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18"/>
  </p:notesMasterIdLst>
  <p:sldIdLst>
    <p:sldId id="801" r:id="rId2"/>
    <p:sldId id="4374" r:id="rId3"/>
    <p:sldId id="4386" r:id="rId4"/>
    <p:sldId id="859" r:id="rId5"/>
    <p:sldId id="4385" r:id="rId6"/>
    <p:sldId id="4387" r:id="rId7"/>
    <p:sldId id="4367" r:id="rId8"/>
    <p:sldId id="4414" r:id="rId9"/>
    <p:sldId id="4379" r:id="rId10"/>
    <p:sldId id="4380" r:id="rId11"/>
    <p:sldId id="4410" r:id="rId12"/>
    <p:sldId id="4412" r:id="rId13"/>
    <p:sldId id="4384" r:id="rId14"/>
    <p:sldId id="4415" r:id="rId15"/>
    <p:sldId id="1039" r:id="rId16"/>
    <p:sldId id="4378" r:id="rId1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99"/>
    <a:srgbClr val="FF0066"/>
    <a:srgbClr val="779B5E"/>
    <a:srgbClr val="FF00FF"/>
    <a:srgbClr val="EAB200"/>
    <a:srgbClr val="FFCCCC"/>
    <a:srgbClr val="FF7C8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8" autoAdjust="0"/>
    <p:restoredTop sz="81039" autoAdjust="0"/>
  </p:normalViewPr>
  <p:slideViewPr>
    <p:cSldViewPr snapToGrid="0">
      <p:cViewPr>
        <p:scale>
          <a:sx n="50" d="100"/>
          <a:sy n="50" d="100"/>
        </p:scale>
        <p:origin x="768" y="1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2016\Company\Adequacy-Reliability\NWPP\IRP%20Team\data%20ex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"/>
                <a:ea typeface="+mn-ea"/>
                <a:cs typeface="+mn-cs"/>
              </a:defRPr>
            </a:pPr>
            <a:r>
              <a:rPr lang="en-US" sz="2400" b="1" dirty="0">
                <a:latin typeface="Avenir Next"/>
              </a:rPr>
              <a:t>Weighted by peak load</a:t>
            </a:r>
          </a:p>
        </c:rich>
      </c:tx>
      <c:layout>
        <c:manualLayout>
          <c:xMode val="edge"/>
          <c:yMode val="edge"/>
          <c:x val="0.31895898815364226"/>
          <c:y val="1.3469287127110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Nex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621261404716015"/>
          <c:y val="0.20449806606424628"/>
          <c:w val="0.55877715806357542"/>
          <c:h val="0.6705325896762904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9B-470B-830D-D8E3587BEFBE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9B-470B-830D-D8E3587BEFB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9B-470B-830D-D8E3587BEFBE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59B-470B-830D-D8E3587BEFBE}"/>
              </c:ext>
            </c:extLst>
          </c:dPt>
          <c:dPt>
            <c:idx val="4"/>
            <c:bubble3D val="0"/>
            <c:spPr>
              <a:solidFill>
                <a:srgbClr val="FF7C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59B-470B-830D-D8E3587BEFBE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59B-470B-830D-D8E3587BEFBE}"/>
              </c:ext>
            </c:extLst>
          </c:dPt>
          <c:dLbls>
            <c:dLbl>
              <c:idx val="0"/>
              <c:layout>
                <c:manualLayout>
                  <c:x val="0.28009268372703422"/>
                  <c:y val="-5.83333333333333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Deterministic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86333479148435"/>
                      <c:h val="0.1168333333333333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F59B-470B-830D-D8E3587BEFBE}"/>
                </c:ext>
              </c:extLst>
            </c:dLbl>
            <c:dLbl>
              <c:idx val="1"/>
              <c:layout>
                <c:manualLayout>
                  <c:x val="0.18576461796442112"/>
                  <c:y val="5.555555555555550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Deterministic / percentile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93740886555848"/>
                      <c:h val="0.1710833333333333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F59B-470B-830D-D8E3587BEFBE}"/>
                </c:ext>
              </c:extLst>
            </c:dLbl>
            <c:dLbl>
              <c:idx val="2"/>
              <c:layout>
                <c:manualLayout>
                  <c:x val="0.15509259259259259"/>
                  <c:y val="2.50000000000000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Percentile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59B-470B-830D-D8E3587BEFBE}"/>
                </c:ext>
              </c:extLst>
            </c:dLbl>
            <c:dLbl>
              <c:idx val="3"/>
              <c:layout>
                <c:manualLayout>
                  <c:x val="0.15740740740740741"/>
                  <c:y val="9.975087489063866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Loss-of-load-probability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59B-470B-830D-D8E3587BEFBE}"/>
                </c:ext>
              </c:extLst>
            </c:dLbl>
            <c:dLbl>
              <c:idx val="4"/>
              <c:layout>
                <c:manualLayout>
                  <c:x val="-0.13619932925051034"/>
                  <c:y val="2.777777777777777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1-outage-in-10</a:t>
                    </a:r>
                    <a:r>
                      <a:rPr lang="en-US" baseline="0" dirty="0"/>
                      <a:t> years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59B-470B-830D-D8E3587BEFBE}"/>
                </c:ext>
              </c:extLst>
            </c:dLbl>
            <c:dLbl>
              <c:idx val="5"/>
              <c:layout>
                <c:manualLayout>
                  <c:x val="-0.2858795384951881"/>
                  <c:y val="-2.777777777777777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Other stochastic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09962817147854"/>
                      <c:h val="0.1168333333333333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F59B-470B-830D-D8E3587BEFB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'Market and metrics'!$G$32:$G$37</c:f>
              <c:strCache>
                <c:ptCount val="6"/>
                <c:pt idx="0">
                  <c:v>Deterministic (L/R balance)</c:v>
                </c:pt>
                <c:pt idx="1">
                  <c:v>Mixed</c:v>
                </c:pt>
                <c:pt idx="2">
                  <c:v>Percentile</c:v>
                </c:pt>
                <c:pt idx="3">
                  <c:v>LOLP</c:v>
                </c:pt>
                <c:pt idx="4">
                  <c:v>1-in-10*</c:v>
                </c:pt>
                <c:pt idx="5">
                  <c:v>Other/unknown stochastic</c:v>
                </c:pt>
              </c:strCache>
            </c:strRef>
          </c:cat>
          <c:val>
            <c:numRef>
              <c:f>'Market and metrics'!$I$32:$I$37</c:f>
              <c:numCache>
                <c:formatCode>General</c:formatCode>
                <c:ptCount val="6"/>
                <c:pt idx="0">
                  <c:v>3110</c:v>
                </c:pt>
                <c:pt idx="1">
                  <c:v>10760</c:v>
                </c:pt>
                <c:pt idx="2">
                  <c:v>3040</c:v>
                </c:pt>
                <c:pt idx="3">
                  <c:v>16000</c:v>
                </c:pt>
                <c:pt idx="4">
                  <c:v>16820</c:v>
                </c:pt>
                <c:pt idx="5">
                  <c:v>1590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59B-470B-830D-D8E3587BEF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"/>
                <a:ea typeface="+mn-ea"/>
                <a:cs typeface="+mn-cs"/>
              </a:defRPr>
            </a:pPr>
            <a:r>
              <a:rPr lang="en-US" sz="2400" b="1" dirty="0">
                <a:latin typeface="Avenir Next"/>
              </a:rPr>
              <a:t>Weighted by number of utilities</a:t>
            </a:r>
          </a:p>
        </c:rich>
      </c:tx>
      <c:layout>
        <c:manualLayout>
          <c:xMode val="edge"/>
          <c:yMode val="edge"/>
          <c:x val="0.21196392231924102"/>
          <c:y val="3.3068093887894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Nex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349427675707201"/>
          <c:y val="0.24287510936132983"/>
          <c:w val="0.54875236949547967"/>
          <c:h val="0.6585028433945755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49-446A-88D3-39B2E9E427D3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49-446A-88D3-39B2E9E427D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49-446A-88D3-39B2E9E427D3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49-446A-88D3-39B2E9E427D3}"/>
              </c:ext>
            </c:extLst>
          </c:dPt>
          <c:dPt>
            <c:idx val="4"/>
            <c:bubble3D val="0"/>
            <c:spPr>
              <a:solidFill>
                <a:srgbClr val="FF7C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349-446A-88D3-39B2E9E427D3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554-448B-BE7E-440AE696A3BF}"/>
              </c:ext>
            </c:extLst>
          </c:dPt>
          <c:dLbls>
            <c:dLbl>
              <c:idx val="0"/>
              <c:layout>
                <c:manualLayout>
                  <c:x val="7.4716025080198312E-2"/>
                  <c:y val="-0.1472222222222222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Deterministic (5)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73935549722953"/>
                      <c:h val="0.1168333333333333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7349-446A-88D3-39B2E9E427D3}"/>
                </c:ext>
              </c:extLst>
            </c:dLbl>
            <c:dLbl>
              <c:idx val="1"/>
              <c:layout>
                <c:manualLayout>
                  <c:x val="0.13841043307086623"/>
                  <c:y val="0.1037029746281712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Deterministic/percentile (1)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50535870516185"/>
                      <c:h val="0.1710833333333333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7349-446A-88D3-39B2E9E427D3}"/>
                </c:ext>
              </c:extLst>
            </c:dLbl>
            <c:dLbl>
              <c:idx val="2"/>
              <c:layout>
                <c:manualLayout>
                  <c:x val="6.25E-2"/>
                  <c:y val="8.61111111111111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Percentile (</a:t>
                    </a:r>
                    <a:fld id="{E6542122-0F46-4BCE-B2D0-5140F10050AA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349-446A-88D3-39B2E9E427D3}"/>
                </c:ext>
              </c:extLst>
            </c:dLbl>
            <c:dLbl>
              <c:idx val="3"/>
              <c:layout>
                <c:manualLayout>
                  <c:x val="-0.16550925925925927"/>
                  <c:y val="9.56117672790900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Loss-of-load</a:t>
                    </a:r>
                    <a:r>
                      <a:rPr lang="en-US" baseline="0" dirty="0"/>
                      <a:t> probability (3)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27314814814815"/>
                      <c:h val="0.1710833333333333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7349-446A-88D3-39B2E9E427D3}"/>
                </c:ext>
              </c:extLst>
            </c:dLbl>
            <c:dLbl>
              <c:idx val="4"/>
              <c:layout>
                <c:manualLayout>
                  <c:x val="-0.18055555555555555"/>
                  <c:y val="-3.333333333333338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1-outage</a:t>
                    </a:r>
                    <a:r>
                      <a:rPr lang="en-US" baseline="0" dirty="0"/>
                      <a:t> i</a:t>
                    </a:r>
                    <a:r>
                      <a:rPr lang="en-US" dirty="0"/>
                      <a:t>n-10 years</a:t>
                    </a:r>
                    <a:r>
                      <a:rPr lang="en-US" baseline="0" dirty="0"/>
                      <a:t> (3)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349-446A-88D3-39B2E9E427D3}"/>
                </c:ext>
              </c:extLst>
            </c:dLbl>
            <c:dLbl>
              <c:idx val="5"/>
              <c:layout>
                <c:manualLayout>
                  <c:x val="-0.21990731627296589"/>
                  <c:y val="-6.111111111111110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Other stochastic (1)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67370224555261"/>
                      <c:h val="0.1168333333333333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2554-448B-BE7E-440AE696A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'Market and metrics'!$E$32:$E$37</c:f>
              <c:strCache>
                <c:ptCount val="6"/>
                <c:pt idx="0">
                  <c:v>Deterministic</c:v>
                </c:pt>
                <c:pt idx="1">
                  <c:v>Mixed</c:v>
                </c:pt>
                <c:pt idx="2">
                  <c:v>Percentile</c:v>
                </c:pt>
                <c:pt idx="3">
                  <c:v>LOLP</c:v>
                </c:pt>
                <c:pt idx="4">
                  <c:v>LOLH</c:v>
                </c:pt>
                <c:pt idx="5">
                  <c:v>Other stochastic</c:v>
                </c:pt>
              </c:strCache>
            </c:strRef>
          </c:cat>
          <c:val>
            <c:numRef>
              <c:f>'Market and metrics'!$F$32:$F$37</c:f>
              <c:numCache>
                <c:formatCode>General</c:formatCode>
                <c:ptCount val="6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49-446A-88D3-39B2E9E42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5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8C0F47C9-B249-42E9-8663-1F9C7F8772DA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1" y="4517883"/>
            <a:ext cx="5680693" cy="3697033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35C787FD-0821-4348-8CFC-7F05D9253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74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787FD-0821-4348-8CFC-7F05D92533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03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787FD-0821-4348-8CFC-7F05D92533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91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646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787FD-0821-4348-8CFC-7F05D92533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68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787FD-0821-4348-8CFC-7F05D92533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50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891" y="4517883"/>
            <a:ext cx="5680693" cy="3872058"/>
          </a:xfrm>
        </p:spPr>
        <p:txBody>
          <a:bodyPr/>
          <a:lstStyle/>
          <a:p>
            <a:r>
              <a:rPr lang="en-US" b="1" dirty="0"/>
              <a:t>1-outage-in-10 years: </a:t>
            </a:r>
            <a:r>
              <a:rPr lang="en-US" dirty="0"/>
              <a:t>Stochastic/probabilistic analysis. 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dirty="0"/>
              <a:t>2 of 3 utilities using an annual 2.4 </a:t>
            </a:r>
            <a:r>
              <a:rPr lang="en-US" dirty="0" err="1"/>
              <a:t>hr</a:t>
            </a:r>
            <a:r>
              <a:rPr lang="en-US" dirty="0"/>
              <a:t> LOLH target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dirty="0"/>
              <a:t>1 public utility surveyed using 1-in-10 </a:t>
            </a:r>
            <a:r>
              <a:rPr lang="en-US" dirty="0" err="1"/>
              <a:t>metriv</a:t>
            </a:r>
            <a:endParaRPr lang="en-US" dirty="0"/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dirty="0"/>
              <a:t>When viewed by peak load share, 1-outage-in-10 years and LOLP grow in popularity, largely at the expense of deterministic planning</a:t>
            </a:r>
          </a:p>
          <a:p>
            <a:endParaRPr lang="en-US" dirty="0"/>
          </a:p>
          <a:p>
            <a:r>
              <a:rPr lang="en-US" b="1" dirty="0"/>
              <a:t>Loss-of-load probability: </a:t>
            </a:r>
            <a:r>
              <a:rPr lang="en-US" dirty="0"/>
              <a:t>Stochastic/probabilistic analysis. 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dirty="0"/>
              <a:t>2 utilities targeting 5% annually, 1 targeting 0.1 days per year</a:t>
            </a:r>
          </a:p>
          <a:p>
            <a:endParaRPr lang="en-US" dirty="0"/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dirty="0"/>
              <a:t>All IOUs doing some type of stochastic/probabilistic analysis    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Percentile: </a:t>
            </a:r>
            <a:r>
              <a:rPr lang="en-US" dirty="0"/>
              <a:t>P5 or P10 conditions (mix of hydro, loads, </a:t>
            </a:r>
            <a:r>
              <a:rPr lang="en-US" dirty="0" err="1"/>
              <a:t>etc</a:t>
            </a:r>
            <a:r>
              <a:rPr lang="en-US" dirty="0"/>
              <a:t>), often created via Monte Carlo simulation</a:t>
            </a:r>
          </a:p>
          <a:p>
            <a:endParaRPr lang="en-US" b="1" dirty="0"/>
          </a:p>
          <a:p>
            <a:r>
              <a:rPr lang="en-US" b="1" dirty="0"/>
              <a:t>Deterministic: </a:t>
            </a:r>
            <a:r>
              <a:rPr lang="en-US" dirty="0"/>
              <a:t>Load/resource balance using fixed assumptions. May look at multiple metrics (annual energy, monthly energy,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dirty="0"/>
              <a:t>All utilities conducting deterministic or percentile planning are publics and hydro dominant. Most utilities looking at these metrics are concerned with energy as well as capacity.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87FD-0821-4348-8CFC-7F05D92533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15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Location: </a:t>
            </a:r>
          </a:p>
          <a:p>
            <a:r>
              <a:rPr lang="en-US" sz="1100" dirty="0"/>
              <a:t>Some areas are sunnier and/or windier</a:t>
            </a:r>
          </a:p>
          <a:p>
            <a:endParaRPr lang="en-US" dirty="0"/>
          </a:p>
          <a:p>
            <a:r>
              <a:rPr lang="en-US" b="1" dirty="0"/>
              <a:t>Season/hour of stress: </a:t>
            </a:r>
          </a:p>
          <a:p>
            <a:r>
              <a:rPr lang="en-US" sz="1100" dirty="0"/>
              <a:t>Summer vs. winter</a:t>
            </a:r>
          </a:p>
          <a:p>
            <a:r>
              <a:rPr lang="en-US" sz="1100" dirty="0"/>
              <a:t>Is the sun set or still up</a:t>
            </a:r>
          </a:p>
          <a:p>
            <a:endParaRPr lang="en-US" dirty="0"/>
          </a:p>
          <a:p>
            <a:r>
              <a:rPr lang="en-US" b="1" dirty="0"/>
              <a:t>Existing portfolio: </a:t>
            </a:r>
          </a:p>
          <a:p>
            <a:r>
              <a:rPr lang="en-US" sz="1100" dirty="0"/>
              <a:t>1</a:t>
            </a:r>
            <a:r>
              <a:rPr lang="en-US" sz="1100" baseline="30000" dirty="0"/>
              <a:t>st</a:t>
            </a:r>
            <a:r>
              <a:rPr lang="en-US" sz="1100" dirty="0"/>
              <a:t> MW or 1,000</a:t>
            </a:r>
            <a:r>
              <a:rPr lang="en-US" sz="1100" baseline="30000" dirty="0"/>
              <a:t>th</a:t>
            </a:r>
            <a:r>
              <a:rPr lang="en-US" sz="1100" dirty="0"/>
              <a:t> MW</a:t>
            </a:r>
          </a:p>
          <a:p>
            <a:r>
              <a:rPr lang="en-US" sz="1100" dirty="0"/>
              <a:t>is there storage, etc. </a:t>
            </a:r>
          </a:p>
          <a:p>
            <a:endParaRPr lang="en-US" dirty="0"/>
          </a:p>
          <a:p>
            <a:r>
              <a:rPr lang="en-US" b="1" dirty="0"/>
              <a:t>Analysis method: </a:t>
            </a:r>
            <a:endParaRPr lang="en-US" dirty="0"/>
          </a:p>
          <a:p>
            <a:r>
              <a:rPr lang="en-US" dirty="0"/>
              <a:t>LCC, 90th percentile,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87FD-0821-4348-8CFC-7F05D92533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72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>
            <a:extLst>
              <a:ext uri="{FF2B5EF4-FFF2-40B4-BE49-F238E27FC236}">
                <a16:creationId xmlns:a16="http://schemas.microsoft.com/office/drawing/2014/main" id="{95F38B11-BD0C-F646-9C4D-3764EEE049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Notes Placeholder 2">
            <a:extLst>
              <a:ext uri="{FF2B5EF4-FFF2-40B4-BE49-F238E27FC236}">
                <a16:creationId xmlns:a16="http://schemas.microsoft.com/office/drawing/2014/main" id="{4B0F97F0-200E-C74E-A9FE-4D5407D5A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6BE692BF-21AC-AE4D-87A0-467F1B9AB6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2321">
              <a:defRPr>
                <a:solidFill>
                  <a:schemeClr val="tx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751271" indent="-288950" defTabSz="462321">
              <a:defRPr>
                <a:solidFill>
                  <a:schemeClr val="tx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2pPr>
            <a:lvl3pPr marL="1155802" indent="-231160" defTabSz="462321">
              <a:defRPr>
                <a:solidFill>
                  <a:schemeClr val="tx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3pPr>
            <a:lvl4pPr marL="1618122" indent="-231160" defTabSz="462321">
              <a:defRPr>
                <a:solidFill>
                  <a:schemeClr val="tx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4pPr>
            <a:lvl5pPr marL="2080443" indent="-231160" defTabSz="462321">
              <a:defRPr>
                <a:solidFill>
                  <a:schemeClr val="tx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5pPr>
            <a:lvl6pPr marL="2542764" indent="-231160" defTabSz="4623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6pPr>
            <a:lvl7pPr marL="3005084" indent="-231160" defTabSz="4623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7pPr>
            <a:lvl8pPr marL="3467405" indent="-231160" defTabSz="4623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8pPr>
            <a:lvl9pPr marL="3929725" indent="-231160" defTabSz="4623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9pPr>
          </a:lstStyle>
          <a:p>
            <a:fld id="{6BDBE495-400A-6145-804A-6F9369284722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88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787FD-0821-4348-8CFC-7F05D92533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9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1413A-E946-4D8B-AEEF-0202B4C0E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5CB87-10C0-47E7-ADC7-41A1ACA60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831FD-E700-4EFD-9D3B-AF88E5C0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077-02F9-409E-9450-8D07B64ED3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2E147-44A1-409E-A0B8-B204C6BF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8C7C1-A6CB-479E-A8FE-634E68F9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2C50-FF89-4670-B646-E0D2D81A0E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FCFDFB59-053D-4F57-A11E-740BBF7B2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8" y="5530216"/>
            <a:ext cx="4299797" cy="1028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836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DEF3-CC0B-4DF9-AA01-805235324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2BA354-8681-4C11-BB59-4F05ACE96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F4494-F148-40EC-8098-65363ED2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077-02F9-409E-9450-8D07B64ED3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22181-9283-46C8-A184-CCD7BDE5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92212-E00F-467B-BEDA-BF8CBA73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2C50-FF89-4670-B646-E0D2D81A0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339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21FDE-24E0-4AF2-9F01-EB72F49308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49095B-ECDB-4BB8-88F5-C03F056E9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8AF06-3466-4398-A05C-3249D660F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077-02F9-409E-9450-8D07B64ED3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5E3ED-6B3E-4ED6-8478-099031980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CE359-C234-45B2-AF4F-E3FE2330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2C50-FF89-4670-B646-E0D2D81A0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9523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-2594"/>
            <a:ext cx="12191999" cy="7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8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8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3598">
              <a:solidFill>
                <a:schemeClr val="bg1"/>
              </a:solidFill>
            </a:endParaRPr>
          </a:p>
        </p:txBody>
      </p:sp>
      <p:sp>
        <p:nvSpPr>
          <p:cNvPr id="4" name="Gleichschenkliges Dreieck 3"/>
          <p:cNvSpPr/>
          <p:nvPr userDrawn="1"/>
        </p:nvSpPr>
        <p:spPr>
          <a:xfrm rot="10800000">
            <a:off x="5644806" y="-5223"/>
            <a:ext cx="895718" cy="46345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5" name="Rechteck 4"/>
          <p:cNvSpPr/>
          <p:nvPr userDrawn="1"/>
        </p:nvSpPr>
        <p:spPr>
          <a:xfrm>
            <a:off x="1" y="6779206"/>
            <a:ext cx="12191999" cy="7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8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8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3598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521D51-F312-446F-AF7F-FE5C77344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5" y="6280712"/>
            <a:ext cx="1265605" cy="33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11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-2594"/>
            <a:ext cx="12191999" cy="7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8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8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3598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1" y="6779206"/>
            <a:ext cx="12191999" cy="7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8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8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3598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black&#10;&#10;Description generated with high confidence">
            <a:extLst>
              <a:ext uri="{FF2B5EF4-FFF2-40B4-BE49-F238E27FC236}">
                <a16:creationId xmlns:a16="http://schemas.microsoft.com/office/drawing/2014/main" id="{76234D8D-1271-4E7D-8E79-23EABD47C1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7895" y="1969482"/>
            <a:ext cx="6251928" cy="628422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7028DF6-4CD8-4F76-9105-C93D907B1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9" y="365125"/>
            <a:ext cx="1051516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2783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95021" y="13091877"/>
            <a:ext cx="642546" cy="3175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8293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F1F4F4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marR="0" indent="1755648" algn="l" defTabSz="825738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600" b="0" i="0" u="none" strike="noStrike" cap="all" spc="-85" normalizeH="0" baseline="0">
                <a:ln>
                  <a:noFill/>
                </a:ln>
                <a:solidFill>
                  <a:srgbClr val="4B7D95"/>
                </a:solidFill>
                <a:effectLst/>
                <a:uFillTx/>
                <a:latin typeface="Avenir Next"/>
                <a:ea typeface="Avenir Next"/>
                <a:cs typeface="Avenir Next"/>
                <a:sym typeface="Avenir Next"/>
              </a:defRPr>
            </a:lvl2pPr>
            <a:lvl3pPr marL="0" marR="0" indent="3511296" algn="l" defTabSz="825738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600" b="0" i="0" u="none" strike="noStrike" cap="all" spc="-85" normalizeH="0" baseline="0">
                <a:ln>
                  <a:noFill/>
                </a:ln>
                <a:solidFill>
                  <a:srgbClr val="4B7D95"/>
                </a:solidFill>
                <a:effectLst/>
                <a:uFillTx/>
                <a:latin typeface="Avenir Next"/>
                <a:ea typeface="Avenir Next"/>
                <a:cs typeface="Avenir Next"/>
                <a:sym typeface="Avenir Next"/>
              </a:defRPr>
            </a:lvl3pPr>
            <a:lvl4pPr marL="0" marR="0" indent="5266944" algn="l" defTabSz="825738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600" b="0" i="0" u="none" strike="noStrike" cap="all" spc="-85" normalizeH="0" baseline="0">
                <a:ln>
                  <a:noFill/>
                </a:ln>
                <a:solidFill>
                  <a:srgbClr val="4B7D95"/>
                </a:solidFill>
                <a:effectLst/>
                <a:uFillTx/>
                <a:latin typeface="Avenir Next"/>
                <a:ea typeface="Avenir Next"/>
                <a:cs typeface="Avenir Next"/>
                <a:sym typeface="Avenir Next"/>
              </a:defRPr>
            </a:lvl4pPr>
            <a:lvl5pPr marL="0" marR="0" indent="7022592" algn="l" defTabSz="825738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600" b="0" i="0" u="none" strike="noStrike" cap="all" spc="-85" normalizeH="0" baseline="0">
                <a:ln>
                  <a:noFill/>
                </a:ln>
                <a:solidFill>
                  <a:srgbClr val="4B7D95"/>
                </a:solidFill>
                <a:effectLst/>
                <a:uFillTx/>
                <a:latin typeface="Avenir Next"/>
                <a:ea typeface="Avenir Next"/>
                <a:cs typeface="Avenir Next"/>
                <a:sym typeface="Avenir Next"/>
              </a:defRPr>
            </a:lvl5pPr>
            <a:lvl6pPr marL="0" marR="0" indent="8778240" algn="l" defTabSz="825738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600" b="0" i="0" u="none" strike="noStrike" cap="all" spc="-85" normalizeH="0" baseline="0">
                <a:ln>
                  <a:noFill/>
                </a:ln>
                <a:solidFill>
                  <a:srgbClr val="4B7D95"/>
                </a:solidFill>
                <a:effectLst/>
                <a:uFillTx/>
                <a:latin typeface="Avenir Next"/>
                <a:ea typeface="Avenir Next"/>
                <a:cs typeface="Avenir Next"/>
                <a:sym typeface="Avenir Next"/>
              </a:defRPr>
            </a:lvl6pPr>
            <a:lvl7pPr marL="0" marR="0" indent="10533888" algn="l" defTabSz="825738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600" b="0" i="0" u="none" strike="noStrike" cap="all" spc="-85" normalizeH="0" baseline="0">
                <a:ln>
                  <a:noFill/>
                </a:ln>
                <a:solidFill>
                  <a:srgbClr val="4B7D95"/>
                </a:solidFill>
                <a:effectLst/>
                <a:uFillTx/>
                <a:latin typeface="Avenir Next"/>
                <a:ea typeface="Avenir Next"/>
                <a:cs typeface="Avenir Next"/>
                <a:sym typeface="Avenir Next"/>
              </a:defRPr>
            </a:lvl7pPr>
            <a:lvl8pPr marL="0" marR="0" indent="12289535" algn="l" defTabSz="825738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600" b="0" i="0" u="none" strike="noStrike" cap="all" spc="-85" normalizeH="0" baseline="0">
                <a:ln>
                  <a:noFill/>
                </a:ln>
                <a:solidFill>
                  <a:srgbClr val="4B7D95"/>
                </a:solidFill>
                <a:effectLst/>
                <a:uFillTx/>
                <a:latin typeface="Avenir Next"/>
                <a:ea typeface="Avenir Next"/>
                <a:cs typeface="Avenir Next"/>
                <a:sym typeface="Avenir Next"/>
              </a:defRPr>
            </a:lvl8pPr>
            <a:lvl9pPr marL="0" marR="0" indent="14045184" algn="l" defTabSz="825738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600" b="0" i="0" u="none" strike="noStrike" cap="all" spc="-85" normalizeH="0" baseline="0">
                <a:ln>
                  <a:noFill/>
                </a:ln>
                <a:solidFill>
                  <a:srgbClr val="4B7D95"/>
                </a:solidFill>
                <a:effectLst/>
                <a:uFillTx/>
                <a:latin typeface="Avenir Next"/>
                <a:ea typeface="Avenir Next"/>
                <a:cs typeface="Avenir Next"/>
                <a:sym typeface="Avenir Next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/>
          </a:p>
        </p:txBody>
      </p:sp>
      <p:pic>
        <p:nvPicPr>
          <p:cNvPr id="28" name="white_vector_nwpplogo.png" descr="white_vector_nwpplogo.png"/>
          <p:cNvPicPr>
            <a:picLocks noChangeAspect="1"/>
          </p:cNvPicPr>
          <p:nvPr/>
        </p:nvPicPr>
        <p:blipFill>
          <a:blip r:embed="rId2">
            <a:alphaModFix amt="49903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680"/>
                    </a14:imgEffect>
                    <a14:imgEffect>
                      <a14:saturation sat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6266" y="-555989"/>
            <a:ext cx="7969979" cy="796997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ECF6FD-CBBD-4828-9CB2-75DFDE8B0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2011680"/>
            <a:ext cx="10753725" cy="37661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1A4482-EDB3-49F1-A056-F3D0C6D4D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51214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3272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92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ck Lower Third">
    <p:bg>
      <p:bgPr>
        <a:solidFill>
          <a:srgbClr val="F0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6"/>
          <p:cNvSpPr/>
          <p:nvPr/>
        </p:nvSpPr>
        <p:spPr>
          <a:xfrm>
            <a:off x="-183928" y="-174859"/>
            <a:ext cx="12559855" cy="2449348"/>
          </a:xfrm>
          <a:prstGeom prst="rect">
            <a:avLst/>
          </a:prstGeom>
          <a:solidFill>
            <a:srgbClr val="2A2D31"/>
          </a:solidFill>
          <a:ln w="3175">
            <a:miter lim="400000"/>
          </a:ln>
        </p:spPr>
        <p:txBody>
          <a:bodyPr lIns="11908" tIns="11908" rIns="11908" bIns="11908" anchor="ctr"/>
          <a:lstStyle/>
          <a:p>
            <a:pPr algn="ctr" defTabSz="914665">
              <a:lnSpc>
                <a:spcPct val="100000"/>
              </a:lnSpc>
              <a:defRPr sz="3400" cap="none" spc="0">
                <a:solidFill>
                  <a:schemeClr val="accent5">
                    <a:lumOff val="470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 sz="17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7287BC-6274-4DA6-840E-01E17A78C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6237" y="2597152"/>
            <a:ext cx="7442995" cy="3840163"/>
          </a:xfrm>
        </p:spPr>
        <p:txBody>
          <a:bodyPr/>
          <a:lstStyle>
            <a:lvl1pPr marL="371475" marR="0" indent="-371475" algn="l" defTabSz="412869" rtl="0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Tx/>
              <a:buSzTx/>
              <a:buFontTx/>
              <a:buChar char="–"/>
              <a:tabLst/>
              <a:defRPr kumimoji="0" lang="en-US" sz="3250" b="0" i="0" u="none" strike="noStrike" cap="none" spc="0" normalizeH="0" baseline="0" dirty="0" smtClean="0">
                <a:ln>
                  <a:noFill/>
                </a:ln>
                <a:solidFill>
                  <a:srgbClr val="2A2D31"/>
                </a:solidFill>
                <a:effectLst/>
                <a:uFillTx/>
                <a:latin typeface="Avenir Next"/>
                <a:ea typeface="Avenir Next"/>
                <a:cs typeface="Avenir Next"/>
                <a:sym typeface="Avenir Next"/>
              </a:defRPr>
            </a:lvl1pPr>
            <a:lvl2pPr marL="886619" indent="-318294">
              <a:spcBef>
                <a:spcPts val="0"/>
              </a:spcBef>
              <a:spcAft>
                <a:spcPts val="0"/>
              </a:spcAft>
              <a:defRPr i="1">
                <a:solidFill>
                  <a:srgbClr val="2A2D31"/>
                </a:solidFill>
                <a:latin typeface="Avenir Nex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68394A4-F2EA-4C3A-98D3-E3CCB053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766637"/>
            <a:ext cx="10009632" cy="1507853"/>
          </a:xfrm>
        </p:spPr>
        <p:txBody>
          <a:bodyPr anchor="b">
            <a:noAutofit/>
          </a:bodyPr>
          <a:lstStyle>
            <a:lvl1pPr marL="0" marR="0" indent="0" algn="l" defTabSz="4128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900" b="1" i="0" u="none" strike="noStrike" cap="small" spc="0" normalizeH="0" baseline="0" dirty="0">
                <a:ln>
                  <a:noFill/>
                </a:ln>
                <a:solidFill>
                  <a:srgbClr val="698C9B"/>
                </a:solidFill>
                <a:effectLst/>
                <a:uFillTx/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5E352078-ECEF-47B8-81FA-5A33CA5FAC0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201400" y="6309360"/>
            <a:ext cx="777240" cy="3429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435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E4587-14E2-42EB-BAAF-7CB6CC747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E15F0-4834-46DC-A5DC-732022ADD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E4BFD-4A89-4283-84B3-54C373928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077-02F9-409E-9450-8D07B64ED3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6C6DC-6894-4F29-808E-84651C0AC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31381-CA16-400D-A49E-52C9678F4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2C50-FF89-4670-B646-E0D2D81A0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2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FEB9-EB5A-416C-964B-2AB441F0F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BC122-E3AF-44BF-9BC0-83DD5EDC6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3135D-FCD5-4C40-BD35-88D47DDA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077-02F9-409E-9450-8D07B64ED3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DCB39-B581-4ACA-AAA6-BC5A9C478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EFC65-C105-4D62-AF09-E12821F2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2C50-FF89-4670-B646-E0D2D81A0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0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118F7-DFF5-4E4D-B0E0-D1078E09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6B08A-0517-46A3-AC4D-F22E82190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B6BBF-F08F-4BED-9D7A-0E227CF3C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C1B63-5DCE-47F0-80DD-2185090A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077-02F9-409E-9450-8D07B64ED3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3A08E-043B-4E7E-BFED-9DB215B30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C92E4-10A9-41D4-A867-F9946E87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2C50-FF89-4670-B646-E0D2D81A0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9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1035C-1DE8-4292-9DA8-C854A1BED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7A7AC-F729-4ADA-9E8C-BFE1667BC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FFB720-82AD-44FA-8010-E6D1A8F7B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AE9972-67B6-4916-A7D2-1118364C3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AA470B-1AB8-4EED-96A1-E28C2BBCF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871AB7-EE71-4428-AFE1-4B012C47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2040-4827-4C0D-AFA6-5949DF95BED3}" type="datetime1">
              <a:rPr lang="en-US" smtClean="0"/>
              <a:t>5/6/2021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346883-E75D-4AD3-A5F3-30C124A9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FCA584-4574-49D8-9C99-D5DAB2BE4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2C50-FF89-4670-B646-E0D2D81A0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3002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96CF-934A-4BD0-ACBC-87FCFC27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BD0897-D2F1-434C-8E69-E9B2C8CA6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077-02F9-409E-9450-8D07B64ED3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F1DCDB-47D1-4CEC-AFDF-E3DCB6C06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7CAAE-A68A-4968-A72D-8151B1E0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2C50-FF89-4670-B646-E0D2D81A0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9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491A7-28CC-448A-BC26-099D8F8BB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077-02F9-409E-9450-8D07B64ED3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6209AE-172B-4DB3-93FE-84738F45C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730C1-9749-419C-AD3B-91E68890C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2C50-FF89-4670-B646-E0D2D81A0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4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51BD-B39E-4BAB-B90E-925A2360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91C28-8A80-4BE1-8BD7-00843DBF0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85F57-4EB7-4C47-8FEE-BEF3BF53A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A0AB4-6AA8-4C88-8E30-F187363E6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077-02F9-409E-9450-8D07B64ED3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3CE201-1E33-40DB-8522-403E68E4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0A101-AE57-430D-880C-7A38B531B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2C50-FF89-4670-B646-E0D2D81A0EA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8EF6F55E-4674-4E65-99E3-53E034B7D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404" y="5919199"/>
            <a:ext cx="3316638" cy="793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18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60392-5DC4-4B32-B464-296C065F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582BB-F274-47FA-BD28-E1301EA0DE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2411CC-91B0-4D2A-A8BC-9C11E0234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0349E-E115-4F8D-899A-CBE939A6E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077-02F9-409E-9450-8D07B64ED3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A44AD-2D3A-417A-9C80-D911D4480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1D07F-9AF7-4CE8-AC52-38420035E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2C50-FF89-4670-B646-E0D2D81A0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6713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44E984-BD4E-4876-BA48-C44B685C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A352A-DA73-49FA-BB83-DA92B5FCB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F34FA-E51A-42F5-A560-BF0E480CD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08077-02F9-409E-9450-8D07B64ED3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A0049-B7F4-441A-A4F3-963570DA7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8D992-4756-4144-8BD9-C8F3EBBD4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02C50-FF89-4670-B646-E0D2D81A0EA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47760E-B0DE-4B7E-AF8C-4D7B2AB78161}"/>
              </a:ext>
            </a:extLst>
          </p:cNvPr>
          <p:cNvCxnSpPr>
            <a:cxnSpLocks/>
          </p:cNvCxnSpPr>
          <p:nvPr userDrawn="1"/>
        </p:nvCxnSpPr>
        <p:spPr>
          <a:xfrm>
            <a:off x="6682213" y="6722742"/>
            <a:ext cx="53035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3A7B6C-1B4C-4308-A131-E91079755EBA}"/>
              </a:ext>
            </a:extLst>
          </p:cNvPr>
          <p:cNvCxnSpPr>
            <a:cxnSpLocks/>
          </p:cNvCxnSpPr>
          <p:nvPr userDrawn="1"/>
        </p:nvCxnSpPr>
        <p:spPr>
          <a:xfrm>
            <a:off x="167113" y="6681002"/>
            <a:ext cx="69494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B60A2007-3280-4783-9BEF-20658B7E2A9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673" y="5962870"/>
            <a:ext cx="2826326" cy="67579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3662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wpp.org/resource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feld 33"/>
          <p:cNvSpPr txBox="1"/>
          <p:nvPr/>
        </p:nvSpPr>
        <p:spPr>
          <a:xfrm>
            <a:off x="2343602" y="1931786"/>
            <a:ext cx="5991068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dirty="0"/>
              <a:t>Resource Adequacy in the Pacific Northwest </a:t>
            </a:r>
            <a:endParaRPr lang="en-US" sz="4800" dirty="0">
              <a:cs typeface="Calibri" panose="020F0502020204030204"/>
            </a:endParaRPr>
          </a:p>
        </p:txBody>
      </p:sp>
      <p:sp>
        <p:nvSpPr>
          <p:cNvPr id="23" name="Textfeld 34">
            <a:extLst>
              <a:ext uri="{FF2B5EF4-FFF2-40B4-BE49-F238E27FC236}">
                <a16:creationId xmlns:a16="http://schemas.microsoft.com/office/drawing/2014/main" id="{B0B548EA-C1A2-4E46-8802-08EB54136C44}"/>
              </a:ext>
            </a:extLst>
          </p:cNvPr>
          <p:cNvSpPr txBox="1"/>
          <p:nvPr/>
        </p:nvSpPr>
        <p:spPr>
          <a:xfrm flipH="1">
            <a:off x="2126751" y="1209861"/>
            <a:ext cx="16438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endParaRPr lang="en-US" sz="2000" i="1" dirty="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6" name="Picture 5" descr="A picture containing black&#10;&#10;Description generated with high confidence">
            <a:extLst>
              <a:ext uri="{FF2B5EF4-FFF2-40B4-BE49-F238E27FC236}">
                <a16:creationId xmlns:a16="http://schemas.microsoft.com/office/drawing/2014/main" id="{003C6AC7-E4AE-48F7-A9EA-5720A8B57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702" y="1886696"/>
            <a:ext cx="4688946" cy="47143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47C2A0-9365-4EB2-B8F6-DC6F43FDF5F3}"/>
              </a:ext>
            </a:extLst>
          </p:cNvPr>
          <p:cNvSpPr txBox="1"/>
          <p:nvPr/>
        </p:nvSpPr>
        <p:spPr>
          <a:xfrm>
            <a:off x="2854298" y="3429000"/>
            <a:ext cx="78597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400" i="1" dirty="0">
              <a:cs typeface="Calibri"/>
            </a:endParaRPr>
          </a:p>
          <a:p>
            <a:pPr algn="r"/>
            <a:r>
              <a:rPr lang="en-US" sz="2400" i="1" dirty="0">
                <a:cs typeface="Calibri"/>
              </a:rPr>
              <a:t>Frank Afranji</a:t>
            </a:r>
          </a:p>
          <a:p>
            <a:pPr algn="r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Engineers for a Sustainable Future</a:t>
            </a:r>
            <a:endParaRPr lang="en-US" sz="2400" b="1" i="1" dirty="0">
              <a:cs typeface="Calibri"/>
            </a:endParaRPr>
          </a:p>
          <a:p>
            <a:pPr algn="r"/>
            <a:r>
              <a:rPr lang="en-US" sz="2400" i="1" dirty="0">
                <a:cs typeface="Calibri"/>
              </a:rPr>
              <a:t>May 11, 2021</a:t>
            </a:r>
          </a:p>
        </p:txBody>
      </p:sp>
    </p:spTree>
    <p:extLst>
      <p:ext uri="{BB962C8B-B14F-4D97-AF65-F5344CB8AC3E}">
        <p14:creationId xmlns:p14="http://schemas.microsoft.com/office/powerpoint/2010/main" val="3763065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748D166-CBCD-4A1B-A62F-CD7984130C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99" y="1287261"/>
            <a:ext cx="3620807" cy="53562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D5D277-8F95-4142-B3F5-0CFB7D3FCA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11" y="1279421"/>
            <a:ext cx="4655324" cy="53562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6822FD-96C1-4151-B840-DA3009B2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35" y="74705"/>
            <a:ext cx="11104464" cy="1357855"/>
          </a:xfrm>
        </p:spPr>
        <p:txBody>
          <a:bodyPr>
            <a:normAutofit/>
          </a:bodyPr>
          <a:lstStyle/>
          <a:p>
            <a:r>
              <a:rPr lang="en-US" sz="4000" dirty="0"/>
              <a:t>Wind &amp; solar peak contribution varies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33FDB7-881D-488A-92F5-0E7604057965}"/>
              </a:ext>
            </a:extLst>
          </p:cNvPr>
          <p:cNvSpPr txBox="1"/>
          <p:nvPr/>
        </p:nvSpPr>
        <p:spPr>
          <a:xfrm>
            <a:off x="91709" y="6335754"/>
            <a:ext cx="5967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Missing data excluded. Blanks are zeros.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FCF1A7-407A-41F8-8623-C6B8E0455A3F}"/>
              </a:ext>
            </a:extLst>
          </p:cNvPr>
          <p:cNvSpPr/>
          <p:nvPr/>
        </p:nvSpPr>
        <p:spPr>
          <a:xfrm>
            <a:off x="7768206" y="6635692"/>
            <a:ext cx="411060" cy="186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2097D2-B50B-424B-B12A-34255045D7C6}"/>
              </a:ext>
            </a:extLst>
          </p:cNvPr>
          <p:cNvSpPr txBox="1"/>
          <p:nvPr/>
        </p:nvSpPr>
        <p:spPr>
          <a:xfrm>
            <a:off x="325035" y="2603603"/>
            <a:ext cx="3822364" cy="1908215"/>
          </a:xfrm>
          <a:prstGeom prst="rect">
            <a:avLst/>
          </a:prstGeom>
          <a:solidFill>
            <a:schemeClr val="accent5">
              <a:lumMod val="60000"/>
              <a:lumOff val="40000"/>
              <a:alpha val="30196"/>
            </a:schemeClr>
          </a:solidFill>
        </p:spPr>
        <p:txBody>
          <a:bodyPr wrap="square" lIns="182880" tIns="91440" rIns="182880" bIns="91440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2800" b="0" kern="0">
                <a:solidFill>
                  <a:schemeClr val="accent1">
                    <a:lumMod val="50000"/>
                  </a:schemeClr>
                </a:solidFill>
                <a:latin typeface="Avenir Next"/>
              </a:defRPr>
            </a:lvl1pPr>
          </a:lstStyle>
          <a:p>
            <a:r>
              <a:rPr lang="en-US" dirty="0"/>
              <a:t>Depends 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Season of stress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Existing portfolio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Analysis method</a:t>
            </a:r>
          </a:p>
        </p:txBody>
      </p:sp>
    </p:spTree>
    <p:extLst>
      <p:ext uri="{BB962C8B-B14F-4D97-AF65-F5344CB8AC3E}">
        <p14:creationId xmlns:p14="http://schemas.microsoft.com/office/powerpoint/2010/main" val="292054978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7CE47B-F198-4CAD-8086-98E3DCEB5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" y="483327"/>
            <a:ext cx="11599817" cy="51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6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2E3BAE-8ED9-42F0-A333-9F89E8CFFB3B}"/>
              </a:ext>
            </a:extLst>
          </p:cNvPr>
          <p:cNvSpPr txBox="1"/>
          <p:nvPr/>
        </p:nvSpPr>
        <p:spPr>
          <a:xfrm>
            <a:off x="463826" y="2070929"/>
            <a:ext cx="6096000" cy="1238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1475" marR="0" lvl="0" indent="-371475" algn="l" defTabSz="412869" rtl="0" eaLnBrk="1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D4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Load Diversity</a:t>
            </a:r>
          </a:p>
          <a:p>
            <a:pPr marL="371475" marR="0" lvl="0" indent="-371475" algn="l" defTabSz="412869" rtl="0" eaLnBrk="1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3250" b="0" i="0" u="none" strike="noStrike" kern="0" cap="none" spc="0" normalizeH="0" baseline="0" noProof="0" dirty="0">
                <a:ln>
                  <a:noFill/>
                </a:ln>
                <a:solidFill>
                  <a:srgbClr val="333D4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Resource Diversity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B9A3EA-C1F4-4A09-88A4-50B5B674C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512125"/>
              </p:ext>
            </p:extLst>
          </p:nvPr>
        </p:nvGraphicFramePr>
        <p:xfrm>
          <a:off x="6905996" y="1653347"/>
          <a:ext cx="4822178" cy="3875013"/>
        </p:xfrm>
        <a:graphic>
          <a:graphicData uri="http://schemas.openxmlformats.org/drawingml/2006/table">
            <a:tbl>
              <a:tblPr firstRow="1" bandRow="1"/>
              <a:tblGrid>
                <a:gridCol w="1946152">
                  <a:extLst>
                    <a:ext uri="{9D8B030D-6E8A-4147-A177-3AD203B41FA5}">
                      <a16:colId xmlns:a16="http://schemas.microsoft.com/office/drawing/2014/main" val="1359187256"/>
                    </a:ext>
                  </a:extLst>
                </a:gridCol>
                <a:gridCol w="1429060">
                  <a:extLst>
                    <a:ext uri="{9D8B030D-6E8A-4147-A177-3AD203B41FA5}">
                      <a16:colId xmlns:a16="http://schemas.microsoft.com/office/drawing/2014/main" val="2823357465"/>
                    </a:ext>
                  </a:extLst>
                </a:gridCol>
                <a:gridCol w="1446966">
                  <a:extLst>
                    <a:ext uri="{9D8B030D-6E8A-4147-A177-3AD203B41FA5}">
                      <a16:colId xmlns:a16="http://schemas.microsoft.com/office/drawing/2014/main" val="3980277023"/>
                    </a:ext>
                  </a:extLst>
                </a:gridCol>
              </a:tblGrid>
              <a:tr h="6243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accent5"/>
                          </a:solidFill>
                        </a:rPr>
                        <a:t>Winter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7D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accent5"/>
                          </a:solidFill>
                        </a:rPr>
                        <a:t>Summer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7D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029458"/>
                  </a:ext>
                </a:extLst>
              </a:tr>
              <a:tr h="6190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Noncoincident Peak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4B7D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2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80,000 MW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4B7D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2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86,000 MW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4B7D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183995"/>
                  </a:ext>
                </a:extLst>
              </a:tr>
              <a:tr h="662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Coincident Peak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B7D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7D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C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76,000 MW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B7D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7D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C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84,000 MW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B7D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7D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607855"/>
                  </a:ext>
                </a:extLst>
              </a:tr>
              <a:tr h="518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0" marR="0" lvl="0" indent="0" algn="r" defTabSz="18293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Approximate Estimated </a:t>
                      </a:r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Load Diversity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B7D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7D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2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4,000 MW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B7D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7D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2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2,000 MW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B7D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7D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69366"/>
                  </a:ext>
                </a:extLst>
              </a:tr>
              <a:tr h="897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Approximate Estimated </a:t>
                      </a:r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Resource Diversity (3% NCP)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B7D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7D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2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2,400 MW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B7D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7D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2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2,600 MW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B7D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7D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532760"/>
                  </a:ext>
                </a:extLst>
              </a:tr>
              <a:tr h="553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Total Diversity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B7D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C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6,400 MW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B7D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C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4,600 MW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B7D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7343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F7340B6-7DB5-4B93-AEA3-C763FFE46163}"/>
              </a:ext>
            </a:extLst>
          </p:cNvPr>
          <p:cNvSpPr txBox="1"/>
          <p:nvPr/>
        </p:nvSpPr>
        <p:spPr>
          <a:xfrm>
            <a:off x="2888974" y="301581"/>
            <a:ext cx="6096000" cy="1688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7144" algn="l" defTabSz="914665" rtl="0" eaLnBrk="1" fontAlgn="auto" latinLnBrk="0" hangingPunct="1">
              <a:lnSpc>
                <a:spcPct val="90000"/>
              </a:lnSpc>
              <a:spcBef>
                <a:spcPts val="95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0" cap="small" spc="0" normalizeH="0" baseline="0" noProof="0" dirty="0">
                <a:ln>
                  <a:noFill/>
                </a:ln>
                <a:solidFill>
                  <a:srgbClr val="698C9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Diversity Benefits</a:t>
            </a:r>
          </a:p>
          <a:p>
            <a:pPr marL="0" marR="0" lvl="0" indent="7144" algn="l" defTabSz="914665" rtl="0" eaLnBrk="1" fontAlgn="auto" latinLnBrk="0" hangingPunct="1">
              <a:lnSpc>
                <a:spcPct val="90000"/>
              </a:lnSpc>
              <a:spcBef>
                <a:spcPts val="95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2800" b="1" kern="0" cap="small" dirty="0">
                <a:solidFill>
                  <a:srgbClr val="698C9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Two main forms</a:t>
            </a:r>
            <a:br>
              <a:rPr kumimoji="0" lang="en-US" sz="4800" b="1" i="0" u="none" strike="noStrike" kern="0" cap="small" spc="0" normalizeH="0" baseline="0" noProof="0" dirty="0">
                <a:ln>
                  <a:noFill/>
                </a:ln>
                <a:solidFill>
                  <a:srgbClr val="698C9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kumimoji="0" lang="en-US" sz="3000" b="1" i="1" u="none" strike="noStrike" kern="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TTW</a:t>
            </a:r>
            <a:r>
              <a:rPr lang="en-US" sz="3000" i="1" dirty="0">
                <a:solidFill>
                  <a:srgbClr val="FFFFFF"/>
                </a:solidFill>
              </a:rPr>
              <a:t> Two Main Forms </a:t>
            </a:r>
            <a:r>
              <a:rPr kumimoji="0" lang="en-US" sz="3000" b="1" i="1" u="none" strike="noStrike" kern="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TT</a:t>
            </a:r>
            <a:endParaRPr kumimoji="0" lang="en-US" sz="4800" b="1" i="0" u="none" strike="noStrike" kern="0" cap="small" spc="0" normalizeH="0" baseline="0" noProof="0" dirty="0">
              <a:ln>
                <a:noFill/>
              </a:ln>
              <a:solidFill>
                <a:srgbClr val="698C9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9054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3611" y="1631362"/>
            <a:ext cx="5541490" cy="4559374"/>
          </a:xfrm>
        </p:spPr>
        <p:txBody>
          <a:bodyPr>
            <a:normAutofit/>
          </a:bodyPr>
          <a:lstStyle/>
          <a:p>
            <a:pPr marL="228600" lvl="8">
              <a:spcBef>
                <a:spcPts val="13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venir Next"/>
              </a:rPr>
              <a:t>Adequacy/Reliability metric</a:t>
            </a:r>
          </a:p>
          <a:p>
            <a:pPr marL="228600" lvl="8">
              <a:spcBef>
                <a:spcPts val="13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venir Next"/>
              </a:rPr>
              <a:t>Governance</a:t>
            </a:r>
          </a:p>
          <a:p>
            <a:pPr marL="228600" lvl="8">
              <a:spcBef>
                <a:spcPts val="13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venir Next"/>
              </a:rPr>
              <a:t>Program operation and monitoring</a:t>
            </a:r>
          </a:p>
          <a:p>
            <a:pPr marL="228600" lvl="8">
              <a:spcBef>
                <a:spcPts val="13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venir Next"/>
              </a:rPr>
              <a:t>Supply/demand forecast metrics</a:t>
            </a:r>
          </a:p>
          <a:p>
            <a:pPr marL="228600" lvl="8">
              <a:spcBef>
                <a:spcPts val="13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venir Next"/>
              </a:rPr>
              <a:t>Resource eligibility</a:t>
            </a:r>
          </a:p>
          <a:p>
            <a:pPr marL="228600" lvl="8">
              <a:spcBef>
                <a:spcPts val="13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venir Next"/>
              </a:rPr>
              <a:t>Deliverability requirements</a:t>
            </a:r>
          </a:p>
          <a:p>
            <a:pPr marL="228600" lvl="8">
              <a:spcBef>
                <a:spcPts val="13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venir Next"/>
              </a:rPr>
              <a:t>Capacity determinations</a:t>
            </a:r>
          </a:p>
          <a:p>
            <a:pPr marL="228600" lvl="8">
              <a:spcBef>
                <a:spcPts val="13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venir Next"/>
              </a:rPr>
              <a:t>Outage rates</a:t>
            </a:r>
          </a:p>
          <a:p>
            <a:pPr marL="228600" lvl="8">
              <a:spcBef>
                <a:spcPts val="13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venir Next"/>
              </a:rPr>
              <a:t>Import qualifications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7224" y="227685"/>
            <a:ext cx="10772775" cy="1512147"/>
          </a:xfrm>
        </p:spPr>
        <p:txBody>
          <a:bodyPr>
            <a:normAutofit/>
          </a:bodyPr>
          <a:lstStyle/>
          <a:p>
            <a:r>
              <a:rPr lang="en-US" sz="4000" dirty="0"/>
              <a:t>Key program design elements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48" y="2298356"/>
            <a:ext cx="4382775" cy="2842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04293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20B664-C00A-4F24-9BCA-542155C20C3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0F188-BBB2-4AEF-A019-5C4310029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4000" b="1" dirty="0"/>
              <a:t>TRANSPARENCY</a:t>
            </a:r>
          </a:p>
          <a:p>
            <a:pPr marL="352425" indent="-352425"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US" sz="2800" dirty="0"/>
              <a:t>Regional approach to RA can inform a more comprehensive solution </a:t>
            </a:r>
          </a:p>
          <a:p>
            <a:pPr marL="352425" indent="-352425"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US" sz="2800" dirty="0"/>
              <a:t>Consistent standards among members </a:t>
            </a:r>
          </a:p>
          <a:p>
            <a:pPr>
              <a:spcBef>
                <a:spcPts val="600"/>
              </a:spcBef>
            </a:pPr>
            <a:r>
              <a:rPr lang="en-US" sz="4000" b="1" dirty="0"/>
              <a:t>EFFICIENCY</a:t>
            </a:r>
          </a:p>
          <a:p>
            <a:pPr marL="352425" indent="-352425"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US" sz="2800" dirty="0"/>
              <a:t>Opportunity to access diversity benefits</a:t>
            </a:r>
          </a:p>
          <a:p>
            <a:pPr>
              <a:spcBef>
                <a:spcPts val="600"/>
              </a:spcBef>
            </a:pPr>
            <a:r>
              <a:rPr lang="en-US" sz="4000" b="1" dirty="0"/>
              <a:t>CONFIDENCE</a:t>
            </a:r>
          </a:p>
          <a:p>
            <a:pPr marL="352425" indent="-352425"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US" sz="2800" dirty="0"/>
              <a:t>Confidence in regional RA needs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C6D552-58BF-4EE3-99BA-C922C4092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Benefits of a regional RA program</a:t>
            </a:r>
          </a:p>
        </p:txBody>
      </p:sp>
    </p:spTree>
    <p:extLst>
      <p:ext uri="{BB962C8B-B14F-4D97-AF65-F5344CB8AC3E}">
        <p14:creationId xmlns:p14="http://schemas.microsoft.com/office/powerpoint/2010/main" val="1167270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533AE-00ED-5547-B5EC-89145C1E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1"/>
            <a:ext cx="8636000" cy="2263775"/>
          </a:xfrm>
        </p:spPr>
        <p:txBody>
          <a:bodyPr/>
          <a:lstStyle/>
          <a:p>
            <a:pPr algn="ctr" defTabSz="89323">
              <a:defRPr/>
            </a:pPr>
            <a:br>
              <a:rPr lang="en-US" sz="3600" dirty="0"/>
            </a:br>
            <a:r>
              <a:rPr lang="en-US" sz="5400" dirty="0"/>
              <a:t>Overview of Project Timeline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53C921BB-9E2D-8D45-88E1-C9C9C5BE03FB}"/>
              </a:ext>
            </a:extLst>
          </p:cNvPr>
          <p:cNvSpPr/>
          <p:nvPr/>
        </p:nvSpPr>
        <p:spPr>
          <a:xfrm>
            <a:off x="4768111" y="4048461"/>
            <a:ext cx="399519" cy="379589"/>
          </a:xfrm>
          <a:prstGeom prst="downArrow">
            <a:avLst/>
          </a:prstGeom>
          <a:solidFill>
            <a:srgbClr val="FF0000"/>
          </a:solidFill>
          <a:ln w="3175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1908" tIns="11908" rIns="11908" bIns="11908" numCol="1" spcCol="38100" rtlCol="0" anchor="ctr">
            <a:spAutoFit/>
          </a:bodyPr>
          <a:lstStyle/>
          <a:p>
            <a:pPr defTabSz="914665" hangingPunct="0"/>
            <a:endParaRPr lang="en-US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D372F4-77EE-5F48-B11A-D273FB427C2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27" b="18981"/>
          <a:stretch/>
        </p:blipFill>
        <p:spPr bwMode="auto">
          <a:xfrm>
            <a:off x="1792610" y="3533775"/>
            <a:ext cx="8494390" cy="2371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93EE8-6566-4357-B6C5-F926E41870F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672133" y="6545939"/>
            <a:ext cx="240955" cy="1385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6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2A2D31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marR="0" indent="877824" algn="l" defTabSz="412869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00" b="0" i="0" u="none" strike="noStrike" cap="all" spc="-43" normalizeH="0" baseline="0">
                <a:ln>
                  <a:noFill/>
                </a:ln>
                <a:solidFill>
                  <a:srgbClr val="4B7D95"/>
                </a:solidFill>
                <a:effectLst/>
                <a:uFillTx/>
                <a:latin typeface="Avenir Next"/>
                <a:ea typeface="Avenir Next"/>
                <a:cs typeface="Avenir Next"/>
                <a:sym typeface="Avenir Next"/>
              </a:defRPr>
            </a:lvl2pPr>
            <a:lvl3pPr marL="0" marR="0" indent="1755648" algn="l" defTabSz="412869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00" b="0" i="0" u="none" strike="noStrike" cap="all" spc="-43" normalizeH="0" baseline="0">
                <a:ln>
                  <a:noFill/>
                </a:ln>
                <a:solidFill>
                  <a:srgbClr val="4B7D95"/>
                </a:solidFill>
                <a:effectLst/>
                <a:uFillTx/>
                <a:latin typeface="Avenir Next"/>
                <a:ea typeface="Avenir Next"/>
                <a:cs typeface="Avenir Next"/>
                <a:sym typeface="Avenir Next"/>
              </a:defRPr>
            </a:lvl3pPr>
            <a:lvl4pPr marL="0" marR="0" indent="2633472" algn="l" defTabSz="412869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00" b="0" i="0" u="none" strike="noStrike" cap="all" spc="-43" normalizeH="0" baseline="0">
                <a:ln>
                  <a:noFill/>
                </a:ln>
                <a:solidFill>
                  <a:srgbClr val="4B7D95"/>
                </a:solidFill>
                <a:effectLst/>
                <a:uFillTx/>
                <a:latin typeface="Avenir Next"/>
                <a:ea typeface="Avenir Next"/>
                <a:cs typeface="Avenir Next"/>
                <a:sym typeface="Avenir Next"/>
              </a:defRPr>
            </a:lvl4pPr>
            <a:lvl5pPr marL="0" marR="0" indent="3511296" algn="l" defTabSz="412869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00" b="0" i="0" u="none" strike="noStrike" cap="all" spc="-43" normalizeH="0" baseline="0">
                <a:ln>
                  <a:noFill/>
                </a:ln>
                <a:solidFill>
                  <a:srgbClr val="4B7D95"/>
                </a:solidFill>
                <a:effectLst/>
                <a:uFillTx/>
                <a:latin typeface="Avenir Next"/>
                <a:ea typeface="Avenir Next"/>
                <a:cs typeface="Avenir Next"/>
                <a:sym typeface="Avenir Next"/>
              </a:defRPr>
            </a:lvl5pPr>
            <a:lvl6pPr marL="0" marR="0" indent="4389120" algn="l" defTabSz="412869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00" b="0" i="0" u="none" strike="noStrike" cap="all" spc="-43" normalizeH="0" baseline="0">
                <a:ln>
                  <a:noFill/>
                </a:ln>
                <a:solidFill>
                  <a:srgbClr val="4B7D95"/>
                </a:solidFill>
                <a:effectLst/>
                <a:uFillTx/>
                <a:latin typeface="Avenir Next"/>
                <a:ea typeface="Avenir Next"/>
                <a:cs typeface="Avenir Next"/>
                <a:sym typeface="Avenir Next"/>
              </a:defRPr>
            </a:lvl6pPr>
            <a:lvl7pPr marL="0" marR="0" indent="5266944" algn="l" defTabSz="412869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00" b="0" i="0" u="none" strike="noStrike" cap="all" spc="-43" normalizeH="0" baseline="0">
                <a:ln>
                  <a:noFill/>
                </a:ln>
                <a:solidFill>
                  <a:srgbClr val="4B7D95"/>
                </a:solidFill>
                <a:effectLst/>
                <a:uFillTx/>
                <a:latin typeface="Avenir Next"/>
                <a:ea typeface="Avenir Next"/>
                <a:cs typeface="Avenir Next"/>
                <a:sym typeface="Avenir Next"/>
              </a:defRPr>
            </a:lvl7pPr>
            <a:lvl8pPr marL="0" marR="0" indent="6144768" algn="l" defTabSz="412869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00" b="0" i="0" u="none" strike="noStrike" cap="all" spc="-43" normalizeH="0" baseline="0">
                <a:ln>
                  <a:noFill/>
                </a:ln>
                <a:solidFill>
                  <a:srgbClr val="4B7D95"/>
                </a:solidFill>
                <a:effectLst/>
                <a:uFillTx/>
                <a:latin typeface="Avenir Next"/>
                <a:ea typeface="Avenir Next"/>
                <a:cs typeface="Avenir Next"/>
                <a:sym typeface="Avenir Next"/>
              </a:defRPr>
            </a:lvl8pPr>
            <a:lvl9pPr marL="0" marR="0" indent="7022592" algn="l" defTabSz="412869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00" b="0" i="0" u="none" strike="noStrike" cap="all" spc="-43" normalizeH="0" baseline="0">
                <a:ln>
                  <a:noFill/>
                </a:ln>
                <a:solidFill>
                  <a:srgbClr val="4B7D95"/>
                </a:solidFill>
                <a:effectLst/>
                <a:uFillTx/>
                <a:latin typeface="Avenir Next"/>
                <a:ea typeface="Avenir Next"/>
                <a:cs typeface="Avenir Next"/>
                <a:sym typeface="Avenir Next"/>
              </a:defRPr>
            </a:lvl9pPr>
          </a:lstStyle>
          <a:p>
            <a:fld id="{86CB4B4D-7CA3-9044-876B-883B54F8677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A171DF-0135-48FD-8E42-DB1EB604A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848" y="5884914"/>
            <a:ext cx="438950" cy="4999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32CBB2-6015-4F3A-B7EC-CB032D101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798" y="5889111"/>
            <a:ext cx="1966131" cy="51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3213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DC09A-BAB5-4A76-A40F-4E068CC3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Arial Black"/>
              </a:rPr>
              <a:t>Thank you!</a:t>
            </a:r>
            <a:endParaRPr lang="en-US" sz="40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7B9746-6778-4D5F-9BB2-4D0AF4560DD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5B675-EC5F-44C0-A537-43A6F9019FC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7827A43-32BC-485C-BA99-B3C8813116C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96066" y="2280755"/>
            <a:ext cx="80905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hlinkClick r:id="rId3"/>
              </a:rPr>
              <a:t>https://www.nwpp.org/resources</a:t>
            </a:r>
            <a:r>
              <a:rPr lang="en-US" dirty="0">
                <a:hlinkClick r:id="rId3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2090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34">
            <a:extLst>
              <a:ext uri="{FF2B5EF4-FFF2-40B4-BE49-F238E27FC236}">
                <a16:creationId xmlns:a16="http://schemas.microsoft.com/office/drawing/2014/main" id="{BE8D48AE-A45B-4880-99CC-EF31D78B614D}"/>
              </a:ext>
            </a:extLst>
          </p:cNvPr>
          <p:cNvSpPr txBox="1"/>
          <p:nvPr/>
        </p:nvSpPr>
        <p:spPr>
          <a:xfrm>
            <a:off x="704230" y="2448339"/>
            <a:ext cx="11055608" cy="17105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 Northwest Power Pool (NWPP) Corporation assures Member organizations achieve maximum benefits of coordinated operations</a:t>
            </a:r>
          </a:p>
          <a:p>
            <a:pPr marL="457200" indent="-4572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Core values: customer-driven, relationship-based, independent and operating with great integrity</a:t>
            </a:r>
          </a:p>
        </p:txBody>
      </p:sp>
      <p:sp>
        <p:nvSpPr>
          <p:cNvPr id="2" name="Textfeld 33">
            <a:extLst>
              <a:ext uri="{FF2B5EF4-FFF2-40B4-BE49-F238E27FC236}">
                <a16:creationId xmlns:a16="http://schemas.microsoft.com/office/drawing/2014/main" id="{B0982841-32B8-4DD8-8121-A2D678F7DD71}"/>
              </a:ext>
            </a:extLst>
          </p:cNvPr>
          <p:cNvSpPr txBox="1"/>
          <p:nvPr/>
        </p:nvSpPr>
        <p:spPr>
          <a:xfrm>
            <a:off x="557272" y="331470"/>
            <a:ext cx="11284208" cy="1442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None/>
              <a:defRPr kumimoji="0" sz="4800" b="0" i="0" u="none" strike="noStrike" cap="all" spc="-85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Avenir Next"/>
                <a:ea typeface="+mj-ea"/>
                <a:cs typeface="+mj-cs"/>
              </a:defRPr>
            </a:lvl1pPr>
          </a:lstStyle>
          <a:p>
            <a:r>
              <a:rPr lang="en-US" sz="4000" dirty="0"/>
              <a:t>What is the Northwest power pool</a:t>
            </a:r>
          </a:p>
        </p:txBody>
      </p:sp>
    </p:spTree>
    <p:extLst>
      <p:ext uri="{BB962C8B-B14F-4D97-AF65-F5344CB8AC3E}">
        <p14:creationId xmlns:p14="http://schemas.microsoft.com/office/powerpoint/2010/main" val="288094775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34">
            <a:extLst>
              <a:ext uri="{FF2B5EF4-FFF2-40B4-BE49-F238E27FC236}">
                <a16:creationId xmlns:a16="http://schemas.microsoft.com/office/drawing/2014/main" id="{BE8D48AE-A45B-4880-99CC-EF31D78B614D}"/>
              </a:ext>
            </a:extLst>
          </p:cNvPr>
          <p:cNvSpPr txBox="1"/>
          <p:nvPr/>
        </p:nvSpPr>
        <p:spPr>
          <a:xfrm>
            <a:off x="350520" y="1490869"/>
            <a:ext cx="11055608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NWPP Membership is a voluntary organization and is made up of the following members:</a:t>
            </a:r>
          </a:p>
          <a:p>
            <a:r>
              <a:rPr lang="en-US" sz="2800" b="1" dirty="0"/>
              <a:t>Members include</a:t>
            </a:r>
            <a:r>
              <a:rPr lang="en-US" sz="2800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Alberta Electric System Operator, Avangrid, </a:t>
            </a:r>
            <a:r>
              <a:rPr lang="en-US" sz="2800" dirty="0" err="1"/>
              <a:t>Avista</a:t>
            </a:r>
            <a:r>
              <a:rPr lang="en-US" sz="2800" dirty="0"/>
              <a:t>, BANC, BC </a:t>
            </a:r>
            <a:r>
              <a:rPr lang="en-US" sz="2800" dirty="0" err="1"/>
              <a:t>Hydro,BPA</a:t>
            </a:r>
            <a:r>
              <a:rPr lang="en-US" sz="2800" dirty="0"/>
              <a:t>, Calpine, Chelan PUD, Columbia Grid, Cowlitz PUD, Douglas County PUD, Energy Keepers, Inc. EWEB, Fortis BC, Grant PUD, Grid Force, Idaho Power, </a:t>
            </a:r>
            <a:r>
              <a:rPr lang="en-US" sz="2800" dirty="0" err="1"/>
              <a:t>NaturEner</a:t>
            </a:r>
            <a:r>
              <a:rPr lang="en-US" sz="2800" dirty="0"/>
              <a:t>, </a:t>
            </a:r>
            <a:r>
              <a:rPr lang="en-US" sz="2800" dirty="0" err="1"/>
              <a:t>NorthWestern</a:t>
            </a:r>
            <a:r>
              <a:rPr lang="en-US" sz="2800" dirty="0"/>
              <a:t> Energy, NV Energy, PacifiCorp, Pend </a:t>
            </a:r>
            <a:r>
              <a:rPr lang="en-US" sz="2800" dirty="0" err="1"/>
              <a:t>Orielle</a:t>
            </a:r>
            <a:r>
              <a:rPr lang="en-US" sz="2800" dirty="0"/>
              <a:t> PUD, Perennial Power, PGE, </a:t>
            </a:r>
            <a:r>
              <a:rPr lang="en-US" sz="2800" dirty="0" err="1"/>
              <a:t>Powerex</a:t>
            </a:r>
            <a:r>
              <a:rPr lang="en-US" sz="2800" dirty="0"/>
              <a:t>, Excel Energy, PSE, Seattle City Light, Snohomish PUD, Tacoma Power, TID, US Army Corps, Bureau of Reclamation, Western Area Power Administration </a:t>
            </a:r>
          </a:p>
        </p:txBody>
      </p:sp>
      <p:sp>
        <p:nvSpPr>
          <p:cNvPr id="2" name="Textfeld 33">
            <a:extLst>
              <a:ext uri="{FF2B5EF4-FFF2-40B4-BE49-F238E27FC236}">
                <a16:creationId xmlns:a16="http://schemas.microsoft.com/office/drawing/2014/main" id="{B0982841-32B8-4DD8-8121-A2D678F7DD71}"/>
              </a:ext>
            </a:extLst>
          </p:cNvPr>
          <p:cNvSpPr txBox="1"/>
          <p:nvPr/>
        </p:nvSpPr>
        <p:spPr>
          <a:xfrm>
            <a:off x="557272" y="331470"/>
            <a:ext cx="11284208" cy="1442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None/>
              <a:defRPr kumimoji="0" sz="4800" b="0" i="0" u="none" strike="noStrike" cap="all" spc="-85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Avenir Next"/>
                <a:ea typeface="+mj-ea"/>
                <a:cs typeface="+mj-cs"/>
              </a:defRPr>
            </a:lvl1pPr>
          </a:lstStyle>
          <a:p>
            <a:r>
              <a:rPr lang="en-US" sz="4000" dirty="0"/>
              <a:t>What is the Northwest power pool</a:t>
            </a:r>
          </a:p>
        </p:txBody>
      </p:sp>
    </p:spTree>
    <p:extLst>
      <p:ext uri="{BB962C8B-B14F-4D97-AF65-F5344CB8AC3E}">
        <p14:creationId xmlns:p14="http://schemas.microsoft.com/office/powerpoint/2010/main" val="150102922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black&#10;&#10;Description generated with high confidence">
            <a:extLst>
              <a:ext uri="{FF2B5EF4-FFF2-40B4-BE49-F238E27FC236}">
                <a16:creationId xmlns:a16="http://schemas.microsoft.com/office/drawing/2014/main" id="{4A0C00BC-6A98-466B-BB99-D22827E9E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815" y="1883507"/>
            <a:ext cx="4688946" cy="47143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E1697F-6E4E-42E2-A4AA-EF0847C3D742}"/>
              </a:ext>
            </a:extLst>
          </p:cNvPr>
          <p:cNvSpPr/>
          <p:nvPr/>
        </p:nvSpPr>
        <p:spPr>
          <a:xfrm>
            <a:off x="2451940" y="568083"/>
            <a:ext cx="6058875" cy="56549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5B9BD5"/>
                </a:solidFill>
              </a:rPr>
              <a:t>                   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1DC51D-F0E6-446D-A14E-5067C3D9D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46" y="534627"/>
            <a:ext cx="4303327" cy="568838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F01DF4-7B0F-4213-B61C-1DCADBC209C3}"/>
              </a:ext>
            </a:extLst>
          </p:cNvPr>
          <p:cNvSpPr txBox="1">
            <a:spLocks noChangeArrowheads="1"/>
          </p:cNvSpPr>
          <p:nvPr/>
        </p:nvSpPr>
        <p:spPr>
          <a:xfrm>
            <a:off x="1588" y="126274"/>
            <a:ext cx="4963795" cy="6096733"/>
          </a:xfrm>
        </p:spPr>
        <p:txBody>
          <a:bodyPr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altLang="en-US" sz="2700" dirty="0">
                <a:ea typeface="ＭＳ Ｐゴシック" panose="020B0600070205080204" pitchFamily="34" charset="-128"/>
              </a:rPr>
              <a:t>Reliability is the NWPP focus</a:t>
            </a:r>
          </a:p>
          <a:p>
            <a:pPr marL="0" indent="0">
              <a:spcAft>
                <a:spcPts val="800"/>
              </a:spcAft>
              <a:defRPr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0" indent="0">
              <a:spcAft>
                <a:spcPts val="800"/>
              </a:spcAft>
              <a:buFont typeface="Courier New" panose="02070309020205020404" pitchFamily="49" charset="0"/>
              <a:buChar char="o"/>
              <a:defRPr/>
            </a:pPr>
            <a:endParaRPr lang="en-US" altLang="en-US" sz="20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indent="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endParaRPr lang="en-US" altLang="en-US" sz="20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4351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34">
            <a:extLst>
              <a:ext uri="{FF2B5EF4-FFF2-40B4-BE49-F238E27FC236}">
                <a16:creationId xmlns:a16="http://schemas.microsoft.com/office/drawing/2014/main" id="{BE8D48AE-A45B-4880-99CC-EF31D78B614D}"/>
              </a:ext>
            </a:extLst>
          </p:cNvPr>
          <p:cNvSpPr txBox="1"/>
          <p:nvPr/>
        </p:nvSpPr>
        <p:spPr>
          <a:xfrm>
            <a:off x="785872" y="1325584"/>
            <a:ext cx="11055608" cy="50013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venir Next"/>
                <a:cs typeface="Calibri"/>
              </a:rPr>
              <a:t>Coal retirements – losing firm resources when the region already has relatively tight load-resource balance</a:t>
            </a:r>
          </a:p>
          <a:p>
            <a:pPr marL="804863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/>
                <a:cs typeface="Calibri"/>
              </a:rPr>
              <a:t>3,000 MW of coal resources will come offline in the next two years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venir Next"/>
                <a:cs typeface="Calibri"/>
              </a:rPr>
              <a:t>New state policies demand a shift to a cleaner electricity supply portfolio</a:t>
            </a:r>
          </a:p>
          <a:p>
            <a:pPr marL="804863" lvl="1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/>
                <a:cs typeface="Calibri"/>
              </a:rPr>
              <a:t>Oregon Senate Bill 1547 increased the state’s RPS to 50% in 2016</a:t>
            </a:r>
          </a:p>
          <a:p>
            <a:pPr marL="804863" lvl="1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/>
                <a:cs typeface="Calibri"/>
              </a:rPr>
              <a:t>Washington Senate Bill 5116 established goals of carbon neutrality in 2030 and carbon-free by 2045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venir Next"/>
                <a:cs typeface="Calibri"/>
              </a:rPr>
              <a:t>Utilities acting on their own – combination of policy and economics</a:t>
            </a:r>
          </a:p>
          <a:p>
            <a:pPr marL="804863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/>
                <a:cs typeface="Calibri"/>
              </a:rPr>
              <a:t>Avista and Idaho Power have pledged 100% clean electricity by 2045</a:t>
            </a:r>
          </a:p>
          <a:p>
            <a:pPr marL="804863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/>
                <a:cs typeface="Calibri"/>
              </a:rPr>
              <a:t>PacifiCorp, PSE, Idaho Power proposing early retirements of coal </a:t>
            </a:r>
          </a:p>
        </p:txBody>
      </p:sp>
      <p:sp>
        <p:nvSpPr>
          <p:cNvPr id="2" name="Textfeld 33">
            <a:extLst>
              <a:ext uri="{FF2B5EF4-FFF2-40B4-BE49-F238E27FC236}">
                <a16:creationId xmlns:a16="http://schemas.microsoft.com/office/drawing/2014/main" id="{B0982841-32B8-4DD8-8121-A2D678F7DD71}"/>
              </a:ext>
            </a:extLst>
          </p:cNvPr>
          <p:cNvSpPr txBox="1"/>
          <p:nvPr/>
        </p:nvSpPr>
        <p:spPr>
          <a:xfrm>
            <a:off x="557272" y="331470"/>
            <a:ext cx="11284208" cy="1442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None/>
              <a:defRPr kumimoji="0" sz="4800" b="0" i="0" u="none" strike="noStrike" cap="all" spc="-85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Avenir Next"/>
                <a:ea typeface="+mj-ea"/>
                <a:cs typeface="+mj-cs"/>
              </a:defRPr>
            </a:lvl1pPr>
          </a:lstStyle>
          <a:p>
            <a:r>
              <a:rPr lang="en-US" sz="4000" dirty="0"/>
              <a:t>A region in Transition</a:t>
            </a:r>
          </a:p>
        </p:txBody>
      </p:sp>
    </p:spTree>
    <p:extLst>
      <p:ext uri="{BB962C8B-B14F-4D97-AF65-F5344CB8AC3E}">
        <p14:creationId xmlns:p14="http://schemas.microsoft.com/office/powerpoint/2010/main" val="269543524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34">
            <a:extLst>
              <a:ext uri="{FF2B5EF4-FFF2-40B4-BE49-F238E27FC236}">
                <a16:creationId xmlns:a16="http://schemas.microsoft.com/office/drawing/2014/main" id="{BE8D48AE-A45B-4880-99CC-EF31D78B614D}"/>
              </a:ext>
            </a:extLst>
          </p:cNvPr>
          <p:cNvSpPr txBox="1"/>
          <p:nvPr/>
        </p:nvSpPr>
        <p:spPr>
          <a:xfrm>
            <a:off x="350520" y="1490869"/>
            <a:ext cx="11055608" cy="57070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Northwest Power Pool was established in 1941 and since that time has been coordinating resources to maximize efficient  electricity production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 NWPP today coordinates a number of different programs essential to the reliable operation of the NW power grid including:</a:t>
            </a:r>
          </a:p>
          <a:p>
            <a:pPr lvl="1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i="1" dirty="0"/>
              <a:t>Reserve sharing program</a:t>
            </a:r>
          </a:p>
          <a:p>
            <a:pPr lvl="1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i="1" dirty="0"/>
              <a:t>Pacific Northwest Coordination Agreement</a:t>
            </a:r>
          </a:p>
          <a:p>
            <a:pPr lvl="1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i="1" dirty="0"/>
              <a:t>Western Frequency Response Sharing Group</a:t>
            </a:r>
          </a:p>
          <a:p>
            <a:pPr lvl="1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i="1" dirty="0"/>
              <a:t> Training</a:t>
            </a:r>
          </a:p>
          <a:p>
            <a:pPr lvl="1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en-US" sz="2800" i="1" dirty="0"/>
          </a:p>
        </p:txBody>
      </p:sp>
      <p:sp>
        <p:nvSpPr>
          <p:cNvPr id="2" name="Textfeld 33">
            <a:extLst>
              <a:ext uri="{FF2B5EF4-FFF2-40B4-BE49-F238E27FC236}">
                <a16:creationId xmlns:a16="http://schemas.microsoft.com/office/drawing/2014/main" id="{B0982841-32B8-4DD8-8121-A2D678F7DD71}"/>
              </a:ext>
            </a:extLst>
          </p:cNvPr>
          <p:cNvSpPr txBox="1"/>
          <p:nvPr/>
        </p:nvSpPr>
        <p:spPr>
          <a:xfrm>
            <a:off x="557272" y="331470"/>
            <a:ext cx="11284208" cy="1442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None/>
              <a:defRPr kumimoji="0" sz="4800" b="0" i="0" u="none" strike="noStrike" cap="all" spc="-85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Avenir Next"/>
                <a:ea typeface="+mj-ea"/>
                <a:cs typeface="+mj-cs"/>
              </a:defRPr>
            </a:lvl1pPr>
          </a:lstStyle>
          <a:p>
            <a:r>
              <a:rPr lang="en-US" sz="4000" dirty="0"/>
              <a:t>Why Northwest power pool</a:t>
            </a:r>
          </a:p>
        </p:txBody>
      </p:sp>
    </p:spTree>
    <p:extLst>
      <p:ext uri="{BB962C8B-B14F-4D97-AF65-F5344CB8AC3E}">
        <p14:creationId xmlns:p14="http://schemas.microsoft.com/office/powerpoint/2010/main" val="349587912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33">
            <a:extLst>
              <a:ext uri="{FF2B5EF4-FFF2-40B4-BE49-F238E27FC236}">
                <a16:creationId xmlns:a16="http://schemas.microsoft.com/office/drawing/2014/main" id="{01235124-4BFE-4F4C-A1FA-B1A7843498F9}"/>
              </a:ext>
            </a:extLst>
          </p:cNvPr>
          <p:cNvSpPr txBox="1"/>
          <p:nvPr/>
        </p:nvSpPr>
        <p:spPr>
          <a:xfrm>
            <a:off x="672406" y="115353"/>
            <a:ext cx="11249918" cy="1981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None/>
              <a:defRPr kumimoji="0" sz="4800" b="0" i="0" u="none" strike="noStrike" cap="all" spc="-85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Avenir Next"/>
                <a:ea typeface="+mj-ea"/>
                <a:cs typeface="+mj-cs"/>
              </a:defRPr>
            </a:lvl1pPr>
          </a:lstStyle>
          <a:p>
            <a:r>
              <a:rPr lang="en-US" sz="4000" dirty="0"/>
              <a:t>Multiple studies agree that the NW is approaching a period of capacity shortfalls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7455A2-DD46-405B-9845-E60EDD464B4F}"/>
              </a:ext>
            </a:extLst>
          </p:cNvPr>
          <p:cNvSpPr txBox="1"/>
          <p:nvPr/>
        </p:nvSpPr>
        <p:spPr>
          <a:xfrm>
            <a:off x="7041222" y="1891486"/>
            <a:ext cx="417653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US WECC Coal Retirement Scenarios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F762AA-F821-4C4D-98BA-E9D710FAB1F2}"/>
              </a:ext>
            </a:extLst>
          </p:cNvPr>
          <p:cNvSpPr txBox="1"/>
          <p:nvPr/>
        </p:nvSpPr>
        <p:spPr>
          <a:xfrm>
            <a:off x="921786" y="1891486"/>
            <a:ext cx="471558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NW Capacity Surplus / Deficit in Recent Studies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74CEC3-7BC2-42C9-B13E-34DCD356B22C}"/>
              </a:ext>
            </a:extLst>
          </p:cNvPr>
          <p:cNvSpPr txBox="1"/>
          <p:nvPr/>
        </p:nvSpPr>
        <p:spPr>
          <a:xfrm>
            <a:off x="672407" y="5374517"/>
            <a:ext cx="521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Note:  WECC also publishes a resource adequacy assessment, but it focuses only on summer, whereas resource adequacy is primarily a winter issue for the Northwest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25D073-3CCE-4F47-94AD-32ADC6EE1A64}"/>
              </a:ext>
            </a:extLst>
          </p:cNvPr>
          <p:cNvSpPr txBox="1"/>
          <p:nvPr/>
        </p:nvSpPr>
        <p:spPr>
          <a:xfrm>
            <a:off x="6193790" y="5374516"/>
            <a:ext cx="5505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Note:  Coal retirement scenarios developed by NWPP IRP Team. From research of announced and potential retirements from across the US WECC.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A3F4B3-6CEE-40D4-9AF8-930EAB770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7" y="2466397"/>
            <a:ext cx="5214343" cy="2826107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289E22-193E-4BDF-B49B-91BD273FA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643" y="2539391"/>
            <a:ext cx="5505709" cy="2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848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0251AF-4721-4E93-BCE4-79A12131E7F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8CB55-1628-4D9C-9A23-754C8680C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1470991"/>
            <a:ext cx="10753725" cy="4412973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8000" dirty="0"/>
              <a:t>The NWPP report: </a:t>
            </a:r>
            <a:r>
              <a:rPr lang="en-US" sz="8000" i="1" dirty="0"/>
              <a:t>Exploring a Resource Adequacy Program for the Pacific Northwest</a:t>
            </a:r>
            <a:r>
              <a:rPr lang="en-US" sz="8000" dirty="0"/>
              <a:t>, 2019 identified planning deficiencies in NWPP’s footprint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6000" dirty="0"/>
              <a:t>Planning is state- and utility-specific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6000" dirty="0"/>
              <a:t>Planning entities use different standards and methods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6000" dirty="0"/>
              <a:t>As a result, the region lacks insight into its overall resource situation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8000" dirty="0"/>
              <a:t>As a result of the 2019 Report, NWPP and its member utilities are moving forward to design a regional RA program for NWPP members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E33A92-3E61-4795-8736-99907A0EC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45775"/>
            <a:ext cx="10772775" cy="1152938"/>
          </a:xfrm>
        </p:spPr>
        <p:txBody>
          <a:bodyPr/>
          <a:lstStyle/>
          <a:p>
            <a:pPr algn="ctr"/>
            <a:r>
              <a:rPr lang="en-US" dirty="0"/>
              <a:t>How did we get here</a:t>
            </a:r>
          </a:p>
        </p:txBody>
      </p:sp>
    </p:spTree>
    <p:extLst>
      <p:ext uri="{BB962C8B-B14F-4D97-AF65-F5344CB8AC3E}">
        <p14:creationId xmlns:p14="http://schemas.microsoft.com/office/powerpoint/2010/main" val="3323567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8702418-FA4B-40C2-BE55-D269487E2EB0}"/>
              </a:ext>
            </a:extLst>
          </p:cNvPr>
          <p:cNvGraphicFramePr>
            <a:graphicFrameLocks/>
          </p:cNvGraphicFramePr>
          <p:nvPr/>
        </p:nvGraphicFramePr>
        <p:xfrm>
          <a:off x="6174297" y="1457265"/>
          <a:ext cx="5738845" cy="4454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B31FFDB-2C54-4D25-BBE5-7CA7AB990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70" y="379553"/>
            <a:ext cx="9781562" cy="1079215"/>
          </a:xfrm>
        </p:spPr>
        <p:txBody>
          <a:bodyPr>
            <a:normAutofit/>
          </a:bodyPr>
          <a:lstStyle/>
          <a:p>
            <a:r>
              <a:rPr lang="en-US" sz="4000" dirty="0"/>
              <a:t>IRP needs assessment method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1B65174-5ED7-43FA-A4ED-525ADEE909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171737"/>
              </p:ext>
            </p:extLst>
          </p:nvPr>
        </p:nvGraphicFramePr>
        <p:xfrm>
          <a:off x="251527" y="1457264"/>
          <a:ext cx="5498247" cy="4454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13FD557-425A-429E-B9E5-B00194008D10}"/>
              </a:ext>
            </a:extLst>
          </p:cNvPr>
          <p:cNvSpPr txBox="1"/>
          <p:nvPr/>
        </p:nvSpPr>
        <p:spPr>
          <a:xfrm>
            <a:off x="444390" y="6357655"/>
            <a:ext cx="5967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Data from IRP survey. Missing data filled in when possible.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858977-B910-4F16-B09B-87A6823E4D2C}"/>
              </a:ext>
            </a:extLst>
          </p:cNvPr>
          <p:cNvCxnSpPr/>
          <p:nvPr/>
        </p:nvCxnSpPr>
        <p:spPr>
          <a:xfrm>
            <a:off x="6174297" y="2533475"/>
            <a:ext cx="0" cy="343948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94069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3498</TotalTime>
  <Words>946</Words>
  <Application>Microsoft Office PowerPoint</Application>
  <PresentationFormat>Widescreen</PresentationFormat>
  <Paragraphs>149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Avenir Next</vt:lpstr>
      <vt:lpstr>Avenir Next Demi Bold</vt:lpstr>
      <vt:lpstr>Calibri</vt:lpstr>
      <vt:lpstr>Calibri Light</vt:lpstr>
      <vt:lpstr>Century Gothic</vt:lpstr>
      <vt:lpstr>Courier New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did we get here</vt:lpstr>
      <vt:lpstr>IRP needs assessment method</vt:lpstr>
      <vt:lpstr>Wind &amp; solar peak contribution varies </vt:lpstr>
      <vt:lpstr>PowerPoint Presentation</vt:lpstr>
      <vt:lpstr>PowerPoint Presentation</vt:lpstr>
      <vt:lpstr>Key program design elements</vt:lpstr>
      <vt:lpstr>Benefits of a regional RA program</vt:lpstr>
      <vt:lpstr> Overview of Project Timeline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Northwest coal units</dc:title>
  <dc:creator>Tomas@PNUCC.local</dc:creator>
  <cp:lastModifiedBy>Frank Afranji</cp:lastModifiedBy>
  <cp:revision>480</cp:revision>
  <cp:lastPrinted>2021-05-06T22:52:06Z</cp:lastPrinted>
  <dcterms:created xsi:type="dcterms:W3CDTF">2019-07-17T16:11:29Z</dcterms:created>
  <dcterms:modified xsi:type="dcterms:W3CDTF">2021-05-06T23:01:03Z</dcterms:modified>
</cp:coreProperties>
</file>