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8" r:id="rId2"/>
    <p:sldId id="1701" r:id="rId3"/>
    <p:sldId id="1702" r:id="rId4"/>
    <p:sldId id="1703" r:id="rId5"/>
    <p:sldId id="261" r:id="rId6"/>
    <p:sldId id="573" r:id="rId7"/>
    <p:sldId id="1704" r:id="rId8"/>
    <p:sldId id="1857" r:id="rId9"/>
    <p:sldId id="1864" r:id="rId10"/>
    <p:sldId id="1712" r:id="rId11"/>
    <p:sldId id="1705" r:id="rId12"/>
    <p:sldId id="1706" r:id="rId13"/>
    <p:sldId id="1707" r:id="rId14"/>
    <p:sldId id="1708" r:id="rId15"/>
    <p:sldId id="1709" r:id="rId16"/>
    <p:sldId id="1710" r:id="rId17"/>
    <p:sldId id="1711" r:id="rId18"/>
    <p:sldId id="1860" r:id="rId19"/>
    <p:sldId id="1866" r:id="rId20"/>
    <p:sldId id="1865" r:id="rId21"/>
    <p:sldId id="1867" r:id="rId22"/>
    <p:sldId id="1868" r:id="rId23"/>
    <p:sldId id="1869" r:id="rId24"/>
    <p:sldId id="1874" r:id="rId25"/>
    <p:sldId id="1875" r:id="rId26"/>
    <p:sldId id="1876" r:id="rId27"/>
    <p:sldId id="1877" r:id="rId28"/>
    <p:sldId id="1700" r:id="rId29"/>
    <p:sldId id="1861" r:id="rId30"/>
    <p:sldId id="257" r:id="rId31"/>
    <p:sldId id="1862" r:id="rId32"/>
    <p:sldId id="256" r:id="rId33"/>
    <p:sldId id="1808" r:id="rId34"/>
    <p:sldId id="297" r:id="rId35"/>
    <p:sldId id="298" r:id="rId36"/>
    <p:sldId id="299" r:id="rId37"/>
    <p:sldId id="1878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995" autoAdjust="0"/>
    <p:restoredTop sz="94660"/>
  </p:normalViewPr>
  <p:slideViewPr>
    <p:cSldViewPr snapToGrid="0">
      <p:cViewPr varScale="1">
        <p:scale>
          <a:sx n="93" d="100"/>
          <a:sy n="93" d="100"/>
        </p:scale>
        <p:origin x="576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76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H:\Alan\Documents\KACONJOUR\SOCAN\Climate%20Data\Climograph%20Jackson%20County%202017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H:\Alan\Documents\KACONJOUR\SOCAN\Climate%20Data\Climograph%20Jackson%20County%202017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>
                <a:solidFill>
                  <a:schemeClr val="tx1"/>
                </a:solidFill>
              </a:rPr>
              <a:t>Jackson CO. Century Average Precipitation Inches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5.8</c:v>
                </c:pt>
                <c:pt idx="1">
                  <c:v>4.54</c:v>
                </c:pt>
                <c:pt idx="2">
                  <c:v>3.95</c:v>
                </c:pt>
                <c:pt idx="3">
                  <c:v>2.82</c:v>
                </c:pt>
                <c:pt idx="4">
                  <c:v>2.2000000000000002</c:v>
                </c:pt>
                <c:pt idx="5">
                  <c:v>1.38</c:v>
                </c:pt>
                <c:pt idx="6">
                  <c:v>0.43</c:v>
                </c:pt>
                <c:pt idx="7">
                  <c:v>0.46</c:v>
                </c:pt>
                <c:pt idx="8">
                  <c:v>1.1299999999999999</c:v>
                </c:pt>
                <c:pt idx="9">
                  <c:v>2.88</c:v>
                </c:pt>
                <c:pt idx="10">
                  <c:v>5.46</c:v>
                </c:pt>
                <c:pt idx="11">
                  <c:v>5.89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EE-4B77-9864-BA96C8F6BA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9885440"/>
        <c:axId val="249886224"/>
      </c:barChart>
      <c:catAx>
        <c:axId val="249885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9886224"/>
        <c:crosses val="autoZero"/>
        <c:auto val="1"/>
        <c:lblAlgn val="ctr"/>
        <c:lblOffset val="100"/>
        <c:noMultiLvlLbl val="0"/>
      </c:catAx>
      <c:valAx>
        <c:axId val="249886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9885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>
                <a:solidFill>
                  <a:schemeClr val="tx1"/>
                </a:solidFill>
              </a:rPr>
              <a:t>Jackson CO Century Temperature Fahrenheit</a:t>
            </a:r>
          </a:p>
        </c:rich>
      </c:tx>
      <c:layout>
        <c:manualLayout>
          <c:xMode val="edge"/>
          <c:yMode val="edge"/>
          <c:x val="0.23181934002851665"/>
          <c:y val="6.33572679547856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3247594050743653E-2"/>
          <c:y val="0.18675537503017717"/>
          <c:w val="0.90286351706036749"/>
          <c:h val="0.78662233344734567"/>
        </c:manualLayout>
      </c:layout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xVal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xVal>
          <c:yVal>
            <c:numRef>
              <c:f>Sheet1!$E$2:$E$13</c:f>
              <c:numCache>
                <c:formatCode>General</c:formatCode>
                <c:ptCount val="12"/>
                <c:pt idx="0">
                  <c:v>35</c:v>
                </c:pt>
                <c:pt idx="1">
                  <c:v>38.1</c:v>
                </c:pt>
                <c:pt idx="2">
                  <c:v>41</c:v>
                </c:pt>
                <c:pt idx="3">
                  <c:v>45.6</c:v>
                </c:pt>
                <c:pt idx="4">
                  <c:v>52.1</c:v>
                </c:pt>
                <c:pt idx="5">
                  <c:v>58.6</c:v>
                </c:pt>
                <c:pt idx="6">
                  <c:v>66.5</c:v>
                </c:pt>
                <c:pt idx="7">
                  <c:v>66.099999999999994</c:v>
                </c:pt>
                <c:pt idx="8">
                  <c:v>60.5</c:v>
                </c:pt>
                <c:pt idx="9">
                  <c:v>51.3</c:v>
                </c:pt>
                <c:pt idx="10">
                  <c:v>40.799999999999997</c:v>
                </c:pt>
                <c:pt idx="11">
                  <c:v>35.6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1F91-4D49-9358-57121E0135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9885832"/>
        <c:axId val="249884656"/>
      </c:scatterChart>
      <c:valAx>
        <c:axId val="249885832"/>
        <c:scaling>
          <c:orientation val="minMax"/>
          <c:max val="12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crossAx val="249884656"/>
        <c:crosses val="autoZero"/>
        <c:crossBetween val="midCat"/>
      </c:valAx>
      <c:valAx>
        <c:axId val="249884656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988583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1B6BA5-F620-4156-8D0E-8CA3CB266F16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EA444B-EE06-49C5-A537-6FC355C2E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240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CHANGE 2019: I have a note to delete this</a:t>
            </a:r>
            <a:r>
              <a:rPr lang="en-US" baseline="0" dirty="0"/>
              <a:t> 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00D7D-B601-4ADE-9A9A-C8536832D5E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563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1650" cy="3140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3" name="Google Shape;533;p43:notes"/>
          <p:cNvSpPr txBox="1">
            <a:spLocks noGrp="1"/>
          </p:cNvSpPr>
          <p:nvPr>
            <p:ph type="body" idx="1"/>
          </p:nvPr>
        </p:nvSpPr>
        <p:spPr>
          <a:xfrm>
            <a:off x="701993" y="4478476"/>
            <a:ext cx="5615940" cy="3664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75" tIns="46625" rIns="93275" bIns="46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0 – Residents of Medford now experience the summer  climate of Medford.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 –  By 2050, it will be like the current climate of Redding,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 – By 2100 it will be like the current climate of Delano, CA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 – Which is near Bakersfield</a:t>
            </a:r>
            <a:endParaRPr/>
          </a:p>
        </p:txBody>
      </p:sp>
      <p:sp>
        <p:nvSpPr>
          <p:cNvPr id="534" name="Google Shape;534;p43:notes"/>
          <p:cNvSpPr txBox="1">
            <a:spLocks noGrp="1"/>
          </p:cNvSpPr>
          <p:nvPr>
            <p:ph type="sldNum" idx="12"/>
          </p:nvPr>
        </p:nvSpPr>
        <p:spPr>
          <a:xfrm>
            <a:off x="3976333" y="8839014"/>
            <a:ext cx="3041968" cy="466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75" tIns="46625" rIns="93275" bIns="466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34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1650" cy="3140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3" name="Google Shape;553;p44:notes"/>
          <p:cNvSpPr txBox="1">
            <a:spLocks noGrp="1"/>
          </p:cNvSpPr>
          <p:nvPr>
            <p:ph type="body" idx="1"/>
          </p:nvPr>
        </p:nvSpPr>
        <p:spPr>
          <a:xfrm>
            <a:off x="701993" y="4478476"/>
            <a:ext cx="5615940" cy="3664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75" tIns="46625" rIns="93275" bIns="46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4" name="Google Shape;554;p44:notes"/>
          <p:cNvSpPr txBox="1">
            <a:spLocks noGrp="1"/>
          </p:cNvSpPr>
          <p:nvPr>
            <p:ph type="sldNum" idx="12"/>
          </p:nvPr>
        </p:nvSpPr>
        <p:spPr>
          <a:xfrm>
            <a:off x="3976333" y="8839014"/>
            <a:ext cx="3041968" cy="466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75" tIns="46625" rIns="93275" bIns="466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35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1650" cy="3140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3" name="Google Shape;573;p45:notes"/>
          <p:cNvSpPr txBox="1">
            <a:spLocks noGrp="1"/>
          </p:cNvSpPr>
          <p:nvPr>
            <p:ph type="body" idx="1"/>
          </p:nvPr>
        </p:nvSpPr>
        <p:spPr>
          <a:xfrm>
            <a:off x="701993" y="4478476"/>
            <a:ext cx="5615940" cy="3664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75" tIns="46625" rIns="93275" bIns="46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4" name="Google Shape;574;p45:notes"/>
          <p:cNvSpPr txBox="1">
            <a:spLocks noGrp="1"/>
          </p:cNvSpPr>
          <p:nvPr>
            <p:ph type="sldNum" idx="12"/>
          </p:nvPr>
        </p:nvSpPr>
        <p:spPr>
          <a:xfrm>
            <a:off x="3976333" y="8839014"/>
            <a:ext cx="3041968" cy="466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75" tIns="46625" rIns="93275" bIns="466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36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39782-46CE-DE89-84C4-6DB00BA378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BE52A2-EECA-6BBB-25B5-4DFDDAC60A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021840-DC6C-207A-5BCF-4C79F5133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1964D-5689-46FC-AE23-360884CDFC25}" type="datetime1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EE0BB2-A1DE-5ECE-C69E-71513D4AB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Engineers for a Sustainable Future - Oregon Climate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6B6963-1F93-E76B-989D-BDF70DAAE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A3831-C1AA-401B-AF01-287634C4B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12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A3919-5A6D-A15F-3D57-2023D3B96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E7D502-A108-E070-5B19-BF8EDDEAE8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589F3B-033A-117C-0208-807C01087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3325-C77B-4DD8-81EF-1F0D50E7D75C}" type="datetime1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1D89AB-F122-2E22-0A87-D641156C1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Engineers for a Sustainable Future - Oregon Climate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F54A6B-19C2-1946-EA6D-4E048B242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A3831-C1AA-401B-AF01-287634C4B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11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887439-B77D-E81C-C668-F7F1C9FED9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662A91-8650-524C-642E-BE74DED319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6C4FFD-EF61-8DD7-5625-EA20F4E8A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04F16-EB21-4C5B-9064-045FCA943285}" type="datetime1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8B2424-D862-C221-4E23-E49CABDD3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Engineers for a Sustainable Future - Oregon Climate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2DCBB3-CC3E-FD45-0F42-BAE4A60CC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A3831-C1AA-401B-AF01-287634C4B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954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FCD42-5DBC-8DBB-F48B-60BFC127D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D4D3D8-4178-7B8C-5526-69BA9B003C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F16EFD-49A0-C4E8-CEE7-922D5DD6A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11E0D-EFDB-4D8D-8E54-800477AA0956}" type="datetime1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787086-BBEF-C950-A31C-E41CDF603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Engineers for a Sustainable Future - Oregon Climate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26FC2D-D3B0-5E01-FD2A-37AF3425A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A3831-C1AA-401B-AF01-287634C4B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443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886E6-6EFA-1169-EC25-8632328B3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5E99B4-E8BA-BA15-DAB5-B1822AC176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E405C4-F3A5-A23B-DD47-8634D8FE7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2785-D647-4D58-B309-75B882B98A89}" type="datetime1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83825F-22F7-FFCF-C862-50651A8E4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Engineers for a Sustainable Future - Oregon Climate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F454C0-D5C4-3E10-8A48-78AD19D03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A3831-C1AA-401B-AF01-287634C4B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956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8B1B1-F92F-E09F-C955-243E398BB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DB7E07-5C77-BA89-638B-6BDEAAB336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20746E-9A3B-6612-4E8D-F6BFEE8CD3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C175E8-2B43-AFED-4C4C-AF8A53442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D8265-493C-44E5-BCAD-23D2EC3A1EB3}" type="datetime1">
              <a:rPr lang="en-US" smtClean="0"/>
              <a:t>12/8/2025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724553-5377-E708-4AF3-934692EC1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Engineers for a Sustainable Future - Oregon Climate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A5829E-A719-FF74-6F78-021840A86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A3831-C1AA-401B-AF01-287634C4B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247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29288-47B1-DE5F-DE6A-3D0D7BB20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9EBAC7-1A24-B779-42F7-13D5031A93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B38E98-9104-E27E-4548-334E6C8C39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DB7C39-A904-387C-BE33-A4BE6F404B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467BC9-B6AA-325C-FE33-3CFD7B05E9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41E9AC-50C3-3A36-1833-EA83AC887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1C95C-F7DF-4DB6-90A5-9CED7D9BFEBC}" type="datetime1">
              <a:rPr lang="en-US" smtClean="0"/>
              <a:t>12/8/2025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BA8C2A-73AE-85F7-B2E6-2FD8D1111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Engineers for a Sustainable Future - Oregon Climate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3C0CC6-B420-BA46-C5EC-A95088E3A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A3831-C1AA-401B-AF01-287634C4B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723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BEB61-F052-3521-B21F-59FC8E72D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A17377-EC97-3305-4170-87595A10D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6A589-04E3-48DB-9029-2BFDFAACA50D}" type="datetime1">
              <a:rPr lang="en-US" smtClean="0"/>
              <a:t>12/8/2025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F5B34D-3E7A-6D65-0DCF-E79D6EB9C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Engineers for a Sustainable Future - Oregon Climate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BD3E78-83DB-5639-7B8A-7B9397DCE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A3831-C1AA-401B-AF01-287634C4B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004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9F14B4-6606-7974-CA2A-B577A8758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3B4C4-5D63-4FAC-BCBF-C3B40E14AD67}" type="datetime1">
              <a:rPr lang="en-US" smtClean="0"/>
              <a:t>12/8/2025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52178B-2B27-D74A-4E99-412541A04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Engineers for a Sustainable Future - Oregon Climate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C90236-8D9E-62B0-9075-E1284EC50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A3831-C1AA-401B-AF01-287634C4B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328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5764A-4660-6084-CFFA-B605C7E06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9534E0-FEE2-C233-61D1-BB85D2ADDC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6EFB65-3CD6-2218-378D-01AA6DE8DB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9A58DD-48AA-D33B-8655-B5F7001A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C65F2-FD36-4DA6-8CD5-B3ABD5FBD8A6}" type="datetime1">
              <a:rPr lang="en-US" smtClean="0"/>
              <a:t>12/8/2025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30CB98-CF92-5875-22C6-A7CAC4F74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Engineers for a Sustainable Future - Oregon Climate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1CA3A1-1010-4D61-886C-A89B543E0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A3831-C1AA-401B-AF01-287634C4B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52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4C02E-9536-20D3-A077-D9B62C4C7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9B99A1-222C-6816-EBE7-B43247A018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3118B2-AB22-3E47-CDBA-7F040F4E45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93E344-2BF4-1F55-F3A0-2A26ED6C8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D2DBE-AE39-4190-AB65-E7A5B2BCC9C9}" type="datetime1">
              <a:rPr lang="en-US" smtClean="0"/>
              <a:t>12/8/2025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6AFB1D-4BED-A9AD-DF8A-07D7E885E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Engineers for a Sustainable Future - Oregon Climate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FE896C-DC00-E2A8-6BA3-65A872D08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A3831-C1AA-401B-AF01-287634C4B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1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tx2">
                <a:lumMod val="50000"/>
                <a:lumOff val="50000"/>
              </a:schemeClr>
            </a:gs>
            <a:gs pos="58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CC49F5-3437-45F5-AA2B-CFAA62B43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6DD55C-FBB6-90CD-C7E7-F4ECB834AB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28C3FF-CA03-77B4-B2CF-A42844BE26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D86A07F-0C99-4DB6-B91B-0AB31CDFE219}" type="datetime1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EC5970-09FA-9FE5-0CC5-CC753EA03E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Engineers for a Sustainable Future - Oregon Climate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61E63D-E1B8-623A-158C-7CD05F167D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3BA3831-C1AA-401B-AF01-287634C4B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916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lan@socan.eco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apps.usgs.gov/nccv/loca2/nccv2_loca2_counties.htm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apps.usgs.gov/nccv/loca2/nccv2_loca2_counties.html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apps.usgs.gov/nccv/loca2/nccv2_loca2_counties.html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apps.usgs.gov/nccv/loca2/nccv2_loca2_counties.html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apps.usgs.gov/nccv/loca2/nccv2_loca2_counties.html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apps.usgs.gov/nccv/loca2/nccv2_loca2_counties.html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apps.usgs.gov/nccv/loca2/nccv2_loca2_counties.html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apps.usgs.gov/nccv/loca2/nccv2_loca2_counties.html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apps.usgs.gov/nccv/loca2/nccv2_loca2_counties.html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apps.usgs.gov/nccv/loca2/nccv2_loca2_counties.html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ei.noaa.gov/access/monitoring/climate-at-a-glance/statewide/time-series/35/tavg/12/12/1895-2024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oregonstate.app.box.com/s/ziqc1kisxkup45147phjp526kheugqnb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s.usgs.gov/nccv/loca2/nccv2_loca2_counties.html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s.usgs.gov/nccv/loca2/nccv2_loca2_counties.html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s.usgs.gov/nccv/loca2/nccv2_loca2_counties.html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wri.org/insights/future-extreme-heat-cities-data" TargetMode="External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wri.org/insights/future-extreme-heat-cities-data" TargetMode="External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image" Target="../media/image38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openxmlformats.org/officeDocument/2006/relationships/hyperlink" Target="https://www.ncdc.noaa.gov/cag/county/time-series/OR-029/tavg/1/12/1895-2019?base_prd=true&amp;firstbaseyear=1901&amp;lastbaseyear=2000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ei.noaa.gov/access/monitoring/climate-at-a-glance/statewide/time-series/35/tavg/12/12/1895-2024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downloads.globalchange.gov/usimpacts/pdfs/climate-impacts-report.pdf" TargetMode="Externa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imatecentral.org/news/summer-temperatures-co2-emissions-1001-cities-16583" TargetMode="External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imatecentral.org/news/summer-temperatures-co2-emissions-1001-cities-16583" TargetMode="External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imatecentral.org/news/summer-temperatures-co2-emissions-1001-cities-16583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mailto:alan@socan.eco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ei.noaa.gov/access/monitoring/climate-at-a-glance/statewide/time-series/35/pcp/12/12/1895-2024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ei.noaa.gov/access/monitoring/climate-at-a-glance/statewide/time-series/35/pcp/12/12/1895-2024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apps.usgs.gov/nccv/loca2/nccv2_loca2_counties.html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pps.usgs.gov/nccv/loca2/nccv2_loca2_counties.html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oregonstate.app.box.com/s/ziqc1kisxkup45147phjp526kheugqnb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nowy mountain with a blue sky&#10;&#10;AI-generated content may be incorrect.">
            <a:extLst>
              <a:ext uri="{FF2B5EF4-FFF2-40B4-BE49-F238E27FC236}">
                <a16:creationId xmlns:a16="http://schemas.microsoft.com/office/drawing/2014/main" id="{22AAD1AE-B12E-1F75-2747-4EC711AFF5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24B167-13E3-A907-FF00-BFC0223514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2618"/>
            <a:ext cx="9144000" cy="1787091"/>
          </a:xfrm>
        </p:spPr>
        <p:txBody>
          <a:bodyPr/>
          <a:lstStyle/>
          <a:p>
            <a:r>
              <a:rPr lang="en-US" dirty="0"/>
              <a:t>Oregon Climate Trends </a:t>
            </a:r>
            <a:r>
              <a:rPr lang="en-US"/>
              <a:t>and Projections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0D4DBE-16FF-5011-0F2A-D96F4D58B91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Alan Journet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Cofacilitator, Southern Oregon Climate Action Now</a:t>
            </a:r>
          </a:p>
          <a:p>
            <a:r>
              <a:rPr lang="en-US" sz="2800" b="1" dirty="0" err="1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alan@socan.eco</a:t>
            </a:r>
            <a:r>
              <a:rPr lang="en-US" sz="2800" b="1" dirty="0">
                <a:solidFill>
                  <a:schemeClr val="bg1"/>
                </a:solidFill>
              </a:rPr>
              <a:t>; 541-301-4107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1E7F0E5-9046-7126-8DF3-C8EAFB5B3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A540-4DA7-4DFC-9BF6-FACDA1276992}" type="datetime1">
              <a:rPr lang="en-US" smtClean="0"/>
              <a:t>12/8/2025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961C71F-97FA-86A8-06D0-958FCDE99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Engineers for a Sustainable Future - Oregon Climate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48DE0B7-4D21-D832-CEE2-FD23F0806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A3831-C1AA-401B-AF01-287634C4B88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5044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D8712-1F94-5594-C28C-74E3A88AE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6917"/>
            <a:ext cx="12192000" cy="96058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Summer vs Winter Projected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∆</a:t>
            </a:r>
            <a:r>
              <a:rPr lang="en-US" dirty="0"/>
              <a:t> in Temperature: </a:t>
            </a:r>
            <a:br>
              <a:rPr lang="en-US" dirty="0"/>
            </a:br>
            <a:r>
              <a:rPr lang="en-US" dirty="0"/>
              <a:t>Baseline 1981-2010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6071BA3-CA43-3600-6269-DFC29B8E1C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9467" y="1167499"/>
            <a:ext cx="5065246" cy="473458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FE21F83-06B4-96DD-BD76-4576AA97CF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608" y="1167499"/>
            <a:ext cx="5642483" cy="47822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3583AC4-22B0-ADFC-20DF-3CA72DE84619}"/>
              </a:ext>
            </a:extLst>
          </p:cNvPr>
          <p:cNvSpPr txBox="1"/>
          <p:nvPr/>
        </p:nvSpPr>
        <p:spPr>
          <a:xfrm>
            <a:off x="2281336" y="1312523"/>
            <a:ext cx="15103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Summer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76F08B-364D-BD4F-79DA-06557F6233BF}"/>
              </a:ext>
            </a:extLst>
          </p:cNvPr>
          <p:cNvSpPr txBox="1"/>
          <p:nvPr/>
        </p:nvSpPr>
        <p:spPr>
          <a:xfrm>
            <a:off x="8387444" y="1418133"/>
            <a:ext cx="12104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Winter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12CB877-2B5F-F791-275C-B263F2528FED}"/>
              </a:ext>
            </a:extLst>
          </p:cNvPr>
          <p:cNvCxnSpPr>
            <a:cxnSpLocks/>
          </p:cNvCxnSpPr>
          <p:nvPr/>
        </p:nvCxnSpPr>
        <p:spPr>
          <a:xfrm flipH="1">
            <a:off x="536808" y="2376271"/>
            <a:ext cx="532777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06E8A4A-ABA4-97DF-07E7-71D4D5A5B7F5}"/>
              </a:ext>
            </a:extLst>
          </p:cNvPr>
          <p:cNvCxnSpPr>
            <a:cxnSpLocks/>
          </p:cNvCxnSpPr>
          <p:nvPr/>
        </p:nvCxnSpPr>
        <p:spPr>
          <a:xfrm flipH="1">
            <a:off x="7005152" y="2181808"/>
            <a:ext cx="467336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Date Placeholder 19">
            <a:extLst>
              <a:ext uri="{FF2B5EF4-FFF2-40B4-BE49-F238E27FC236}">
                <a16:creationId xmlns:a16="http://schemas.microsoft.com/office/drawing/2014/main" id="{ED5B381E-529F-8AED-91F0-B746C84B7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74819-B23D-43A4-BE44-0ACABC5D2C77}" type="datetime1">
              <a:rPr lang="en-US" smtClean="0"/>
              <a:t>12/8/2025</a:t>
            </a:fld>
            <a:endParaRPr lang="en-US"/>
          </a:p>
        </p:txBody>
      </p:sp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732E6C06-6C61-A980-0278-FB95C3E31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Engineers for a Sustainable Future - Oregon Climate</a:t>
            </a: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780571DE-D670-E040-07BA-36DE19B64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A3831-C1AA-401B-AF01-287634C4B88F}" type="slidenum">
              <a:rPr lang="en-US" smtClean="0"/>
              <a:t>10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F5FB8D-2B1D-5DBD-CAD4-EAFCD65AD8B2}"/>
              </a:ext>
            </a:extLst>
          </p:cNvPr>
          <p:cNvSpPr txBox="1"/>
          <p:nvPr/>
        </p:nvSpPr>
        <p:spPr>
          <a:xfrm>
            <a:off x="2662394" y="6007611"/>
            <a:ext cx="66270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https://apps.usgs.gov/nccv/loca2/nccv2_loca2_counties.html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25247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D9622F4-1F0A-709A-19BF-3F2710FAFF3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569"/>
          <a:stretch>
            <a:fillRect/>
          </a:stretch>
        </p:blipFill>
        <p:spPr>
          <a:xfrm>
            <a:off x="1351888" y="1052944"/>
            <a:ext cx="9488224" cy="482908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B605196-E59F-DBAA-5D4B-65A405BF3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pPr algn="ctr"/>
            <a:r>
              <a:rPr lang="en-US" dirty="0"/>
              <a:t>Curry Co. Average Temperature 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∆</a:t>
            </a:r>
            <a:r>
              <a:rPr lang="en-US" dirty="0"/>
              <a:t> Projections to 2100: Baseline 1981-2010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75C821-1608-788B-C400-5C2C5A442D9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6831" b="4066"/>
          <a:stretch>
            <a:fillRect/>
          </a:stretch>
        </p:blipFill>
        <p:spPr>
          <a:xfrm>
            <a:off x="1943261" y="1865511"/>
            <a:ext cx="2760629" cy="5840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524BF7-24D1-544E-9490-A56F433539A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6032"/>
          <a:stretch>
            <a:fillRect/>
          </a:stretch>
        </p:blipFill>
        <p:spPr>
          <a:xfrm>
            <a:off x="1943261" y="2374058"/>
            <a:ext cx="2760629" cy="5100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B3DB328-14AA-6281-3C1F-038AA05551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7522" y="2918959"/>
            <a:ext cx="2746368" cy="510041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49F6F6C-77A4-F61B-5CB9-3B131BD2414F}"/>
              </a:ext>
            </a:extLst>
          </p:cNvPr>
          <p:cNvCxnSpPr>
            <a:cxnSpLocks/>
          </p:cNvCxnSpPr>
          <p:nvPr/>
        </p:nvCxnSpPr>
        <p:spPr>
          <a:xfrm flipH="1">
            <a:off x="1351888" y="2754981"/>
            <a:ext cx="988466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5E1FAEA-7C47-1E20-93BC-21CD3D5A5EF8}"/>
              </a:ext>
            </a:extLst>
          </p:cNvPr>
          <p:cNvCxnSpPr>
            <a:cxnSpLocks/>
          </p:cNvCxnSpPr>
          <p:nvPr/>
        </p:nvCxnSpPr>
        <p:spPr>
          <a:xfrm flipH="1">
            <a:off x="1351888" y="1590823"/>
            <a:ext cx="981487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A749A8C-CBD4-EB91-6E93-27EA50F43A13}"/>
              </a:ext>
            </a:extLst>
          </p:cNvPr>
          <p:cNvSpPr txBox="1"/>
          <p:nvPr/>
        </p:nvSpPr>
        <p:spPr>
          <a:xfrm>
            <a:off x="2662394" y="6007611"/>
            <a:ext cx="66270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6"/>
              </a:rPr>
              <a:t>https://apps.usgs.gov/nccv/loca2/nccv2_loca2_counties.html</a:t>
            </a:r>
            <a:r>
              <a:rPr lang="en-US" dirty="0"/>
              <a:t> 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9A0D971E-5E99-B068-F630-F69C5122C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23EB3-EC03-4DDB-A3AE-FCEF4C9D0536}" type="datetime1">
              <a:rPr lang="en-US" smtClean="0"/>
              <a:t>12/8/2025</a:t>
            </a:fld>
            <a:endParaRPr lang="en-US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49170FA2-65E3-EEFB-3FC3-67AFAAD4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Engineers for a Sustainable Future - Oregon Climate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261FD324-FD80-EC5A-20CA-1F506E231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A3831-C1AA-401B-AF01-287634C4B88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733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7F14DBD-E2E8-B7E2-9EE8-E818342DD90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90"/>
          <a:stretch>
            <a:fillRect/>
          </a:stretch>
        </p:blipFill>
        <p:spPr>
          <a:xfrm>
            <a:off x="1309019" y="1052945"/>
            <a:ext cx="9573961" cy="48100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9F66960-E401-83DF-290D-DEC3EA303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22" y="69850"/>
            <a:ext cx="12117355" cy="1325563"/>
          </a:xfrm>
        </p:spPr>
        <p:txBody>
          <a:bodyPr/>
          <a:lstStyle/>
          <a:p>
            <a:pPr algn="ctr"/>
            <a:r>
              <a:rPr lang="en-US" dirty="0"/>
              <a:t>Malheur Co. Average Temperature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∆</a:t>
            </a:r>
            <a:r>
              <a:rPr lang="en-US" dirty="0"/>
              <a:t> Projections to 2100: Baseline 1981-2010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724AC7-28B5-8EB4-35B8-1B265C8B710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6831" b="4066"/>
          <a:stretch>
            <a:fillRect/>
          </a:stretch>
        </p:blipFill>
        <p:spPr>
          <a:xfrm>
            <a:off x="2295686" y="1865511"/>
            <a:ext cx="2760629" cy="5840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FFA0D45-E15A-A624-F68F-C555BED3CE9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6032"/>
          <a:stretch>
            <a:fillRect/>
          </a:stretch>
        </p:blipFill>
        <p:spPr>
          <a:xfrm>
            <a:off x="2233482" y="2691129"/>
            <a:ext cx="2760629" cy="5100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5807A18-B0C0-DBA7-A1DC-BDFF8B315D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9947" y="3576184"/>
            <a:ext cx="2746368" cy="510041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6DB5E16-F229-C025-529A-277F32266308}"/>
              </a:ext>
            </a:extLst>
          </p:cNvPr>
          <p:cNvCxnSpPr/>
          <p:nvPr/>
        </p:nvCxnSpPr>
        <p:spPr>
          <a:xfrm flipH="1">
            <a:off x="1424357" y="2565631"/>
            <a:ext cx="929329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7BD5B16-22B7-F30A-C887-61DB734C196A}"/>
              </a:ext>
            </a:extLst>
          </p:cNvPr>
          <p:cNvCxnSpPr/>
          <p:nvPr/>
        </p:nvCxnSpPr>
        <p:spPr>
          <a:xfrm flipH="1">
            <a:off x="1449355" y="1682149"/>
            <a:ext cx="929329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B626411-5ADE-F362-88FD-1CEFB1E00808}"/>
              </a:ext>
            </a:extLst>
          </p:cNvPr>
          <p:cNvSpPr txBox="1"/>
          <p:nvPr/>
        </p:nvSpPr>
        <p:spPr>
          <a:xfrm>
            <a:off x="2782465" y="5979017"/>
            <a:ext cx="66270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6"/>
              </a:rPr>
              <a:t>https://apps.usgs.gov/nccv/loca2/nccv2_loca2_counties.html</a:t>
            </a:r>
            <a:r>
              <a:rPr lang="en-US" dirty="0"/>
              <a:t> 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B7C505F-73EF-37D1-9584-AD7DA8D20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CEF28-4FE1-4D8E-AC16-980B6557A58D}" type="datetime1">
              <a:rPr lang="en-US" smtClean="0"/>
              <a:t>12/8/2025</a:t>
            </a:fld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B8E6B215-3660-1E71-4092-D6DDA72C9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Engineers for a Sustainable Future - Oregon Climate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73C2DDF-24AC-0F84-57FB-306343064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A3831-C1AA-401B-AF01-287634C4B88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7364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526B1715-79CD-7AB4-4B22-F9C541A83AA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530"/>
          <a:stretch>
            <a:fillRect/>
          </a:stretch>
        </p:blipFill>
        <p:spPr>
          <a:xfrm>
            <a:off x="1150775" y="1249070"/>
            <a:ext cx="9793067" cy="48591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6F69BAE-E6A6-AE9F-0C48-DCF7A7ABAE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6831" b="4066"/>
          <a:stretch>
            <a:fillRect/>
          </a:stretch>
        </p:blipFill>
        <p:spPr>
          <a:xfrm>
            <a:off x="2351670" y="1548270"/>
            <a:ext cx="2760629" cy="5840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78372F8-A971-6C2F-FFB0-86AD2660547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6032"/>
          <a:stretch>
            <a:fillRect/>
          </a:stretch>
        </p:blipFill>
        <p:spPr>
          <a:xfrm>
            <a:off x="2351669" y="2413571"/>
            <a:ext cx="2760629" cy="5100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915BE8-018D-E05A-F12C-79A97A53C7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5931" y="3258943"/>
            <a:ext cx="2746368" cy="510041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4EFA0FC-3303-67BB-81FC-52D79B0D0B42}"/>
              </a:ext>
            </a:extLst>
          </p:cNvPr>
          <p:cNvCxnSpPr/>
          <p:nvPr/>
        </p:nvCxnSpPr>
        <p:spPr>
          <a:xfrm flipH="1">
            <a:off x="1747935" y="2701389"/>
            <a:ext cx="929329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6478FC2-2CDC-3F5E-D211-ED8D710E517E}"/>
              </a:ext>
            </a:extLst>
          </p:cNvPr>
          <p:cNvCxnSpPr/>
          <p:nvPr/>
        </p:nvCxnSpPr>
        <p:spPr>
          <a:xfrm flipH="1">
            <a:off x="1650552" y="1759622"/>
            <a:ext cx="929329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5190B15-A0A3-F0C3-DCAA-239B62F2A71E}"/>
              </a:ext>
            </a:extLst>
          </p:cNvPr>
          <p:cNvSpPr txBox="1"/>
          <p:nvPr/>
        </p:nvSpPr>
        <p:spPr>
          <a:xfrm>
            <a:off x="2847121" y="6108239"/>
            <a:ext cx="66270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6"/>
              </a:rPr>
              <a:t>https://apps.usgs.gov/nccv/loca2/nccv2_loca2_counties.html</a:t>
            </a:r>
            <a:r>
              <a:rPr lang="en-US" dirty="0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D36AA5-3688-7203-CDC2-9E88A25BB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76493"/>
            <a:ext cx="12191999" cy="1325563"/>
          </a:xfrm>
        </p:spPr>
        <p:txBody>
          <a:bodyPr/>
          <a:lstStyle/>
          <a:p>
            <a:pPr algn="ctr"/>
            <a:r>
              <a:rPr lang="en-US" dirty="0"/>
              <a:t>Lincoln Co. Average Temperature 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∆</a:t>
            </a:r>
            <a:r>
              <a:rPr lang="en-US" dirty="0"/>
              <a:t> Projections to 2100: Baseline 1981-2010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956EE50D-69BD-1022-239F-50BAB1B52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9F29F-3ED0-437A-95B4-CE03C39D0BCB}" type="datetime1">
              <a:rPr lang="en-US" smtClean="0"/>
              <a:t>12/8/2025</a:t>
            </a:fld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D0664B15-8C9D-4FE7-4743-09F0D3C27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Engineers for a Sustainable Future - Oregon Climate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043454A1-7405-31EF-53DF-134240B41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A3831-C1AA-401B-AF01-287634C4B88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8985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CF18B67-4A27-FA8E-27A6-7069600B74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440" y="1018838"/>
            <a:ext cx="9631119" cy="48203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70483D-1F5F-250E-A63B-E2578CDE1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1633"/>
            <a:ext cx="12120465" cy="116518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Marion Co. Average Temperature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∆</a:t>
            </a:r>
            <a:r>
              <a:rPr lang="en-US" dirty="0"/>
              <a:t> Projections to 2100: Baseline 1981-2010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9F0D4F-32BA-CDF5-FAEC-0387892BA2B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6831" b="4066"/>
          <a:stretch>
            <a:fillRect/>
          </a:stretch>
        </p:blipFill>
        <p:spPr>
          <a:xfrm>
            <a:off x="2416969" y="1303536"/>
            <a:ext cx="2760629" cy="5840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6EA63F6-1A2A-CD40-28A3-039C8417103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6032"/>
          <a:stretch>
            <a:fillRect/>
          </a:stretch>
        </p:blipFill>
        <p:spPr>
          <a:xfrm>
            <a:off x="2416968" y="2168837"/>
            <a:ext cx="2760629" cy="5100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4138200-1834-DB3E-3EEE-1D2DEB5BCB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1230" y="3014209"/>
            <a:ext cx="2746368" cy="510041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96D3B7D-1085-B7A3-5AFD-E0BD6A2F94C6}"/>
              </a:ext>
            </a:extLst>
          </p:cNvPr>
          <p:cNvCxnSpPr/>
          <p:nvPr/>
        </p:nvCxnSpPr>
        <p:spPr>
          <a:xfrm flipH="1">
            <a:off x="1725954" y="2425624"/>
            <a:ext cx="929329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977D0B4-3CAB-70F4-2A8D-CE0A92C807E9}"/>
              </a:ext>
            </a:extLst>
          </p:cNvPr>
          <p:cNvCxnSpPr/>
          <p:nvPr/>
        </p:nvCxnSpPr>
        <p:spPr>
          <a:xfrm flipH="1">
            <a:off x="1725954" y="1547215"/>
            <a:ext cx="929329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79EA7AE-BBDC-8C0A-991F-33F7A8C53133}"/>
              </a:ext>
            </a:extLst>
          </p:cNvPr>
          <p:cNvSpPr txBox="1"/>
          <p:nvPr/>
        </p:nvSpPr>
        <p:spPr>
          <a:xfrm>
            <a:off x="2782466" y="6434257"/>
            <a:ext cx="66270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6"/>
              </a:rPr>
              <a:t>https://apps.usgs.gov/nccv/loca2/nccv2_loca2_counties.html</a:t>
            </a:r>
            <a:r>
              <a:rPr lang="en-US" dirty="0"/>
              <a:t> </a:t>
            </a: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560AD95E-C5CF-797B-E896-2450C7CE0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CFBCF-C13B-4393-BA3D-98083C4E9972}" type="datetime1">
              <a:rPr lang="en-US" smtClean="0"/>
              <a:t>12/8/2025</a:t>
            </a:fld>
            <a:endParaRPr lang="en-US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0C230A95-6045-E9BB-C70A-EE8FA1906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Engineers for a Sustainable Future - Oregon Climate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E30CDD98-30B8-710F-B35D-92F131088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A3831-C1AA-401B-AF01-287634C4B88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4976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62E9A68E-05EC-D893-BDDA-5084F063D0C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379"/>
          <a:stretch>
            <a:fillRect/>
          </a:stretch>
        </p:blipFill>
        <p:spPr>
          <a:xfrm>
            <a:off x="1204230" y="1071417"/>
            <a:ext cx="9783540" cy="47820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FBC6651-EC71-818E-6E6E-AF5554438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7916" y="33338"/>
            <a:ext cx="12192000" cy="1325563"/>
          </a:xfrm>
        </p:spPr>
        <p:txBody>
          <a:bodyPr/>
          <a:lstStyle/>
          <a:p>
            <a:pPr algn="ctr"/>
            <a:r>
              <a:rPr lang="en-US" dirty="0"/>
              <a:t>Baker Co. Average Temperature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∆ </a:t>
            </a:r>
            <a:r>
              <a:rPr lang="en-US" dirty="0"/>
              <a:t>Projections to 2100:  Baseline 1981-2010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6A1F5E-8772-A6BB-C157-B85AE439CED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6831" b="4066"/>
          <a:stretch>
            <a:fillRect/>
          </a:stretch>
        </p:blipFill>
        <p:spPr>
          <a:xfrm>
            <a:off x="2055019" y="1354660"/>
            <a:ext cx="2760629" cy="5840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284E6A2-6171-0D47-5B81-77136F32793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6032"/>
          <a:stretch>
            <a:fillRect/>
          </a:stretch>
        </p:blipFill>
        <p:spPr>
          <a:xfrm>
            <a:off x="2055018" y="2219961"/>
            <a:ext cx="2760629" cy="5100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DBEF740-66C0-253B-FA10-AEA6D08819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9280" y="3065333"/>
            <a:ext cx="2746368" cy="510041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322C12C-C643-3F1E-9A7E-527049CA9A0B}"/>
              </a:ext>
            </a:extLst>
          </p:cNvPr>
          <p:cNvCxnSpPr/>
          <p:nvPr/>
        </p:nvCxnSpPr>
        <p:spPr>
          <a:xfrm flipH="1">
            <a:off x="1537194" y="2638428"/>
            <a:ext cx="929329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0F012E3-AD26-E562-1BD6-24B08F010932}"/>
              </a:ext>
            </a:extLst>
          </p:cNvPr>
          <p:cNvCxnSpPr/>
          <p:nvPr/>
        </p:nvCxnSpPr>
        <p:spPr>
          <a:xfrm flipH="1">
            <a:off x="1537194" y="1602957"/>
            <a:ext cx="929329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FE5CD07-4342-23E6-CB0C-815CCA99BB47}"/>
              </a:ext>
            </a:extLst>
          </p:cNvPr>
          <p:cNvSpPr txBox="1"/>
          <p:nvPr/>
        </p:nvSpPr>
        <p:spPr>
          <a:xfrm>
            <a:off x="2782466" y="6018628"/>
            <a:ext cx="66270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6"/>
              </a:rPr>
              <a:t>https://apps.usgs.gov/nccv/loca2/nccv2_loca2_counties.html</a:t>
            </a:r>
            <a:r>
              <a:rPr lang="en-US" dirty="0"/>
              <a:t> 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6B424530-EE18-65B2-A24B-187312B48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0DCE7-59A8-4400-B825-F2862F3F2401}" type="datetime1">
              <a:rPr lang="en-US" smtClean="0"/>
              <a:t>12/8/2025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1E905AEC-223D-3519-40A7-7716596EB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Engineers for a Sustainable Future - Oregon Climate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D7B1059-2ED3-7A88-8C8E-089FEE4A1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A3831-C1AA-401B-AF01-287634C4B88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4548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D187168E-E6D8-6953-E39F-948466F18EF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99"/>
          <a:stretch>
            <a:fillRect/>
          </a:stretch>
        </p:blipFill>
        <p:spPr>
          <a:xfrm>
            <a:off x="1199466" y="1025235"/>
            <a:ext cx="9793067" cy="48615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33568E-CB4F-77D4-0709-8BF656C4A70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6831" b="4066"/>
          <a:stretch>
            <a:fillRect/>
          </a:stretch>
        </p:blipFill>
        <p:spPr>
          <a:xfrm>
            <a:off x="2188369" y="1560711"/>
            <a:ext cx="2760629" cy="5840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5D231C8-4CD9-BB7A-0005-DE68AD5CCAF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6032"/>
          <a:stretch>
            <a:fillRect/>
          </a:stretch>
        </p:blipFill>
        <p:spPr>
          <a:xfrm>
            <a:off x="2188368" y="2426012"/>
            <a:ext cx="2760629" cy="5100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5ED07E8-42B9-2A81-1A88-4D06B44CDF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2630" y="3271384"/>
            <a:ext cx="2746368" cy="510041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37769F6-7861-266C-5F0E-50DC92798B5F}"/>
              </a:ext>
            </a:extLst>
          </p:cNvPr>
          <p:cNvCxnSpPr/>
          <p:nvPr/>
        </p:nvCxnSpPr>
        <p:spPr>
          <a:xfrm flipH="1">
            <a:off x="1587417" y="2336479"/>
            <a:ext cx="929329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9C54F37-EFBB-08CA-5D6A-FDDFB8A07197}"/>
              </a:ext>
            </a:extLst>
          </p:cNvPr>
          <p:cNvCxnSpPr/>
          <p:nvPr/>
        </p:nvCxnSpPr>
        <p:spPr>
          <a:xfrm flipH="1">
            <a:off x="1587417" y="1262839"/>
            <a:ext cx="929329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79A84CD-736C-12EC-44AA-9CEEB65648B0}"/>
              </a:ext>
            </a:extLst>
          </p:cNvPr>
          <p:cNvSpPr txBox="1"/>
          <p:nvPr/>
        </p:nvSpPr>
        <p:spPr>
          <a:xfrm>
            <a:off x="2837401" y="5974294"/>
            <a:ext cx="66270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6"/>
              </a:rPr>
              <a:t>https://apps.usgs.gov/nccv/loca2/nccv2_loca2_counties.html</a:t>
            </a:r>
            <a:r>
              <a:rPr lang="en-US" dirty="0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260096-BCD4-D4DA-1C6B-210F6C0AD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/>
          <a:lstStyle/>
          <a:p>
            <a:pPr algn="ctr"/>
            <a:r>
              <a:rPr lang="en-US" dirty="0"/>
              <a:t>Tillamook Co. Average Temperature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∆ </a:t>
            </a:r>
            <a:r>
              <a:rPr lang="en-US" dirty="0"/>
              <a:t>Projections to 2100:  Baseline 1981-2010 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FE83402A-632C-1A50-465A-55C12E0E6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918ED-E217-45DF-87C6-46FACC6D8BD4}" type="datetime1">
              <a:rPr lang="en-US" smtClean="0"/>
              <a:t>12/8/2025</a:t>
            </a:fld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040AFC91-B779-CB55-AE90-1157BFA6D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Engineers for a Sustainable Future - Oregon Climate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4B555D9F-4156-2C7D-B2B1-F9C9AC24B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A3831-C1AA-401B-AF01-287634C4B88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591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A9C58B17-6EB5-8BFA-0451-BBB3A7668DA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475"/>
          <a:stretch>
            <a:fillRect/>
          </a:stretch>
        </p:blipFill>
        <p:spPr>
          <a:xfrm>
            <a:off x="1232809" y="1025238"/>
            <a:ext cx="9726382" cy="48806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B70867-6A68-7F2C-D80A-B258E0992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pPr algn="ctr"/>
            <a:r>
              <a:rPr lang="en-US" dirty="0"/>
              <a:t>Multnomah Co. Average Temperature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∆ </a:t>
            </a:r>
            <a:r>
              <a:rPr lang="en-US" dirty="0"/>
              <a:t>Projections to 2100:  Baseline 1981-2010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F0F05D-6C31-B6E4-5CB0-4B0E80F430A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6831" b="4066"/>
          <a:stretch>
            <a:fillRect/>
          </a:stretch>
        </p:blipFill>
        <p:spPr>
          <a:xfrm>
            <a:off x="2188369" y="1560711"/>
            <a:ext cx="2760629" cy="5840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29E8DAB-B4DE-ECD1-37A5-4C6F3F5E734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6032"/>
          <a:stretch>
            <a:fillRect/>
          </a:stretch>
        </p:blipFill>
        <p:spPr>
          <a:xfrm>
            <a:off x="2188368" y="2426012"/>
            <a:ext cx="2760629" cy="5100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C4F425-C0CC-379B-6B87-DEAE985CD2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2630" y="3271384"/>
            <a:ext cx="2746368" cy="510041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758D368-6BBB-A9F1-B5E4-E7F06EB2F9AE}"/>
              </a:ext>
            </a:extLst>
          </p:cNvPr>
          <p:cNvCxnSpPr/>
          <p:nvPr/>
        </p:nvCxnSpPr>
        <p:spPr>
          <a:xfrm flipH="1">
            <a:off x="1665901" y="2288129"/>
            <a:ext cx="929329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75AFDCE-EEBA-4855-A940-5DC209FBB65E}"/>
              </a:ext>
            </a:extLst>
          </p:cNvPr>
          <p:cNvCxnSpPr/>
          <p:nvPr/>
        </p:nvCxnSpPr>
        <p:spPr>
          <a:xfrm flipH="1">
            <a:off x="1665901" y="1409017"/>
            <a:ext cx="929329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9DE74F1-5593-D35E-1A87-98226F1A8F12}"/>
              </a:ext>
            </a:extLst>
          </p:cNvPr>
          <p:cNvSpPr txBox="1"/>
          <p:nvPr/>
        </p:nvSpPr>
        <p:spPr>
          <a:xfrm>
            <a:off x="2906291" y="6028140"/>
            <a:ext cx="66270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6"/>
              </a:rPr>
              <a:t>https://apps.usgs.gov/nccv/loca2/nccv2_loca2_counties.html</a:t>
            </a:r>
            <a:r>
              <a:rPr lang="en-US" dirty="0"/>
              <a:t> 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86BF2BB2-134C-1EDE-B354-B1B6C87B4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468BD-66AE-4227-A40D-84EEC30BDE92}" type="datetime1">
              <a:rPr lang="en-US" smtClean="0"/>
              <a:t>12/8/2025</a:t>
            </a:fld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3E659BF1-4732-50F6-4813-B5B7D1535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Engineers for a Sustainable Future - Oregon Climate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7CAB955-9175-126B-4055-744A598BF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A3831-C1AA-401B-AF01-287634C4B88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7637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57DD2-72F1-09DF-05A8-F533E97E1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023"/>
            <a:ext cx="12192000" cy="1325563"/>
          </a:xfrm>
        </p:spPr>
        <p:txBody>
          <a:bodyPr/>
          <a:lstStyle/>
          <a:p>
            <a:pPr algn="ctr"/>
            <a:r>
              <a:rPr lang="en-US" dirty="0"/>
              <a:t>Wallowa Co. Average Temperature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∆ </a:t>
            </a:r>
            <a:r>
              <a:rPr lang="en-US" dirty="0"/>
              <a:t>Projections to 2100:  Baseline 1981-2010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EB774D-022D-F1AD-143E-31B2F9249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6A589-04E3-48DB-9029-2BFDFAACA50D}" type="datetime1">
              <a:rPr lang="en-US" smtClean="0"/>
              <a:t>12/8/2025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5DB489-072B-3552-F44E-0D4696D4C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Engineers for a Sustainable Future - Oregon Climate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D14FAF-F765-AA87-9C7A-F7C750DE1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A3831-C1AA-401B-AF01-287634C4B88F}" type="slidenum">
              <a:rPr lang="en-US" smtClean="0"/>
              <a:t>18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3FE855-A517-8603-3788-1DD5F3E5B42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664"/>
          <a:stretch>
            <a:fillRect/>
          </a:stretch>
        </p:blipFill>
        <p:spPr>
          <a:xfrm>
            <a:off x="1160368" y="1214968"/>
            <a:ext cx="9678751" cy="47963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3264649-AE3B-498E-E22D-4AE1BF38DCA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6831" b="4066"/>
          <a:stretch>
            <a:fillRect/>
          </a:stretch>
        </p:blipFill>
        <p:spPr>
          <a:xfrm>
            <a:off x="2068297" y="1902456"/>
            <a:ext cx="2760629" cy="5840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C9259C2-FD67-4BE3-E60E-29E85EC126B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6032"/>
          <a:stretch>
            <a:fillRect/>
          </a:stretch>
        </p:blipFill>
        <p:spPr>
          <a:xfrm>
            <a:off x="2068296" y="2767757"/>
            <a:ext cx="2760629" cy="51004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48BC9BC-90C7-7945-A5AE-36F8929EE9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2558" y="3613129"/>
            <a:ext cx="2746368" cy="510041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82FC559-E9F5-A1D8-0E86-7C11AAE938C1}"/>
              </a:ext>
            </a:extLst>
          </p:cNvPr>
          <p:cNvCxnSpPr/>
          <p:nvPr/>
        </p:nvCxnSpPr>
        <p:spPr>
          <a:xfrm flipH="1">
            <a:off x="1573179" y="2679230"/>
            <a:ext cx="929329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169EF8E-70E5-5F77-43B0-2AF195CBC2C8}"/>
              </a:ext>
            </a:extLst>
          </p:cNvPr>
          <p:cNvCxnSpPr/>
          <p:nvPr/>
        </p:nvCxnSpPr>
        <p:spPr>
          <a:xfrm flipH="1">
            <a:off x="1545829" y="1793534"/>
            <a:ext cx="929329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09FACE0-554D-82F7-E739-C59E4649915B}"/>
              </a:ext>
            </a:extLst>
          </p:cNvPr>
          <p:cNvSpPr txBox="1"/>
          <p:nvPr/>
        </p:nvSpPr>
        <p:spPr>
          <a:xfrm>
            <a:off x="2906291" y="6028140"/>
            <a:ext cx="66270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6"/>
              </a:rPr>
              <a:t>https://apps.usgs.gov/nccv/loca2/nccv2_loca2_counties.html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70295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F90A3D1-EB27-A626-5356-A9AA2D05BF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177" y="1028365"/>
            <a:ext cx="9459645" cy="48012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BE6418-AF3B-5DC9-C1B4-664ED7881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pPr algn="ctr"/>
            <a:r>
              <a:rPr lang="en-US" dirty="0"/>
              <a:t>Oregon Precipitation Projections to 2075-2099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474E62-90F4-21AD-3C94-84B3B8A92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6A589-04E3-48DB-9029-2BFDFAACA50D}" type="datetime1">
              <a:rPr lang="en-US" smtClean="0"/>
              <a:t>12/8/2025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D89931-B955-0732-0C43-CA8BFEC12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Engineers for a Sustainable Future - Oregon Climate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13A2D9-CCFC-1A78-0BC9-FFE1589AD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A3831-C1AA-401B-AF01-287634C4B88F}" type="slidenum">
              <a:rPr lang="en-US" smtClean="0"/>
              <a:t>19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D780E6-798C-8DEC-F9E0-C34AFE37EF43}"/>
              </a:ext>
            </a:extLst>
          </p:cNvPr>
          <p:cNvSpPr txBox="1"/>
          <p:nvPr/>
        </p:nvSpPr>
        <p:spPr>
          <a:xfrm>
            <a:off x="2906291" y="6028140"/>
            <a:ext cx="66270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https://apps.usgs.gov/nccv/loca2/nccv2_loca2_counties.html</a:t>
            </a:r>
            <a:r>
              <a:rPr lang="en-US" dirty="0"/>
              <a:t>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D2922F1-C3CC-B1E4-38C7-653656411740}"/>
              </a:ext>
            </a:extLst>
          </p:cNvPr>
          <p:cNvCxnSpPr/>
          <p:nvPr/>
        </p:nvCxnSpPr>
        <p:spPr>
          <a:xfrm flipH="1">
            <a:off x="1701471" y="3593151"/>
            <a:ext cx="929329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F5C9A164-BCDA-9989-3146-B6C059708BD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6831" b="4066"/>
          <a:stretch>
            <a:fillRect/>
          </a:stretch>
        </p:blipFill>
        <p:spPr>
          <a:xfrm>
            <a:off x="2082558" y="1132776"/>
            <a:ext cx="2760629" cy="58407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A24664C-91FA-AE3C-FDB2-0C6900693EB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6032"/>
          <a:stretch>
            <a:fillRect/>
          </a:stretch>
        </p:blipFill>
        <p:spPr>
          <a:xfrm>
            <a:off x="4967801" y="1191846"/>
            <a:ext cx="2760629" cy="5100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A648F30-1718-811E-EF58-D8A419E0B6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62872" y="1651154"/>
            <a:ext cx="2746368" cy="510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925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4DA474-F5B6-BF4F-7E2A-B8501B11A3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80BF4-72D2-83DC-B42F-B6ED35386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Oregon Historical Temperature Annual Average </a:t>
            </a:r>
            <a:br>
              <a:rPr lang="en-US" dirty="0"/>
            </a:br>
            <a:r>
              <a:rPr lang="en-US" dirty="0"/>
              <a:t>1895 - 2024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C89C7B-DE74-275A-88E1-3C26AD1749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7331" y="1364391"/>
            <a:ext cx="9617336" cy="41292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257D417-6929-DC17-58A1-297CC7B73A5B}"/>
              </a:ext>
            </a:extLst>
          </p:cNvPr>
          <p:cNvSpPr txBox="1"/>
          <p:nvPr/>
        </p:nvSpPr>
        <p:spPr>
          <a:xfrm>
            <a:off x="-1" y="5874434"/>
            <a:ext cx="121919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https://www.ncei.noaa.gov/access/monitoring/climate-at-a-glance/statewide/time-series/35/tavg/12/12/1895-2024</a:t>
            </a:r>
            <a:r>
              <a:rPr lang="en-US" dirty="0"/>
              <a:t> 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49D49EB-348B-BAF4-A25B-564EC1643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4DCC7-87EE-4893-9E06-72F9973AAE09}" type="datetime1">
              <a:rPr lang="en-US" smtClean="0"/>
              <a:t>12/8/2025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CE17BD7-5E84-E37E-73AA-A16FB405E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Engineers for a Sustainable Future - Oregon Climate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CFD0947-B6A6-7A60-2B2E-6005C6626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A3831-C1AA-401B-AF01-287634C4B88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8194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C1FFD-6673-1358-022B-51BB0B66B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12191999" cy="1325563"/>
          </a:xfrm>
        </p:spPr>
        <p:txBody>
          <a:bodyPr/>
          <a:lstStyle/>
          <a:p>
            <a:pPr algn="ctr"/>
            <a:r>
              <a:rPr lang="en-US" dirty="0"/>
              <a:t>OCCRI Precipitation Projections - </a:t>
            </a:r>
            <a:r>
              <a:rPr lang="en-US" sz="3600" dirty="0"/>
              <a:t>Baseline 1950-2014 average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632FA8-32B8-F8CC-8511-B0FFA6A89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6A589-04E3-48DB-9029-2BFDFAACA50D}" type="datetime1">
              <a:rPr lang="en-US" smtClean="0"/>
              <a:t>12/8/2025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FD81D8-D6DA-6CA0-E539-52194B009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Engineers for a Sustainable Future - Oregon Climate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CAC7D4-783D-C9B2-C7AC-A47DF2EFD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A3831-C1AA-401B-AF01-287634C4B88F}" type="slidenum">
              <a:rPr lang="en-US" smtClean="0"/>
              <a:t>20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B20CF0-ADFC-07D7-C3CB-C41B88FDE9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9542" y="1227683"/>
            <a:ext cx="7622658" cy="448654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6485C64-A455-E148-27BE-86F629F1935D}"/>
              </a:ext>
            </a:extLst>
          </p:cNvPr>
          <p:cNvSpPr txBox="1"/>
          <p:nvPr/>
        </p:nvSpPr>
        <p:spPr>
          <a:xfrm>
            <a:off x="0" y="6033184"/>
            <a:ext cx="1219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https://oregonstate.app.box.com/s/ziqc1kisxkup45147phjp526kheugqnb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07303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4C4D8-CC3F-4F22-E59A-B0D82D2B4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24" y="1"/>
            <a:ext cx="12192000" cy="980922"/>
          </a:xfrm>
        </p:spPr>
        <p:txBody>
          <a:bodyPr/>
          <a:lstStyle/>
          <a:p>
            <a:r>
              <a:rPr lang="en-US" dirty="0"/>
              <a:t>Oregon Precipitation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∆ </a:t>
            </a:r>
            <a:r>
              <a:rPr lang="en-US" dirty="0"/>
              <a:t>Projections to 2075-2099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FDEE14-6C92-CED8-0A6B-4BD9115E0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6A589-04E3-48DB-9029-2BFDFAACA50D}" type="datetime1">
              <a:rPr lang="en-US" smtClean="0"/>
              <a:t>12/8/2025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AF49D7-9331-5854-5504-2ED452C4B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Engineers for a Sustainable Future - Oregon Climate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053451-37AE-4263-1A0C-BED9D927F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A3831-C1AA-401B-AF01-287634C4B88F}" type="slidenum">
              <a:rPr lang="en-US" smtClean="0"/>
              <a:t>21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15AA96-A410-57A1-DEA7-B564D501D08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505"/>
          <a:stretch>
            <a:fillRect/>
          </a:stretch>
        </p:blipFill>
        <p:spPr>
          <a:xfrm>
            <a:off x="1285203" y="980923"/>
            <a:ext cx="9621593" cy="48228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E0DBD5B-9BB8-CCFF-3E2A-7186FBCD3E58}"/>
              </a:ext>
            </a:extLst>
          </p:cNvPr>
          <p:cNvSpPr txBox="1"/>
          <p:nvPr/>
        </p:nvSpPr>
        <p:spPr>
          <a:xfrm>
            <a:off x="2906291" y="6028140"/>
            <a:ext cx="66270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https://apps.usgs.gov/nccv/loca2/nccv2_loca2_counties.html</a:t>
            </a:r>
            <a:r>
              <a:rPr lang="en-US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93EA4B-BDA2-E746-11C9-344CBAB4D5E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6831" b="4066"/>
          <a:stretch>
            <a:fillRect/>
          </a:stretch>
        </p:blipFill>
        <p:spPr>
          <a:xfrm>
            <a:off x="2082558" y="1132776"/>
            <a:ext cx="2760629" cy="5840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605081F-0E3B-409C-0C70-34804FD13AA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6032"/>
          <a:stretch>
            <a:fillRect/>
          </a:stretch>
        </p:blipFill>
        <p:spPr>
          <a:xfrm>
            <a:off x="4967801" y="1191846"/>
            <a:ext cx="2760629" cy="5100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6189275-5449-FDAB-C122-B71DBFED72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8216" y="4745228"/>
            <a:ext cx="2746368" cy="510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9883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D9310-5BFE-58AD-9523-81225F067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pPr algn="ctr"/>
            <a:r>
              <a:rPr lang="en-US" dirty="0"/>
              <a:t>Summer Precipitation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∆ </a:t>
            </a:r>
            <a:r>
              <a:rPr lang="en-US" dirty="0"/>
              <a:t>Projections to 2075-2099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0AD3BD-781F-5916-8C4C-2C74AB42A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6A589-04E3-48DB-9029-2BFDFAACA50D}" type="datetime1">
              <a:rPr lang="en-US" smtClean="0"/>
              <a:t>12/8/2025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DDAD0F-85A8-351E-4624-B3AC3D83E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Engineers for a Sustainable Future - Oregon Climate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D328D6-8DEC-BBB5-66FE-BF5E2BEF1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A3831-C1AA-401B-AF01-287634C4B88F}" type="slidenum">
              <a:rPr lang="en-US" smtClean="0"/>
              <a:t>22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4CB9D3-ACC0-5925-B1A8-DCAEF71491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0477" y="1185520"/>
            <a:ext cx="9459645" cy="49060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DF63732-2AF2-EE9B-B4E9-393E110B7EDF}"/>
              </a:ext>
            </a:extLst>
          </p:cNvPr>
          <p:cNvSpPr txBox="1"/>
          <p:nvPr/>
        </p:nvSpPr>
        <p:spPr>
          <a:xfrm>
            <a:off x="2906291" y="6028140"/>
            <a:ext cx="66270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https://apps.usgs.gov/nccv/loca2/nccv2_loca2_counties.html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090451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DE58D-C04B-EE6D-FD06-7CB631FF3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877675" cy="1325563"/>
          </a:xfrm>
        </p:spPr>
        <p:txBody>
          <a:bodyPr/>
          <a:lstStyle/>
          <a:p>
            <a:pPr algn="ctr"/>
            <a:r>
              <a:rPr lang="en-US" dirty="0"/>
              <a:t>Winter Precipitation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∆ </a:t>
            </a:r>
            <a:r>
              <a:rPr lang="en-US" dirty="0"/>
              <a:t>Projections to 2075-2099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28955B-8384-3D07-532F-21167D69D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6A589-04E3-48DB-9029-2BFDFAACA50D}" type="datetime1">
              <a:rPr lang="en-US" smtClean="0"/>
              <a:t>12/8/2025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3AA23F-3D08-E3D1-A284-8F3FE4D7D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Engineers for a Sustainable Future - Oregon Climate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D6E2B9-BC85-5C9F-C195-9E40767C7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A3831-C1AA-401B-AF01-287634C4B88F}" type="slidenum">
              <a:rPr lang="en-US" smtClean="0"/>
              <a:t>23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EF6872-0B3A-DD4D-617C-A51F5AC83F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203" y="1014075"/>
            <a:ext cx="9621593" cy="482984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19BCA6C-E4FA-0B6E-30F3-714B4364E9FE}"/>
              </a:ext>
            </a:extLst>
          </p:cNvPr>
          <p:cNvSpPr txBox="1"/>
          <p:nvPr/>
        </p:nvSpPr>
        <p:spPr>
          <a:xfrm>
            <a:off x="2906291" y="5716652"/>
            <a:ext cx="66270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https://apps.usgs.gov/nccv/loca2/nccv2_loca2_counties.html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930408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93AA9-B711-0554-5B01-6C7D3CC76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36171"/>
          </a:xfrm>
        </p:spPr>
        <p:txBody>
          <a:bodyPr/>
          <a:lstStyle/>
          <a:p>
            <a:pPr algn="ctr"/>
            <a:r>
              <a:rPr lang="en-US" dirty="0"/>
              <a:t>Trend in extremely hot days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26B78E-7CBC-2280-7DC6-A7A3C0413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6A589-04E3-48DB-9029-2BFDFAACA50D}" type="datetime1">
              <a:rPr lang="en-US" smtClean="0"/>
              <a:t>12/8/2025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F83FE4-DD47-7FFE-D2C3-8C38B1925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Engineers for a Sustainable Future - Oregon Climate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48BAEF-66F2-554D-090C-ACEB7E28C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A3831-C1AA-401B-AF01-287634C4B88F}" type="slidenum">
              <a:rPr lang="en-US" smtClean="0"/>
              <a:t>24</a:t>
            </a:fld>
            <a:endParaRPr lang="en-US"/>
          </a:p>
        </p:txBody>
      </p:sp>
      <p:pic>
        <p:nvPicPr>
          <p:cNvPr id="7" name="Picture 6" descr="A red background with white text and a line graph&#10;&#10;AI-generated content may be incorrect.">
            <a:extLst>
              <a:ext uri="{FF2B5EF4-FFF2-40B4-BE49-F238E27FC236}">
                <a16:creationId xmlns:a16="http://schemas.microsoft.com/office/drawing/2014/main" id="{AFF4C888-357F-F81F-0081-5DA9D6F0A6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319" t="1456" r="9208"/>
          <a:stretch>
            <a:fillRect/>
          </a:stretch>
        </p:blipFill>
        <p:spPr>
          <a:xfrm>
            <a:off x="140676" y="1246949"/>
            <a:ext cx="5802923" cy="4798623"/>
          </a:xfrm>
          <a:prstGeom prst="rect">
            <a:avLst/>
          </a:prstGeom>
        </p:spPr>
      </p:pic>
      <p:pic>
        <p:nvPicPr>
          <p:cNvPr id="9" name="Picture 8" descr="A graph on a red background&#10;&#10;AI-generated content may be incorrect.">
            <a:extLst>
              <a:ext uri="{FF2B5EF4-FFF2-40B4-BE49-F238E27FC236}">
                <a16:creationId xmlns:a16="http://schemas.microsoft.com/office/drawing/2014/main" id="{C59A6600-4064-C10A-9FB8-CB302BDCA82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359" r="9729"/>
          <a:stretch>
            <a:fillRect/>
          </a:stretch>
        </p:blipFill>
        <p:spPr>
          <a:xfrm>
            <a:off x="6096000" y="1246949"/>
            <a:ext cx="5955323" cy="4798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81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7A0AC-EB2D-B8EF-46F0-170DD0839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52046"/>
          </a:xfrm>
        </p:spPr>
        <p:txBody>
          <a:bodyPr/>
          <a:lstStyle/>
          <a:p>
            <a:pPr algn="ctr"/>
            <a:r>
              <a:rPr lang="en-US" dirty="0"/>
              <a:t>Trend in extremely hot days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E6173E-534E-04AA-A569-FB3E8715E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6A589-04E3-48DB-9029-2BFDFAACA50D}" type="datetime1">
              <a:rPr lang="en-US" smtClean="0"/>
              <a:t>12/8/2025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5AB2F7-506A-430B-908C-F9E93B4F9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Engineers for a Sustainable Future - Oregon Climate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0B42A9-CB94-4DC8-5AEA-1664F2570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A3831-C1AA-401B-AF01-287634C4B88F}" type="slidenum">
              <a:rPr lang="en-US" smtClean="0"/>
              <a:t>25</a:t>
            </a:fld>
            <a:endParaRPr lang="en-US"/>
          </a:p>
        </p:txBody>
      </p:sp>
      <p:pic>
        <p:nvPicPr>
          <p:cNvPr id="7" name="Picture 6" descr="A graph of a temperature&#10;&#10;AI-generated content may be incorrect.">
            <a:extLst>
              <a:ext uri="{FF2B5EF4-FFF2-40B4-BE49-F238E27FC236}">
                <a16:creationId xmlns:a16="http://schemas.microsoft.com/office/drawing/2014/main" id="{6AF5E4C7-B8B5-1FAB-10FE-D910274E2A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563" y="1208314"/>
            <a:ext cx="5550605" cy="4545073"/>
          </a:xfrm>
          <a:prstGeom prst="rect">
            <a:avLst/>
          </a:prstGeom>
        </p:spPr>
      </p:pic>
      <p:pic>
        <p:nvPicPr>
          <p:cNvPr id="11" name="Picture 10" descr="A graph on a red background&#10;&#10;AI-generated content may be incorrect.">
            <a:extLst>
              <a:ext uri="{FF2B5EF4-FFF2-40B4-BE49-F238E27FC236}">
                <a16:creationId xmlns:a16="http://schemas.microsoft.com/office/drawing/2014/main" id="{FB8E216A-015B-5F66-8E0F-233959DE27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0060" y="1208314"/>
            <a:ext cx="5632233" cy="4566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795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91A18-83D3-63BB-010C-322F27DEA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1691"/>
            <a:ext cx="12192000" cy="1325563"/>
          </a:xfrm>
        </p:spPr>
        <p:txBody>
          <a:bodyPr/>
          <a:lstStyle/>
          <a:p>
            <a:pPr algn="ctr"/>
            <a:r>
              <a:rPr lang="en-US" dirty="0"/>
              <a:t>Days in U.S. over 95°F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AB90D5-05C3-15AE-5DB7-5954501B8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6A589-04E3-48DB-9029-2BFDFAACA50D}" type="datetime1">
              <a:rPr lang="en-US" smtClean="0"/>
              <a:t>12/8/2025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1772C9-0779-650B-791F-20771D891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Engineers for a Sustainable Future - Oregon Climate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085113-6A80-5CB7-EEA0-C5B35B1F8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A3831-C1AA-401B-AF01-287634C4B88F}" type="slidenum">
              <a:rPr lang="en-US" smtClean="0"/>
              <a:t>26</a:t>
            </a:fld>
            <a:endParaRPr lang="en-US"/>
          </a:p>
        </p:txBody>
      </p:sp>
      <p:pic>
        <p:nvPicPr>
          <p:cNvPr id="7" name="Picture 6" descr="A map of the north america&#10;&#10;AI-generated content may be incorrect.">
            <a:extLst>
              <a:ext uri="{FF2B5EF4-FFF2-40B4-BE49-F238E27FC236}">
                <a16:creationId xmlns:a16="http://schemas.microsoft.com/office/drawing/2014/main" id="{4E8D80A5-5E58-B75F-620B-EE19B7A687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944" y="2075763"/>
            <a:ext cx="4490479" cy="37736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54005D0-C9D5-E291-EE56-C79863397F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9223" y="1306453"/>
            <a:ext cx="5581377" cy="675167"/>
          </a:xfrm>
          <a:prstGeom prst="rect">
            <a:avLst/>
          </a:prstGeom>
        </p:spPr>
      </p:pic>
      <p:pic>
        <p:nvPicPr>
          <p:cNvPr id="11" name="Picture 10" descr="A map of the world&#10;&#10;AI-generated content may be incorrect.">
            <a:extLst>
              <a:ext uri="{FF2B5EF4-FFF2-40B4-BE49-F238E27FC236}">
                <a16:creationId xmlns:a16="http://schemas.microsoft.com/office/drawing/2014/main" id="{E74536C4-A86E-2D4A-17F1-DDE9598E3D9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806" t="11078" r="66458" b="46182"/>
          <a:stretch>
            <a:fillRect/>
          </a:stretch>
        </p:blipFill>
        <p:spPr>
          <a:xfrm>
            <a:off x="6821988" y="2126422"/>
            <a:ext cx="4531812" cy="377362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6D929D6-3379-9FCD-15A7-9C377A197A91}"/>
              </a:ext>
            </a:extLst>
          </p:cNvPr>
          <p:cNvSpPr txBox="1"/>
          <p:nvPr/>
        </p:nvSpPr>
        <p:spPr>
          <a:xfrm>
            <a:off x="6863323" y="2126422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1.5°C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2ED5DA1-E0CD-3D22-2C74-2FA55DB0E6BD}"/>
              </a:ext>
            </a:extLst>
          </p:cNvPr>
          <p:cNvSpPr txBox="1"/>
          <p:nvPr/>
        </p:nvSpPr>
        <p:spPr>
          <a:xfrm>
            <a:off x="466944" y="2082500"/>
            <a:ext cx="1250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1994-2014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879A5F-645F-0FC8-05E5-229308E93D5A}"/>
              </a:ext>
            </a:extLst>
          </p:cNvPr>
          <p:cNvSpPr txBox="1"/>
          <p:nvPr/>
        </p:nvSpPr>
        <p:spPr>
          <a:xfrm>
            <a:off x="0" y="5943532"/>
            <a:ext cx="1219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5"/>
              </a:rPr>
              <a:t>https://www.wri.org/insights/future-extreme-heat-cities-data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6533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DDF73-CF8E-D23C-D599-E83353A4C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167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Days in U.S. over 95°F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70E2EC-0062-4A85-B048-FD81EB862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6A589-04E3-48DB-9029-2BFDFAACA50D}" type="datetime1">
              <a:rPr lang="en-US" smtClean="0"/>
              <a:t>12/8/2025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2545E1-99B4-0189-689E-38DBD4860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Engineers for a Sustainable Future - Oregon Climate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B4BDE8-7A6B-645D-28DC-AA6E28E43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A3831-C1AA-401B-AF01-287634C4B88F}" type="slidenum">
              <a:rPr lang="en-US" smtClean="0"/>
              <a:t>27</a:t>
            </a:fld>
            <a:endParaRPr lang="en-US"/>
          </a:p>
        </p:txBody>
      </p:sp>
      <p:pic>
        <p:nvPicPr>
          <p:cNvPr id="7" name="Picture 6" descr="A map of the north america&#10;&#10;AI-generated content may be incorrect.">
            <a:extLst>
              <a:ext uri="{FF2B5EF4-FFF2-40B4-BE49-F238E27FC236}">
                <a16:creationId xmlns:a16="http://schemas.microsoft.com/office/drawing/2014/main" id="{3952244B-3FE4-25F1-8737-0010BA5C4B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1543" y="1960964"/>
            <a:ext cx="4452257" cy="393801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32A0D6A-7BD1-25FB-E7C0-E538DF5CC53F}"/>
              </a:ext>
            </a:extLst>
          </p:cNvPr>
          <p:cNvSpPr txBox="1"/>
          <p:nvPr/>
        </p:nvSpPr>
        <p:spPr>
          <a:xfrm>
            <a:off x="7162800" y="2148059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3.0°C</a:t>
            </a:r>
          </a:p>
        </p:txBody>
      </p:sp>
      <p:pic>
        <p:nvPicPr>
          <p:cNvPr id="10" name="Picture 9" descr="A map of the north america&#10;&#10;AI-generated content may be incorrect.">
            <a:extLst>
              <a:ext uri="{FF2B5EF4-FFF2-40B4-BE49-F238E27FC236}">
                <a16:creationId xmlns:a16="http://schemas.microsoft.com/office/drawing/2014/main" id="{BA55EC3F-D6FC-312F-A6E8-E68E2CED8C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39" y="1960963"/>
            <a:ext cx="4773779" cy="393801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36E00EA-B648-C2AB-31BC-E452479DFF94}"/>
              </a:ext>
            </a:extLst>
          </p:cNvPr>
          <p:cNvSpPr txBox="1"/>
          <p:nvPr/>
        </p:nvSpPr>
        <p:spPr>
          <a:xfrm>
            <a:off x="861112" y="2148059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2.0°C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2B9A5B6-58C4-7533-C040-F0FD40CF7B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400" y="1241241"/>
            <a:ext cx="5581377" cy="67516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3161A56-1CE3-BA48-9968-6C17F1F5D6E6}"/>
              </a:ext>
            </a:extLst>
          </p:cNvPr>
          <p:cNvSpPr txBox="1"/>
          <p:nvPr/>
        </p:nvSpPr>
        <p:spPr>
          <a:xfrm>
            <a:off x="0" y="5943532"/>
            <a:ext cx="1219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5"/>
              </a:rPr>
              <a:t>https://www.wri.org/insights/future-extreme-heat-cities-data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3096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32220-DC42-4931-850A-784D3C6A5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459"/>
            <a:ext cx="12192000" cy="1325563"/>
          </a:xfrm>
        </p:spPr>
        <p:txBody>
          <a:bodyPr/>
          <a:lstStyle/>
          <a:p>
            <a:pPr algn="ctr"/>
            <a:r>
              <a:rPr lang="en-US" b="1" dirty="0"/>
              <a:t>Jackson County 20</a:t>
            </a:r>
            <a:r>
              <a:rPr lang="en-US" b="1" baseline="30000" dirty="0"/>
              <a:t>th</a:t>
            </a:r>
            <a:r>
              <a:rPr lang="en-US" b="1" dirty="0"/>
              <a:t> Century Monthly Averages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2F53D099-E8AA-4F62-A81D-1B039A81A0AE}"/>
              </a:ext>
            </a:extLst>
          </p:cNvPr>
          <p:cNvGraphicFramePr>
            <a:graphicFrameLocks/>
          </p:cNvGraphicFramePr>
          <p:nvPr/>
        </p:nvGraphicFramePr>
        <p:xfrm>
          <a:off x="2390660" y="1821655"/>
          <a:ext cx="6219940" cy="4215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C2F252A4-306B-4489-BAE2-3A0D704F86C9}"/>
              </a:ext>
            </a:extLst>
          </p:cNvPr>
          <p:cNvGraphicFramePr>
            <a:graphicFrameLocks/>
          </p:cNvGraphicFramePr>
          <p:nvPr/>
        </p:nvGraphicFramePr>
        <p:xfrm>
          <a:off x="1872867" y="2247441"/>
          <a:ext cx="6455885" cy="3207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93848DB5-B9A5-4217-B994-6EDF8DF86DAF}"/>
              </a:ext>
            </a:extLst>
          </p:cNvPr>
          <p:cNvSpPr/>
          <p:nvPr/>
        </p:nvSpPr>
        <p:spPr>
          <a:xfrm>
            <a:off x="7345" y="5846544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4"/>
              </a:rPr>
              <a:t>https://www.ncdc.noaa.gov/cag/county/time-series/OR-029/tavg/1/12/1895-2019?base_prd=true&amp;firstbaseyear=1901&amp;lastbaseyear=2000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6132752-D89F-413E-B12C-6EAA2BC6DF1C}"/>
              </a:ext>
            </a:extLst>
          </p:cNvPr>
          <p:cNvSpPr txBox="1"/>
          <p:nvPr/>
        </p:nvSpPr>
        <p:spPr>
          <a:xfrm>
            <a:off x="8737600" y="993611"/>
            <a:ext cx="28392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/>
              <a:t>The</a:t>
            </a:r>
            <a:br>
              <a:rPr lang="en-US" sz="2200" dirty="0"/>
            </a:br>
            <a:r>
              <a:rPr lang="en-US" sz="2200" dirty="0"/>
              <a:t>Mediterranean Climate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7A89557-736B-4382-9D6F-1C4B767A2518}"/>
              </a:ext>
            </a:extLst>
          </p:cNvPr>
          <p:cNvSpPr txBox="1"/>
          <p:nvPr/>
        </p:nvSpPr>
        <p:spPr>
          <a:xfrm>
            <a:off x="8436154" y="3392147"/>
            <a:ext cx="3686650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Historically, during late summer </a:t>
            </a:r>
            <a:br>
              <a:rPr lang="en-US" sz="2000" dirty="0"/>
            </a:br>
            <a:r>
              <a:rPr lang="en-US" sz="2000" dirty="0"/>
              <a:t>soil and vegetation dry out </a:t>
            </a:r>
            <a:r>
              <a:rPr lang="en-US" sz="2000" dirty="0">
                <a:sym typeface="Wingdings" panose="05000000000000000000" pitchFamily="2" charset="2"/>
              </a:rPr>
              <a:t></a:t>
            </a:r>
          </a:p>
          <a:p>
            <a:pPr algn="ctr"/>
            <a:r>
              <a:rPr lang="en-US" sz="2000" dirty="0">
                <a:sym typeface="Wingdings" panose="05000000000000000000" pitchFamily="2" charset="2"/>
              </a:rPr>
              <a:t>Fire risk increases</a:t>
            </a:r>
          </a:p>
          <a:p>
            <a:pPr algn="ctr"/>
            <a:r>
              <a:rPr lang="en-US" sz="2000" dirty="0">
                <a:sym typeface="Wingdings" panose="05000000000000000000" pitchFamily="2" charset="2"/>
              </a:rPr>
              <a:t>Dry forest fires frequent </a:t>
            </a:r>
            <a:br>
              <a:rPr lang="en-US" sz="2000" dirty="0">
                <a:sym typeface="Wingdings" panose="05000000000000000000" pitchFamily="2" charset="2"/>
              </a:rPr>
            </a:br>
            <a:r>
              <a:rPr lang="en-US" sz="2000" dirty="0">
                <a:sym typeface="Wingdings" panose="05000000000000000000" pitchFamily="2" charset="2"/>
              </a:rPr>
              <a:t>(every &lt; 10 years)</a:t>
            </a:r>
          </a:p>
          <a:p>
            <a:pPr algn="ctr"/>
            <a:r>
              <a:rPr lang="en-US" sz="2000" dirty="0">
                <a:sym typeface="Wingdings" panose="05000000000000000000" pitchFamily="2" charset="2"/>
              </a:rPr>
              <a:t>Surviving vegetation is fire-prone,</a:t>
            </a:r>
            <a:br>
              <a:rPr lang="en-US" sz="2000" dirty="0">
                <a:sym typeface="Wingdings" panose="05000000000000000000" pitchFamily="2" charset="2"/>
              </a:rPr>
            </a:br>
            <a:r>
              <a:rPr lang="en-US" sz="2000" dirty="0">
                <a:sym typeface="Wingdings" panose="05000000000000000000" pitchFamily="2" charset="2"/>
              </a:rPr>
              <a:t>fire adapted &amp; fire dependent.</a:t>
            </a:r>
          </a:p>
          <a:p>
            <a:pPr algn="ctr"/>
            <a:endParaRPr lang="en-US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FD8676B-4108-4989-B678-CBE0B48DF224}"/>
              </a:ext>
            </a:extLst>
          </p:cNvPr>
          <p:cNvSpPr txBox="1"/>
          <p:nvPr/>
        </p:nvSpPr>
        <p:spPr>
          <a:xfrm>
            <a:off x="8906900" y="1803969"/>
            <a:ext cx="255255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European Mediterranean</a:t>
            </a:r>
          </a:p>
          <a:p>
            <a:pPr algn="ctr"/>
            <a:r>
              <a:rPr lang="en-US" dirty="0"/>
              <a:t>SW and S. Australia</a:t>
            </a:r>
          </a:p>
          <a:p>
            <a:pPr algn="ctr"/>
            <a:r>
              <a:rPr lang="en-US" dirty="0"/>
              <a:t>S. Africa western Cape</a:t>
            </a:r>
          </a:p>
          <a:p>
            <a:pPr algn="ctr"/>
            <a:r>
              <a:rPr lang="en-US" dirty="0"/>
              <a:t>Western S.A.</a:t>
            </a:r>
          </a:p>
          <a:p>
            <a:pPr algn="ctr"/>
            <a:r>
              <a:rPr lang="en-US" dirty="0"/>
              <a:t>Western N.A. </a:t>
            </a:r>
          </a:p>
        </p:txBody>
      </p:sp>
      <p:pic>
        <p:nvPicPr>
          <p:cNvPr id="1026" name="Picture 2" descr="Geog100: 4: Global Climates and Ecosystems">
            <a:extLst>
              <a:ext uri="{FF2B5EF4-FFF2-40B4-BE49-F238E27FC236}">
                <a16:creationId xmlns:a16="http://schemas.microsoft.com/office/drawing/2014/main" id="{AC8D0188-0844-4127-BF09-21760D993C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5291"/>
            <a:ext cx="2019300" cy="225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limograph | Map Catalog">
            <a:extLst>
              <a:ext uri="{FF2B5EF4-FFF2-40B4-BE49-F238E27FC236}">
                <a16:creationId xmlns:a16="http://schemas.microsoft.com/office/drawing/2014/main" id="{F6DDAAA8-ADAA-4994-A9AB-E994A50FE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85" y="3205595"/>
            <a:ext cx="2092352" cy="1430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Unit 16 climograph">
            <a:extLst>
              <a:ext uri="{FF2B5EF4-FFF2-40B4-BE49-F238E27FC236}">
                <a16:creationId xmlns:a16="http://schemas.microsoft.com/office/drawing/2014/main" id="{F18B0862-478F-4D11-B51F-D9CA8717BA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840" y="4620224"/>
            <a:ext cx="2092352" cy="1567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7C1EB0-0361-465B-BAB5-E7E48987D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3E955-E783-4C72-BC34-EAE95F7CDC7F}" type="slidenum">
              <a:rPr lang="en-US" smtClean="0"/>
              <a:t>28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157E6E-E032-47E8-BA01-A65FF3030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Engineers for a Sustainable Future - Oregon Climate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6DA31D-8C25-30B5-6692-EF64DE67C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5FB84-CDF5-40A3-A2D6-4A35C16D490B}" type="datetime1">
              <a:rPr lang="en-US" smtClean="0"/>
              <a:t>12/8/2025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214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9" grpId="0">
        <p:bldAsOne/>
      </p:bldGraphic>
      <p:bldP spid="11" grpId="0"/>
      <p:bldP spid="12" grpId="0"/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42D14-D735-1586-0AF7-1A7D6FE44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r>
              <a:rPr lang="en-US" dirty="0"/>
              <a:t>Oregon Mean Temperature </a:t>
            </a:r>
            <a:r>
              <a:rPr lang="en-US" dirty="0" err="1"/>
              <a:t>Climograph</a:t>
            </a:r>
            <a:r>
              <a:rPr lang="en-US" dirty="0"/>
              <a:t>: 2025-2049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4E3661-BDB5-3361-736B-5D8828F41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6A589-04E3-48DB-9029-2BFDFAACA50D}" type="datetime1">
              <a:rPr lang="en-US" smtClean="0"/>
              <a:t>12/8/2025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543C11-D994-145E-47F0-BAFC857E5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Engineers for a Sustainable Future - Oregon Climate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865175-425E-1875-7FB6-12FA6DB00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A3831-C1AA-401B-AF01-287634C4B88F}" type="slidenum">
              <a:rPr lang="en-US" smtClean="0"/>
              <a:t>29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88662D-1394-3D87-B902-CABF81AB06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9957" y="1526501"/>
            <a:ext cx="9421540" cy="48298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B482AC5-D20F-08B2-9C1B-5123ED8D6B4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5738" t="93927" r="25631" b="1649"/>
          <a:stretch>
            <a:fillRect/>
          </a:stretch>
        </p:blipFill>
        <p:spPr>
          <a:xfrm>
            <a:off x="6280727" y="4801710"/>
            <a:ext cx="2021609" cy="5858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1EDE3FF-D86F-5F06-E3E8-C06827EC588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8572" t="95320" r="43134" b="1930"/>
          <a:stretch>
            <a:fillRect/>
          </a:stretch>
        </p:blipFill>
        <p:spPr>
          <a:xfrm>
            <a:off x="6396947" y="4533139"/>
            <a:ext cx="2021609" cy="37892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7479EC8-96EA-FDC8-4CC0-C2A723F5500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1119" t="94977" r="60827" b="1386"/>
          <a:stretch>
            <a:fillRect/>
          </a:stretch>
        </p:blipFill>
        <p:spPr>
          <a:xfrm>
            <a:off x="6487435" y="4043726"/>
            <a:ext cx="1840634" cy="46985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CB0F097-4187-73B0-1558-CECB63352E4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9151" t="94210" r="70816" b="1213"/>
          <a:stretch>
            <a:fillRect/>
          </a:stretch>
        </p:blipFill>
        <p:spPr>
          <a:xfrm>
            <a:off x="6271491" y="3457897"/>
            <a:ext cx="2272522" cy="585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837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90BBD-558F-2F1F-5989-457E02F03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" y="0"/>
            <a:ext cx="12191998" cy="1325563"/>
          </a:xfrm>
        </p:spPr>
        <p:txBody>
          <a:bodyPr/>
          <a:lstStyle/>
          <a:p>
            <a:pPr algn="ctr"/>
            <a:r>
              <a:rPr lang="en-US" dirty="0"/>
              <a:t>Oregon Historical Temperature Annual Average </a:t>
            </a:r>
            <a:br>
              <a:rPr lang="en-US" dirty="0"/>
            </a:br>
            <a:r>
              <a:rPr lang="en-US" dirty="0"/>
              <a:t>1895 - 2024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F963B9-0863-CF19-A1FE-1A035BFFEA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847" y="1325563"/>
            <a:ext cx="9700303" cy="408291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EE56A34-87AE-7175-F423-408F7BBAEB53}"/>
              </a:ext>
            </a:extLst>
          </p:cNvPr>
          <p:cNvSpPr txBox="1"/>
          <p:nvPr/>
        </p:nvSpPr>
        <p:spPr>
          <a:xfrm>
            <a:off x="0" y="5874434"/>
            <a:ext cx="121919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https://www.ncei.noaa.gov/access/monitoring/climate-at-a-glance/statewide/time-series/35/tavg/12/12/1895-2024</a:t>
            </a:r>
            <a:r>
              <a:rPr lang="en-US" dirty="0"/>
              <a:t> 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756C04A-409E-07D9-1D17-426B395D1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F54C4-B565-4D44-ACA1-071BF96EE190}" type="datetime1">
              <a:rPr lang="en-US" smtClean="0"/>
              <a:t>12/8/2025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661AE41-B7E1-F3D9-2EF8-1DBE792AB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Engineers for a Sustainable Future - Oregon Climate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D6AE9D8-9D5E-9906-8192-7734B3C34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A3831-C1AA-401B-AF01-287634C4B88F}" type="slidenum">
              <a:rPr lang="en-US" smtClean="0"/>
              <a:t>3</a:t>
            </a:fld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E725F89-B56B-C694-750F-6D4EBF763DFF}"/>
              </a:ext>
            </a:extLst>
          </p:cNvPr>
          <p:cNvSpPr/>
          <p:nvPr/>
        </p:nvSpPr>
        <p:spPr>
          <a:xfrm>
            <a:off x="8029575" y="1449522"/>
            <a:ext cx="914400" cy="51261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02893DC-D903-144B-3772-6C0A5F3A0204}"/>
              </a:ext>
            </a:extLst>
          </p:cNvPr>
          <p:cNvSpPr/>
          <p:nvPr/>
        </p:nvSpPr>
        <p:spPr>
          <a:xfrm>
            <a:off x="9386886" y="1437725"/>
            <a:ext cx="1357313" cy="51261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713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F368F-BC46-AACF-D4EA-C5136A4CD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045"/>
            <a:ext cx="12192000" cy="770948"/>
          </a:xfrm>
        </p:spPr>
        <p:txBody>
          <a:bodyPr/>
          <a:lstStyle/>
          <a:p>
            <a:pPr algn="ctr"/>
            <a:r>
              <a:rPr lang="en-US" dirty="0"/>
              <a:t>Oregon Mean Temperature </a:t>
            </a:r>
            <a:r>
              <a:rPr lang="en-US" dirty="0" err="1"/>
              <a:t>Climograph</a:t>
            </a:r>
            <a:r>
              <a:rPr lang="en-US" dirty="0"/>
              <a:t> to 2075-2099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75622C-60D3-CC3F-7ED7-5E4177B0087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335"/>
          <a:stretch>
            <a:fillRect/>
          </a:stretch>
        </p:blipFill>
        <p:spPr>
          <a:xfrm>
            <a:off x="2807478" y="1120448"/>
            <a:ext cx="9104545" cy="4617104"/>
          </a:xfrm>
          <a:prstGeom prst="rect">
            <a:avLst/>
          </a:prstGeom>
        </p:spPr>
      </p:pic>
      <p:sp>
        <p:nvSpPr>
          <p:cNvPr id="17" name="Date Placeholder 16">
            <a:extLst>
              <a:ext uri="{FF2B5EF4-FFF2-40B4-BE49-F238E27FC236}">
                <a16:creationId xmlns:a16="http://schemas.microsoft.com/office/drawing/2014/main" id="{C95B190F-4511-C75D-B5B0-887B7BAD9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F68E1-CE47-445A-AB47-D4DEC2FEBCA8}" type="datetime1">
              <a:rPr lang="en-US" smtClean="0"/>
              <a:t>12/8/2025</a:t>
            </a:fld>
            <a:endParaRPr lang="en-US"/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277A8672-4970-8361-D415-EDACD00B3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Engineers for a Sustainable Future - Oregon Climate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FAA4CE4A-5F91-EF5A-4CD5-266152981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A3831-C1AA-401B-AF01-287634C4B88F}" type="slidenum">
              <a:rPr lang="en-US" smtClean="0"/>
              <a:t>30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8449C1-C5C4-F872-9C48-9BC23127BCE5}"/>
              </a:ext>
            </a:extLst>
          </p:cNvPr>
          <p:cNvSpPr txBox="1"/>
          <p:nvPr/>
        </p:nvSpPr>
        <p:spPr>
          <a:xfrm>
            <a:off x="3958364" y="1378582"/>
            <a:ext cx="2137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Range in warming – </a:t>
            </a:r>
          </a:p>
        </p:txBody>
      </p:sp>
      <p:sp>
        <p:nvSpPr>
          <p:cNvPr id="5" name="Left Brace 4">
            <a:extLst>
              <a:ext uri="{FF2B5EF4-FFF2-40B4-BE49-F238E27FC236}">
                <a16:creationId xmlns:a16="http://schemas.microsoft.com/office/drawing/2014/main" id="{BDA2D138-8822-FE08-D353-FD969C6C48CA}"/>
              </a:ext>
            </a:extLst>
          </p:cNvPr>
          <p:cNvSpPr/>
          <p:nvPr/>
        </p:nvSpPr>
        <p:spPr>
          <a:xfrm>
            <a:off x="2144857" y="4014328"/>
            <a:ext cx="415636" cy="652032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A24663-C674-2031-DA51-E7D052BB8433}"/>
              </a:ext>
            </a:extLst>
          </p:cNvPr>
          <p:cNvSpPr txBox="1"/>
          <p:nvPr/>
        </p:nvSpPr>
        <p:spPr>
          <a:xfrm>
            <a:off x="680553" y="4155678"/>
            <a:ext cx="1335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8°F ≈ 4.5 °C</a:t>
            </a:r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07EDF787-5992-4DC1-BB46-C4FC8D38450F}"/>
              </a:ext>
            </a:extLst>
          </p:cNvPr>
          <p:cNvSpPr/>
          <p:nvPr/>
        </p:nvSpPr>
        <p:spPr>
          <a:xfrm rot="10800000">
            <a:off x="10160765" y="1475971"/>
            <a:ext cx="415636" cy="890351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B2075A-D350-0631-2258-4FA67A461148}"/>
              </a:ext>
            </a:extLst>
          </p:cNvPr>
          <p:cNvSpPr txBox="1"/>
          <p:nvPr/>
        </p:nvSpPr>
        <p:spPr>
          <a:xfrm>
            <a:off x="10576401" y="1747914"/>
            <a:ext cx="1470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12°F ≈ 6.5 °C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87E8C5B-FDC4-F797-8A91-574C231EA11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5738" t="93927" r="25631" b="1649"/>
          <a:stretch>
            <a:fillRect/>
          </a:stretch>
        </p:blipFill>
        <p:spPr>
          <a:xfrm>
            <a:off x="6909377" y="4620735"/>
            <a:ext cx="2021609" cy="58582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D436177-0356-77AB-26D3-031EF8515DE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8572" t="95320" r="43134" b="1930"/>
          <a:stretch>
            <a:fillRect/>
          </a:stretch>
        </p:blipFill>
        <p:spPr>
          <a:xfrm>
            <a:off x="7025597" y="4352164"/>
            <a:ext cx="2021609" cy="37892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1B9715D-83B6-2859-F9E5-0DA7561D4A6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1119" t="94977" r="60827" b="1386"/>
          <a:stretch>
            <a:fillRect/>
          </a:stretch>
        </p:blipFill>
        <p:spPr>
          <a:xfrm>
            <a:off x="7116085" y="3862751"/>
            <a:ext cx="1840634" cy="46985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2B3C7DB-C891-511A-C535-87CC6751304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9151" t="94210" r="70816" b="1213"/>
          <a:stretch>
            <a:fillRect/>
          </a:stretch>
        </p:blipFill>
        <p:spPr>
          <a:xfrm>
            <a:off x="6900141" y="3276922"/>
            <a:ext cx="2272522" cy="585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597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7" grpId="0" animBg="1"/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D8AF860-FE37-CD83-3967-40A34CC2F8E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522" b="-1"/>
          <a:stretch>
            <a:fillRect/>
          </a:stretch>
        </p:blipFill>
        <p:spPr>
          <a:xfrm>
            <a:off x="1275677" y="1041447"/>
            <a:ext cx="9640645" cy="47751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6E4490-82AF-16BE-6BC1-A87C97549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6200" y="55515"/>
            <a:ext cx="12192000" cy="916035"/>
          </a:xfrm>
        </p:spPr>
        <p:txBody>
          <a:bodyPr/>
          <a:lstStyle/>
          <a:p>
            <a:r>
              <a:rPr lang="en-US" dirty="0"/>
              <a:t>Oregon Mean Precipitation </a:t>
            </a:r>
            <a:r>
              <a:rPr lang="en-US" dirty="0" err="1"/>
              <a:t>Climograph</a:t>
            </a:r>
            <a:r>
              <a:rPr lang="en-US" dirty="0"/>
              <a:t>: 2025-2049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700179-32C2-F5E0-8365-73135C4D6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6A589-04E3-48DB-9029-2BFDFAACA50D}" type="datetime1">
              <a:rPr lang="en-US" smtClean="0"/>
              <a:t>12/8/2025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1F5A7B-CE95-0695-A97B-656E51085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Engineers for a Sustainable Future - Oregon Climate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498127-28C8-9DF5-CD36-B80B91133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A3831-C1AA-401B-AF01-287634C4B88F}" type="slidenum">
              <a:rPr lang="en-US" smtClean="0"/>
              <a:t>31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DBBD725-7A7E-B742-A505-4F11EB23AE3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5738" t="93927" r="25631" b="1649"/>
          <a:stretch>
            <a:fillRect/>
          </a:stretch>
        </p:blipFill>
        <p:spPr>
          <a:xfrm>
            <a:off x="5890114" y="2824121"/>
            <a:ext cx="2021609" cy="58582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24DC1A6-B4B1-831E-C1B6-ACB6F254990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8572" t="95320" r="43134" b="1930"/>
          <a:stretch>
            <a:fillRect/>
          </a:stretch>
        </p:blipFill>
        <p:spPr>
          <a:xfrm>
            <a:off x="6006334" y="2555550"/>
            <a:ext cx="2021609" cy="37892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DBA1CDA-B5AB-8F14-8271-D272F58685A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1119" t="94977" r="60827" b="1386"/>
          <a:stretch>
            <a:fillRect/>
          </a:stretch>
        </p:blipFill>
        <p:spPr>
          <a:xfrm>
            <a:off x="6096822" y="2066137"/>
            <a:ext cx="1840634" cy="46985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C8EFB01-0901-C27C-995C-A60BBF4DBF7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9151" t="94210" r="70816" b="1213"/>
          <a:stretch>
            <a:fillRect/>
          </a:stretch>
        </p:blipFill>
        <p:spPr>
          <a:xfrm>
            <a:off x="5880878" y="1480308"/>
            <a:ext cx="2272522" cy="585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9937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06E78FB-7047-91EE-36C5-52546BE60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5232"/>
            <a:ext cx="12192000" cy="706591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Oregon Mean Precipitation </a:t>
            </a:r>
            <a:r>
              <a:rPr lang="en-US" dirty="0" err="1"/>
              <a:t>Climograph</a:t>
            </a:r>
            <a:r>
              <a:rPr lang="en-US" dirty="0"/>
              <a:t> to 2075-2099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4CF778-4879-0CF7-8DA3-43D1A7B33E8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824"/>
          <a:stretch>
            <a:fillRect/>
          </a:stretch>
        </p:blipFill>
        <p:spPr>
          <a:xfrm>
            <a:off x="1507007" y="1125614"/>
            <a:ext cx="9846793" cy="5241801"/>
          </a:xfrm>
          <a:prstGeom prst="rect">
            <a:avLst/>
          </a:prstGeom>
        </p:spPr>
      </p:pic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ED1A35A5-FEEC-C462-B487-19EC55A27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4CE14-74C2-4E90-BF7B-E8F438A26723}" type="datetime1">
              <a:rPr lang="en-US" smtClean="0"/>
              <a:t>12/8/2025</a:t>
            </a:fld>
            <a:endParaRPr lang="en-US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18D46334-5382-A510-046E-1230EC78E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Engineers for a Sustainable Future - Oregon Climate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5085A59E-574C-1C57-85D6-C9473EDB3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A3831-C1AA-401B-AF01-287634C4B88F}" type="slidenum">
              <a:rPr lang="en-US" smtClean="0"/>
              <a:t>32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E70E0F-A702-3491-F0FB-1151496EF55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5738" t="93927" r="25631" b="1649"/>
          <a:stretch>
            <a:fillRect/>
          </a:stretch>
        </p:blipFill>
        <p:spPr>
          <a:xfrm>
            <a:off x="6105236" y="2852696"/>
            <a:ext cx="2021609" cy="5858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749D76D-0B83-878A-7819-931EA23CB95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8572" t="95320" r="43134" b="1930"/>
          <a:stretch>
            <a:fillRect/>
          </a:stretch>
        </p:blipFill>
        <p:spPr>
          <a:xfrm>
            <a:off x="6221456" y="2584125"/>
            <a:ext cx="2021609" cy="3789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6BCD267-AD88-EF0C-AF62-51D9D731605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1119" t="94977" r="60827" b="1386"/>
          <a:stretch>
            <a:fillRect/>
          </a:stretch>
        </p:blipFill>
        <p:spPr>
          <a:xfrm>
            <a:off x="6311944" y="2094712"/>
            <a:ext cx="1840634" cy="46985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5B0A998-9AA9-84C9-94EA-F8F573A75D6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151" t="94210" r="70816" b="1213"/>
          <a:stretch>
            <a:fillRect/>
          </a:stretch>
        </p:blipFill>
        <p:spPr>
          <a:xfrm>
            <a:off x="6096000" y="1508883"/>
            <a:ext cx="2272522" cy="58582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23C9E85-7FB0-EA17-E56E-CFDBAEABF8DC}"/>
              </a:ext>
            </a:extLst>
          </p:cNvPr>
          <p:cNvSpPr txBox="1"/>
          <p:nvPr/>
        </p:nvSpPr>
        <p:spPr>
          <a:xfrm>
            <a:off x="2069988" y="1270926"/>
            <a:ext cx="1040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increase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04935E-7DF1-ABA3-9388-CAA4E707F10C}"/>
              </a:ext>
            </a:extLst>
          </p:cNvPr>
          <p:cNvSpPr txBox="1"/>
          <p:nvPr/>
        </p:nvSpPr>
        <p:spPr>
          <a:xfrm>
            <a:off x="9796574" y="1139551"/>
            <a:ext cx="1040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increase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60A308-9AB2-B85C-03DD-3BA283391FCF}"/>
              </a:ext>
            </a:extLst>
          </p:cNvPr>
          <p:cNvSpPr txBox="1"/>
          <p:nvPr/>
        </p:nvSpPr>
        <p:spPr>
          <a:xfrm>
            <a:off x="6940238" y="4528105"/>
            <a:ext cx="1186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Decrease </a:t>
            </a:r>
          </a:p>
        </p:txBody>
      </p:sp>
    </p:spTree>
    <p:extLst>
      <p:ext uri="{BB962C8B-B14F-4D97-AF65-F5344CB8AC3E}">
        <p14:creationId xmlns:p14="http://schemas.microsoft.com/office/powerpoint/2010/main" val="8819305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rojected Changes in Light, Moderate, and Heavy Precipitation (by 2090s)">
            <a:extLst>
              <a:ext uri="{FF2B5EF4-FFF2-40B4-BE49-F238E27FC236}">
                <a16:creationId xmlns:a16="http://schemas.microsoft.com/office/drawing/2014/main" id="{BCE4CDD9-7379-45A2-8A99-71ECBCE0D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697" y="534021"/>
            <a:ext cx="7424791" cy="4663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87787" y="452284"/>
            <a:ext cx="2895600" cy="4800600"/>
          </a:xfrm>
        </p:spPr>
        <p:txBody>
          <a:bodyPr>
            <a:normAutofit/>
          </a:bodyPr>
          <a:lstStyle/>
          <a:p>
            <a:pPr algn="ctr"/>
            <a:r>
              <a:rPr lang="en-US" sz="3733" dirty="0"/>
              <a:t>Projected Patterns in Light, Moderate &amp; Heavy Precipitation Events by 2090s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56385" y="2420567"/>
            <a:ext cx="16936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Reduced</a:t>
            </a:r>
            <a:br>
              <a:rPr lang="en-US" sz="2000" dirty="0"/>
            </a:br>
            <a:r>
              <a:rPr lang="en-US" sz="2000" dirty="0"/>
              <a:t>Light</a:t>
            </a:r>
            <a:br>
              <a:rPr lang="en-US" sz="2000" dirty="0"/>
            </a:br>
            <a:r>
              <a:rPr lang="en-US" sz="2000" dirty="0"/>
              <a:t>Drizzle</a:t>
            </a:r>
            <a:br>
              <a:rPr lang="en-US" sz="2000" dirty="0"/>
            </a:br>
            <a:r>
              <a:rPr lang="en-US" sz="2000" dirty="0"/>
              <a:t>Days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98269" y="974847"/>
            <a:ext cx="133953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Increased</a:t>
            </a:r>
            <a:br>
              <a:rPr lang="en-US" sz="2000" dirty="0"/>
            </a:br>
            <a:r>
              <a:rPr lang="en-US" sz="2000" dirty="0"/>
              <a:t>Heavy</a:t>
            </a:r>
            <a:br>
              <a:rPr lang="en-US" sz="2000" dirty="0"/>
            </a:br>
            <a:r>
              <a:rPr lang="en-US" sz="2000" dirty="0"/>
              <a:t>Downpour</a:t>
            </a:r>
            <a:br>
              <a:rPr lang="en-US" sz="2000" dirty="0"/>
            </a:br>
            <a:r>
              <a:rPr lang="en-US" sz="2000" dirty="0"/>
              <a:t>Days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" y="5515571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Global Climate Change Impacts in the U.S. 2009 p. 32</a:t>
            </a:r>
          </a:p>
          <a:p>
            <a:pPr algn="ctr"/>
            <a:r>
              <a:rPr lang="en-US" sz="1400" dirty="0">
                <a:hlinkClick r:id="rId3"/>
              </a:rPr>
              <a:t>https://downloads.globalchange.gov/usimpacts/pdfs/climate-impacts-report.pdf</a:t>
            </a:r>
            <a:endParaRPr lang="en-US" sz="14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6F58FD-B090-25CC-2ABC-89DFFAE02F8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3/13/2023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5D7308-B7C5-689D-9088-F1E9F1CBD74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MCP Session 5 Weather and Water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EA8A41-E015-EE2D-36CF-2DB3FC81218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29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43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 dirty="0">
                <a:solidFill>
                  <a:schemeClr val="bg1"/>
                </a:solidFill>
              </a:rPr>
              <a:t>Where In The World…? By 2050, 2100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537" name="Google Shape;537;p43"/>
          <p:cNvSpPr/>
          <p:nvPr/>
        </p:nvSpPr>
        <p:spPr>
          <a:xfrm>
            <a:off x="1462754" y="6094869"/>
            <a:ext cx="9144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http://www.climatecentral.org/news/summer-temperatures-co2-emissions-1001-cities-16583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id="538" name="Google Shape;538;p4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20009" y="789829"/>
            <a:ext cx="5883575" cy="5412889"/>
          </a:xfrm>
          <a:prstGeom prst="rect">
            <a:avLst/>
          </a:prstGeom>
          <a:noFill/>
          <a:ln>
            <a:noFill/>
          </a:ln>
        </p:spPr>
      </p:pic>
      <p:sp>
        <p:nvSpPr>
          <p:cNvPr id="539" name="Google Shape;539;p43"/>
          <p:cNvSpPr/>
          <p:nvPr/>
        </p:nvSpPr>
        <p:spPr>
          <a:xfrm>
            <a:off x="5943600" y="4347287"/>
            <a:ext cx="874140" cy="1215313"/>
          </a:xfrm>
          <a:prstGeom prst="rect">
            <a:avLst/>
          </a:prstGeom>
          <a:solidFill>
            <a:srgbClr val="FDCB6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41" name="Google Shape;541;p4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75850" y="2423529"/>
            <a:ext cx="962400" cy="1210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542" name="Google Shape;542;p4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28250" y="3605131"/>
            <a:ext cx="936130" cy="643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543" name="Google Shape;543;p4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24905" y="4165863"/>
            <a:ext cx="962400" cy="509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544" name="Google Shape;544;p4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05702" y="4436120"/>
            <a:ext cx="962400" cy="905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5" name="Google Shape;545;p4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186819" y="5349109"/>
            <a:ext cx="5477693" cy="789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546" name="Google Shape;546;p4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175850" y="2296314"/>
            <a:ext cx="362001" cy="11046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47" name="Google Shape;547;p43"/>
          <p:cNvCxnSpPr/>
          <p:nvPr/>
        </p:nvCxnSpPr>
        <p:spPr>
          <a:xfrm>
            <a:off x="4808306" y="2406774"/>
            <a:ext cx="3955550" cy="0"/>
          </a:xfrm>
          <a:prstGeom prst="straightConnector1">
            <a:avLst/>
          </a:prstGeom>
          <a:noFill/>
          <a:ln w="381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770D62-8C2A-DC91-6ECB-D6C9AD8CB60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4/10/2024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B659AE-4349-0AE5-A3B0-D844DB0DEBD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F1FA8E-00AA-446B-EC22-EA76B16771DD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2948670" y="6398325"/>
            <a:ext cx="6282660" cy="365125"/>
          </a:xfrm>
        </p:spPr>
        <p:txBody>
          <a:bodyPr/>
          <a:lstStyle/>
          <a:p>
            <a:r>
              <a:rPr lang="en-US" dirty="0"/>
              <a:t>LWCC OLLI Session 2  Climate Communication, Local Projections &amp; Alternative Explanations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44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 dirty="0">
                <a:solidFill>
                  <a:schemeClr val="bg1"/>
                </a:solidFill>
              </a:rPr>
              <a:t>Where In The World…? By 2050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557" name="Google Shape;557;p44"/>
          <p:cNvSpPr/>
          <p:nvPr/>
        </p:nvSpPr>
        <p:spPr>
          <a:xfrm>
            <a:off x="1462754" y="6094869"/>
            <a:ext cx="9144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http://www.climatecentral.org/news/summer-temperatures-co2-emissions-1001-cities-16583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id="558" name="Google Shape;558;p4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77685" y="791388"/>
            <a:ext cx="5883575" cy="5412889"/>
          </a:xfrm>
          <a:prstGeom prst="rect">
            <a:avLst/>
          </a:prstGeom>
          <a:noFill/>
          <a:ln>
            <a:noFill/>
          </a:ln>
        </p:spPr>
      </p:pic>
      <p:sp>
        <p:nvSpPr>
          <p:cNvPr id="559" name="Google Shape;559;p44"/>
          <p:cNvSpPr/>
          <p:nvPr/>
        </p:nvSpPr>
        <p:spPr>
          <a:xfrm>
            <a:off x="5943600" y="4347287"/>
            <a:ext cx="874140" cy="1215313"/>
          </a:xfrm>
          <a:prstGeom prst="rect">
            <a:avLst/>
          </a:prstGeom>
          <a:solidFill>
            <a:srgbClr val="FDCB6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62" name="Google Shape;562;p4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24905" y="4165863"/>
            <a:ext cx="962400" cy="509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563" name="Google Shape;563;p4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05702" y="4436120"/>
            <a:ext cx="962400" cy="905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64" name="Google Shape;564;p4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186819" y="5349109"/>
            <a:ext cx="5477693" cy="789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5" name="Google Shape;565;p4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175850" y="2296314"/>
            <a:ext cx="362001" cy="11046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66" name="Google Shape;566;p44"/>
          <p:cNvCxnSpPr/>
          <p:nvPr/>
        </p:nvCxnSpPr>
        <p:spPr>
          <a:xfrm>
            <a:off x="4808306" y="2406774"/>
            <a:ext cx="3955550" cy="0"/>
          </a:xfrm>
          <a:prstGeom prst="straightConnector1">
            <a:avLst/>
          </a:prstGeom>
          <a:noFill/>
          <a:ln w="381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70" name="Google Shape;570;p4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56588" y="3443203"/>
            <a:ext cx="609600" cy="73563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5E8AE6-10C8-C1B6-CDFB-36BD5BCC756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4/10/2024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707C9B-E502-C266-3F79-FE2856BFD8E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2CEED-8BB6-4D88-1BA0-785C6A71F9FF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2816486" y="6419298"/>
            <a:ext cx="5883575" cy="365125"/>
          </a:xfrm>
        </p:spPr>
        <p:txBody>
          <a:bodyPr/>
          <a:lstStyle/>
          <a:p>
            <a:r>
              <a:rPr lang="en-US" dirty="0"/>
              <a:t>LWCC OLLI Session 2  Climate Communication, Local Projections &amp; Alternative Explanations</a:t>
            </a:r>
          </a:p>
        </p:txBody>
      </p:sp>
      <p:sp>
        <p:nvSpPr>
          <p:cNvPr id="561" name="Google Shape;561;p44"/>
          <p:cNvSpPr txBox="1"/>
          <p:nvPr/>
        </p:nvSpPr>
        <p:spPr>
          <a:xfrm>
            <a:off x="3055260" y="3276530"/>
            <a:ext cx="3210928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Mid-Century = Redding</a:t>
            </a:r>
            <a:endParaRPr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45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 dirty="0">
                <a:solidFill>
                  <a:schemeClr val="bg1"/>
                </a:solidFill>
              </a:rPr>
              <a:t>Where In The World…? By 2100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577" name="Google Shape;577;p45"/>
          <p:cNvSpPr/>
          <p:nvPr/>
        </p:nvSpPr>
        <p:spPr>
          <a:xfrm>
            <a:off x="1462754" y="6094869"/>
            <a:ext cx="9144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http://www.climatecentral.org/news/summer-temperatures-co2-emissions-1001-cities-16583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id="578" name="Google Shape;578;p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20009" y="789829"/>
            <a:ext cx="5883575" cy="5412889"/>
          </a:xfrm>
          <a:prstGeom prst="rect">
            <a:avLst/>
          </a:prstGeom>
          <a:noFill/>
          <a:ln>
            <a:noFill/>
          </a:ln>
        </p:spPr>
      </p:pic>
      <p:sp>
        <p:nvSpPr>
          <p:cNvPr id="579" name="Google Shape;579;p45"/>
          <p:cNvSpPr txBox="1"/>
          <p:nvPr/>
        </p:nvSpPr>
        <p:spPr>
          <a:xfrm>
            <a:off x="8894778" y="5091757"/>
            <a:ext cx="2078022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Near Bakersfield</a:t>
            </a:r>
            <a:endParaRPr sz="1600" dirty="0"/>
          </a:p>
        </p:txBody>
      </p:sp>
      <p:pic>
        <p:nvPicPr>
          <p:cNvPr id="581" name="Google Shape;581;p4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86819" y="5349109"/>
            <a:ext cx="5477693" cy="789829"/>
          </a:xfrm>
          <a:prstGeom prst="rect">
            <a:avLst/>
          </a:prstGeom>
          <a:noFill/>
          <a:ln>
            <a:noFill/>
          </a:ln>
        </p:spPr>
      </p:pic>
      <p:sp>
        <p:nvSpPr>
          <p:cNvPr id="582" name="Google Shape;582;p45"/>
          <p:cNvSpPr txBox="1"/>
          <p:nvPr/>
        </p:nvSpPr>
        <p:spPr>
          <a:xfrm>
            <a:off x="5175850" y="5265580"/>
            <a:ext cx="261238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Late-Century = Delano</a:t>
            </a:r>
            <a:endParaRPr sz="1600" dirty="0"/>
          </a:p>
        </p:txBody>
      </p:sp>
      <p:pic>
        <p:nvPicPr>
          <p:cNvPr id="583" name="Google Shape;583;p4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175850" y="2296314"/>
            <a:ext cx="362001" cy="11046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84" name="Google Shape;584;p45"/>
          <p:cNvCxnSpPr/>
          <p:nvPr/>
        </p:nvCxnSpPr>
        <p:spPr>
          <a:xfrm>
            <a:off x="4808306" y="2406774"/>
            <a:ext cx="3955550" cy="0"/>
          </a:xfrm>
          <a:prstGeom prst="straightConnector1">
            <a:avLst/>
          </a:prstGeom>
          <a:noFill/>
          <a:ln w="381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AA5992-F360-134E-66A6-B9F34E19CD3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4/10/2024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4B99C8-819F-BB5C-0674-2D5F8FA552C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B81D11-C3A8-244A-6E78-FF8F8985BD4D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2932107" y="6418743"/>
            <a:ext cx="6059377" cy="365125"/>
          </a:xfrm>
        </p:spPr>
        <p:txBody>
          <a:bodyPr/>
          <a:lstStyle/>
          <a:p>
            <a:r>
              <a:rPr lang="en-US" dirty="0"/>
              <a:t>LWCC OLLI Session 2  Climate Communication, Local Projections &amp; Alternative Explanations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695573-D42E-54B2-E3CE-689443457E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nowy mountain with a blue sky&#10;&#10;AI-generated content may be incorrect.">
            <a:extLst>
              <a:ext uri="{FF2B5EF4-FFF2-40B4-BE49-F238E27FC236}">
                <a16:creationId xmlns:a16="http://schemas.microsoft.com/office/drawing/2014/main" id="{6FF3CB14-FCA8-1AAB-396C-F9286FD46E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D26F28-1ACD-7EE3-61A9-C3607532C6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2618"/>
            <a:ext cx="9144000" cy="1787091"/>
          </a:xfrm>
        </p:spPr>
        <p:txBody>
          <a:bodyPr/>
          <a:lstStyle/>
          <a:p>
            <a:r>
              <a:rPr lang="en-US" dirty="0"/>
              <a:t>Oregon Climate Trends and Projections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287397-D38C-B85C-1E5F-6FAE174F4A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Alan Journet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Cofacilitator, Southern Oregon Climate Action Now</a:t>
            </a:r>
          </a:p>
          <a:p>
            <a:r>
              <a:rPr lang="en-US" sz="2800" b="1" dirty="0" err="1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alan@socan.eco</a:t>
            </a:r>
            <a:r>
              <a:rPr lang="en-US" sz="2800" b="1" dirty="0">
                <a:solidFill>
                  <a:schemeClr val="bg1"/>
                </a:solidFill>
              </a:rPr>
              <a:t>; 541-301-4107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FF4A85A-3377-7B57-C31A-8A6B0A42D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A540-4DA7-4DFC-9BF6-FACDA1276992}" type="datetime1">
              <a:rPr lang="en-US" smtClean="0"/>
              <a:t>12/8/2025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5E9703B-506D-F4DA-C2FF-DF26AF3AC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Engineers for a Sustainable Future - Oregon Climate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8F3AD5F-6369-161D-569B-C46C69E72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A3831-C1AA-401B-AF01-287634C4B88F}" type="slidenum">
              <a:rPr lang="en-US" smtClean="0"/>
              <a:t>37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005E80-B46F-A147-E457-965C3D5CCE72}"/>
              </a:ext>
            </a:extLst>
          </p:cNvPr>
          <p:cNvSpPr txBox="1"/>
          <p:nvPr/>
        </p:nvSpPr>
        <p:spPr>
          <a:xfrm rot="19919607">
            <a:off x="1416599" y="1520575"/>
            <a:ext cx="2139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</a:rPr>
              <a:t>QUESTIONS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E0AFE0-A5A0-3AB6-22FA-58698E929754}"/>
              </a:ext>
            </a:extLst>
          </p:cNvPr>
          <p:cNvSpPr txBox="1"/>
          <p:nvPr/>
        </p:nvSpPr>
        <p:spPr>
          <a:xfrm rot="1421081">
            <a:off x="8397669" y="1678142"/>
            <a:ext cx="2139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3179441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CD0DA-F445-055E-1FD2-8FE7F79C4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907"/>
            <a:ext cx="12192000" cy="1325563"/>
          </a:xfrm>
        </p:spPr>
        <p:txBody>
          <a:bodyPr/>
          <a:lstStyle/>
          <a:p>
            <a:pPr algn="ctr"/>
            <a:r>
              <a:rPr lang="en-US" dirty="0"/>
              <a:t>Oregon Historical Precipitation Annual Average </a:t>
            </a:r>
            <a:br>
              <a:rPr lang="en-US" dirty="0"/>
            </a:br>
            <a:r>
              <a:rPr lang="en-US" dirty="0"/>
              <a:t>1895 - 2024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7C12A2-03DF-6468-0066-2305EA67E4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2327" y="1391329"/>
            <a:ext cx="9809018" cy="407534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AACF832-E64B-616C-5ED5-8416512F4649}"/>
              </a:ext>
            </a:extLst>
          </p:cNvPr>
          <p:cNvSpPr txBox="1"/>
          <p:nvPr/>
        </p:nvSpPr>
        <p:spPr>
          <a:xfrm>
            <a:off x="0" y="6123543"/>
            <a:ext cx="1219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https://www.ncei.noaa.gov/access/monitoring/climate-at-a-glance/statewide/time-series/35/pcp/12/12/1895-2024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88434F7-4682-AC52-4C36-B82C9323D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6C4F7-A556-4AD8-A1ED-E3C8298E6875}" type="datetime1">
              <a:rPr lang="en-US" smtClean="0"/>
              <a:t>12/8/2025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629299-318D-57E9-6E8E-60D4C9D58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Engineers for a Sustainable Future - Oregon Climate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A8AF3F-6111-A362-A23D-1C2154BE8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A3831-C1AA-401B-AF01-287634C4B88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950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41D14-2734-25FA-51AB-4116496F6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3891" y="23380"/>
            <a:ext cx="12265891" cy="1325563"/>
          </a:xfrm>
        </p:spPr>
        <p:txBody>
          <a:bodyPr/>
          <a:lstStyle/>
          <a:p>
            <a:pPr algn="ctr"/>
            <a:r>
              <a:rPr lang="en-US" dirty="0"/>
              <a:t>Oregon Historical Precipitation Annual Average </a:t>
            </a:r>
            <a:br>
              <a:rPr lang="en-US" dirty="0"/>
            </a:br>
            <a:r>
              <a:rPr lang="en-US" dirty="0"/>
              <a:t>1895 - 2024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E9A89E-C794-B466-2ABF-B680A5D754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626" y="1439509"/>
            <a:ext cx="9920748" cy="397898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ABD2A9B-610B-351C-94BF-9181FD89AA52}"/>
              </a:ext>
            </a:extLst>
          </p:cNvPr>
          <p:cNvSpPr txBox="1"/>
          <p:nvPr/>
        </p:nvSpPr>
        <p:spPr>
          <a:xfrm>
            <a:off x="0" y="6123543"/>
            <a:ext cx="1219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https://www.ncei.noaa.gov/access/monitoring/climate-at-a-glance/statewide/time-series/35/pcp/12/12/1895-2024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657C08FE-EDBC-FDAF-0B96-6A77F1A8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3836D-6ACB-4DC2-9498-1D2E218F65D7}" type="datetime1">
              <a:rPr lang="en-US" smtClean="0"/>
              <a:t>12/8/2025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53D8140-FE00-129F-82BE-5E8082207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Engineers for a Sustainable Future - Oregon Climate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F597801-0EC3-10C9-04C1-F8B72E451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A3831-C1AA-401B-AF01-287634C4B88F}" type="slidenum">
              <a:rPr lang="en-US" smtClean="0"/>
              <a:t>5</a:t>
            </a:fld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4DDF1FC-C0F0-4E10-32C7-F48A0551D1A0}"/>
              </a:ext>
            </a:extLst>
          </p:cNvPr>
          <p:cNvSpPr/>
          <p:nvPr/>
        </p:nvSpPr>
        <p:spPr>
          <a:xfrm>
            <a:off x="7934325" y="1541385"/>
            <a:ext cx="914400" cy="51261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9D20FC2-FD13-96B3-3C0B-1F97BEF0E700}"/>
              </a:ext>
            </a:extLst>
          </p:cNvPr>
          <p:cNvSpPr/>
          <p:nvPr/>
        </p:nvSpPr>
        <p:spPr>
          <a:xfrm>
            <a:off x="9396411" y="1541385"/>
            <a:ext cx="1357313" cy="51261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131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3E8AD-0EE1-4CFE-B5FD-68E8BC5F3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266" y="402067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Intergovernmental Panel on Climate Change -IPCC Model Scenarios </a:t>
            </a:r>
            <a:r>
              <a:rPr lang="en-US" sz="3600" b="1" dirty="0">
                <a:solidFill>
                  <a:schemeClr val="bg1"/>
                </a:solidFill>
              </a:rPr>
              <a:t>(Predictions </a:t>
            </a:r>
            <a:r>
              <a:rPr lang="en-US" sz="3600" b="1" i="1" dirty="0">
                <a:solidFill>
                  <a:schemeClr val="bg1"/>
                </a:solidFill>
              </a:rPr>
              <a:t>vs</a:t>
            </a:r>
            <a:r>
              <a:rPr lang="en-US" sz="3600" b="1" dirty="0">
                <a:solidFill>
                  <a:schemeClr val="bg1"/>
                </a:solidFill>
              </a:rPr>
              <a:t> Projections)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17995-DAEC-4E33-BC44-DDBA4A39A2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29" y="1814377"/>
            <a:ext cx="12252374" cy="341340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2014 AR5: Representative Concentration Pathways (RCPs)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FF00"/>
                </a:solidFill>
              </a:rPr>
              <a:t>2021 AR6: Shared Socioeconomic Pathways (SSPs)</a:t>
            </a:r>
          </a:p>
          <a:p>
            <a:r>
              <a:rPr lang="en-US" dirty="0"/>
              <a:t>RCP 2.6 Low level emissions (almost immediate cessation) </a:t>
            </a:r>
            <a:r>
              <a:rPr lang="en-US" dirty="0">
                <a:solidFill>
                  <a:srgbClr val="FFFF00"/>
                </a:solidFill>
              </a:rPr>
              <a:t>SSP1-2.6</a:t>
            </a:r>
          </a:p>
          <a:p>
            <a:r>
              <a:rPr lang="en-US" dirty="0"/>
              <a:t>RCP 4.5 Ambitious reductions in emissions trajectory </a:t>
            </a:r>
            <a:r>
              <a:rPr lang="en-US" dirty="0">
                <a:solidFill>
                  <a:srgbClr val="FFFF00"/>
                </a:solidFill>
              </a:rPr>
              <a:t>SSP2-4.5</a:t>
            </a:r>
            <a:endParaRPr lang="en-US" dirty="0"/>
          </a:p>
          <a:p>
            <a:r>
              <a:rPr lang="en-US" dirty="0"/>
              <a:t>RCP 6.0 Less ambitious emissions reduction trajectory </a:t>
            </a:r>
            <a:r>
              <a:rPr lang="en-US" dirty="0">
                <a:solidFill>
                  <a:srgbClr val="FFFF00"/>
                </a:solidFill>
              </a:rPr>
              <a:t>SSP4-6.0</a:t>
            </a:r>
          </a:p>
          <a:p>
            <a:r>
              <a:rPr lang="en-US" dirty="0"/>
              <a:t>RCP 8.5 Rapid increase in emissions – </a:t>
            </a:r>
            <a:r>
              <a:rPr lang="en-US" dirty="0">
                <a:solidFill>
                  <a:srgbClr val="FFFF00"/>
                </a:solidFill>
              </a:rPr>
              <a:t>SSP5-8.5</a:t>
            </a:r>
            <a:br>
              <a:rPr lang="en-US" dirty="0"/>
            </a:br>
            <a:r>
              <a:rPr lang="en-US" dirty="0"/>
              <a:t>	‘Worst Case Scenario’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‘Business as Usual’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895F65-43FE-4D2F-91C9-EE9F7B107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90D21-959D-4363-B39F-79C55B476C1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4485062-D2FE-4369-AC8E-317085A6D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52925" y="6356351"/>
            <a:ext cx="5073475" cy="365125"/>
          </a:xfrm>
        </p:spPr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Living with Climate Change OLLI - Session 1 Intro &amp; Basic Science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24932AA-B369-4A4A-8D54-B216B9DC6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3FC57-B3DD-46DE-B5A5-48F8EA743D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B81B77-12F9-FA0B-90BA-20829E5DA0CF}"/>
              </a:ext>
            </a:extLst>
          </p:cNvPr>
          <p:cNvSpPr txBox="1"/>
          <p:nvPr/>
        </p:nvSpPr>
        <p:spPr>
          <a:xfrm>
            <a:off x="2269655" y="5497093"/>
            <a:ext cx="78797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USGS Climate Change Viewer Employs 20 models</a:t>
            </a:r>
          </a:p>
        </p:txBody>
      </p:sp>
    </p:spTree>
    <p:extLst>
      <p:ext uri="{BB962C8B-B14F-4D97-AF65-F5344CB8AC3E}">
        <p14:creationId xmlns:p14="http://schemas.microsoft.com/office/powerpoint/2010/main" val="1199570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32A55-5FCB-3D5E-600C-3C35AAA22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4655" y="0"/>
            <a:ext cx="12256655" cy="1228436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Oregon Average Temperature Projections to 2100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EB9C82-07B2-182E-172A-33D7A7D0588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072"/>
          <a:stretch>
            <a:fillRect/>
          </a:stretch>
        </p:blipFill>
        <p:spPr>
          <a:xfrm>
            <a:off x="1006278" y="902854"/>
            <a:ext cx="10179443" cy="505229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605D27D-E070-DA8D-B22E-CF8F6A31B87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6831" b="4066"/>
          <a:stretch>
            <a:fillRect/>
          </a:stretch>
        </p:blipFill>
        <p:spPr>
          <a:xfrm>
            <a:off x="2091042" y="1348509"/>
            <a:ext cx="2760629" cy="5840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3A83406-3D3A-D5BB-0A6C-D719FCA093D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6032"/>
          <a:stretch>
            <a:fillRect/>
          </a:stretch>
        </p:blipFill>
        <p:spPr>
          <a:xfrm>
            <a:off x="2091042" y="2218465"/>
            <a:ext cx="2760629" cy="51004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05E15D0-F927-6C2B-1418-54B8FA580F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7781" y="3208494"/>
            <a:ext cx="2746368" cy="510041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B15B211-18AB-6898-555E-161D4C9BBADB}"/>
              </a:ext>
            </a:extLst>
          </p:cNvPr>
          <p:cNvCxnSpPr/>
          <p:nvPr/>
        </p:nvCxnSpPr>
        <p:spPr>
          <a:xfrm flipH="1">
            <a:off x="1604671" y="2473485"/>
            <a:ext cx="929329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1D6103D-6799-2FF1-CF03-AFDDAA8A8C6F}"/>
              </a:ext>
            </a:extLst>
          </p:cNvPr>
          <p:cNvCxnSpPr/>
          <p:nvPr/>
        </p:nvCxnSpPr>
        <p:spPr>
          <a:xfrm flipH="1">
            <a:off x="1766393" y="1543271"/>
            <a:ext cx="929329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6CBE401-3F7A-F43E-6F61-DBDC89DD3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3C3E9-22AD-4DA3-8E1A-D0CAAB346718}" type="datetime1">
              <a:rPr lang="en-US" smtClean="0"/>
              <a:t>12/8/2025</a:t>
            </a:fld>
            <a:endParaRPr lang="en-US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42C8E9E2-006D-3C2C-4216-BED2760A0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Engineers for a Sustainable Future - Oregon Climate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3D2ACC3F-E526-5323-B1E3-CE5A6B209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A3831-C1AA-401B-AF01-287634C4B88F}" type="slidenum">
              <a:rPr lang="en-US" smtClean="0"/>
              <a:t>7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713F68-42B2-883C-7784-A0AB767582D2}"/>
              </a:ext>
            </a:extLst>
          </p:cNvPr>
          <p:cNvSpPr txBox="1"/>
          <p:nvPr/>
        </p:nvSpPr>
        <p:spPr>
          <a:xfrm>
            <a:off x="2662394" y="6007611"/>
            <a:ext cx="66270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6"/>
              </a:rPr>
              <a:t>https://apps.usgs.gov/nccv/loca2/nccv2_loca2_counties.html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83540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C18CD-9635-6444-19AA-6294810F1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3013"/>
            <a:ext cx="12192000" cy="1325563"/>
          </a:xfrm>
        </p:spPr>
        <p:txBody>
          <a:bodyPr/>
          <a:lstStyle/>
          <a:p>
            <a:pPr algn="ctr"/>
            <a:r>
              <a:rPr lang="en-US" dirty="0"/>
              <a:t>Oregon Average Temperature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∆ </a:t>
            </a:r>
            <a:r>
              <a:rPr lang="en-US" dirty="0"/>
              <a:t>Projections to 2100: Baseline 1981-2010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43A08F-8C4C-730B-4C96-36AC9231B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6A589-04E3-48DB-9029-2BFDFAACA50D}" type="datetime1">
              <a:rPr lang="en-US" smtClean="0"/>
              <a:t>12/8/2025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422926-69ED-DBB6-C0F9-F63957941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Engineers for a Sustainable Future - Oregon Climate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5F84E3-8BDF-DB76-3280-128F83A28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A3831-C1AA-401B-AF01-287634C4B88F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771ADC-B278-D742-BDB9-62133FB5307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63"/>
          <a:stretch>
            <a:fillRect/>
          </a:stretch>
        </p:blipFill>
        <p:spPr>
          <a:xfrm>
            <a:off x="2056402" y="1244288"/>
            <a:ext cx="8079196" cy="4369424"/>
          </a:xfrm>
          <a:prstGeom prst="rect">
            <a:avLst/>
          </a:prstGeom>
        </p:spPr>
      </p:pic>
      <p:sp>
        <p:nvSpPr>
          <p:cNvPr id="8" name="Left Brace 7">
            <a:extLst>
              <a:ext uri="{FF2B5EF4-FFF2-40B4-BE49-F238E27FC236}">
                <a16:creationId xmlns:a16="http://schemas.microsoft.com/office/drawing/2014/main" id="{310ED32D-4B8B-EC36-366A-3970DC9F94E1}"/>
              </a:ext>
            </a:extLst>
          </p:cNvPr>
          <p:cNvSpPr/>
          <p:nvPr/>
        </p:nvSpPr>
        <p:spPr>
          <a:xfrm rot="10800000">
            <a:off x="9973429" y="2562537"/>
            <a:ext cx="415636" cy="1978361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95F8A3-F93F-4FF1-AFEE-58A7267F88E5}"/>
              </a:ext>
            </a:extLst>
          </p:cNvPr>
          <p:cNvSpPr txBox="1"/>
          <p:nvPr/>
        </p:nvSpPr>
        <p:spPr>
          <a:xfrm>
            <a:off x="10389065" y="2834481"/>
            <a:ext cx="1470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11°F ≈ 6.1 °C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D41EF8-206E-51BD-35F1-3EA20FFE64A0}"/>
              </a:ext>
            </a:extLst>
          </p:cNvPr>
          <p:cNvSpPr txBox="1"/>
          <p:nvPr/>
        </p:nvSpPr>
        <p:spPr>
          <a:xfrm>
            <a:off x="2662394" y="6007611"/>
            <a:ext cx="66270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https://apps.usgs.gov/nccv/loca2/nccv2_loca2_counties.html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3225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51E9E-92DD-46B0-2ADA-93C84746E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pPr algn="ctr"/>
            <a:r>
              <a:rPr lang="en-US" dirty="0"/>
              <a:t>OCCRI Projections - </a:t>
            </a:r>
            <a:r>
              <a:rPr lang="en-US" sz="3200" dirty="0"/>
              <a:t>Baseline 1950-2014 average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1D6FBE-C614-D415-0EA8-2AAF731E2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6A589-04E3-48DB-9029-2BFDFAACA50D}" type="datetime1">
              <a:rPr lang="en-US" smtClean="0"/>
              <a:t>12/8/2025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8541AC-7B77-93FC-5F7D-FA81F4FAB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Engineers for a Sustainable Future - Oregon Climate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D551D7-C4EE-5275-6E3D-B99631CD7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A3831-C1AA-401B-AF01-287634C4B88F}" type="slidenum">
              <a:rPr lang="en-US" smtClean="0"/>
              <a:t>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E029CE-2292-CFBC-1258-126FA9C6CA4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50" b="3455"/>
          <a:stretch>
            <a:fillRect/>
          </a:stretch>
        </p:blipFill>
        <p:spPr>
          <a:xfrm>
            <a:off x="1941754" y="1019175"/>
            <a:ext cx="8488121" cy="47339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8E44C53-34B3-ACA1-422B-3A6A9B16AE89}"/>
              </a:ext>
            </a:extLst>
          </p:cNvPr>
          <p:cNvSpPr txBox="1"/>
          <p:nvPr/>
        </p:nvSpPr>
        <p:spPr>
          <a:xfrm>
            <a:off x="0" y="6033184"/>
            <a:ext cx="1219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https://oregonstate.app.box.com/s/ziqc1kisxkup45147phjp526kheugqnb</a:t>
            </a:r>
            <a:r>
              <a:rPr lang="en-US" dirty="0"/>
              <a:t>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D74E012-9603-D95B-A83D-E4B310625A41}"/>
              </a:ext>
            </a:extLst>
          </p:cNvPr>
          <p:cNvCxnSpPr/>
          <p:nvPr/>
        </p:nvCxnSpPr>
        <p:spPr>
          <a:xfrm flipH="1">
            <a:off x="1449355" y="2956371"/>
            <a:ext cx="929329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0DC9061-E8CC-9A93-E43F-E7915AFCB1E7}"/>
              </a:ext>
            </a:extLst>
          </p:cNvPr>
          <p:cNvCxnSpPr/>
          <p:nvPr/>
        </p:nvCxnSpPr>
        <p:spPr>
          <a:xfrm flipH="1">
            <a:off x="1715023" y="1245320"/>
            <a:ext cx="929329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140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1585</TotalTime>
  <Words>1537</Words>
  <Application>Microsoft Office PowerPoint</Application>
  <PresentationFormat>Widescreen</PresentationFormat>
  <Paragraphs>231</Paragraphs>
  <Slides>37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Aptos</vt:lpstr>
      <vt:lpstr>Aptos Display</vt:lpstr>
      <vt:lpstr>Arial</vt:lpstr>
      <vt:lpstr>Calibri</vt:lpstr>
      <vt:lpstr>Cambria Math</vt:lpstr>
      <vt:lpstr>Wingdings</vt:lpstr>
      <vt:lpstr>Office Theme</vt:lpstr>
      <vt:lpstr>Oregon Climate Trends and Projections</vt:lpstr>
      <vt:lpstr>Oregon Historical Temperature Annual Average  1895 - 2024</vt:lpstr>
      <vt:lpstr>Oregon Historical Temperature Annual Average  1895 - 2024</vt:lpstr>
      <vt:lpstr>Oregon Historical Precipitation Annual Average  1895 - 2024</vt:lpstr>
      <vt:lpstr>Oregon Historical Precipitation Annual Average  1895 - 2024</vt:lpstr>
      <vt:lpstr>Intergovernmental Panel on Climate Change -IPCC Model Scenarios (Predictions vs Projections)</vt:lpstr>
      <vt:lpstr>Oregon Average Temperature Projections to 2100</vt:lpstr>
      <vt:lpstr>Oregon Average Temperature ∆ Projections to 2100: Baseline 1981-2010</vt:lpstr>
      <vt:lpstr>OCCRI Projections - Baseline 1950-2014 average</vt:lpstr>
      <vt:lpstr>Summer vs Winter Projected ∆ in Temperature:  Baseline 1981-2010 </vt:lpstr>
      <vt:lpstr>Curry Co. Average Temperature  ∆ Projections to 2100: Baseline 1981-2010</vt:lpstr>
      <vt:lpstr>Malheur Co. Average Temperature ∆ Projections to 2100: Baseline 1981-2010</vt:lpstr>
      <vt:lpstr>Lincoln Co. Average Temperature  ∆ Projections to 2100: Baseline 1981-2010</vt:lpstr>
      <vt:lpstr>Marion Co. Average Temperature ∆ Projections to 2100: Baseline 1981-2010 </vt:lpstr>
      <vt:lpstr>Baker Co. Average Temperature ∆ Projections to 2100:  Baseline 1981-2010 </vt:lpstr>
      <vt:lpstr>Tillamook Co. Average Temperature ∆ Projections to 2100:  Baseline 1981-2010 </vt:lpstr>
      <vt:lpstr>Multnomah Co. Average Temperature ∆ Projections to 2100:  Baseline 1981-2010 </vt:lpstr>
      <vt:lpstr>Wallowa Co. Average Temperature ∆ Projections to 2100:  Baseline 1981-2010 </vt:lpstr>
      <vt:lpstr>Oregon Precipitation Projections to 2075-2099</vt:lpstr>
      <vt:lpstr>OCCRI Precipitation Projections - Baseline 1950-2014 average</vt:lpstr>
      <vt:lpstr>Oregon Precipitation ∆ Projections to 2075-2099</vt:lpstr>
      <vt:lpstr>Summer Precipitation ∆ Projections to 2075-2099</vt:lpstr>
      <vt:lpstr>Winter Precipitation ∆ Projections to 2075-2099</vt:lpstr>
      <vt:lpstr>Trend in extremely hot days</vt:lpstr>
      <vt:lpstr>Trend in extremely hot days</vt:lpstr>
      <vt:lpstr>Days in U.S. over 95°F</vt:lpstr>
      <vt:lpstr>Days in U.S. over 95°F</vt:lpstr>
      <vt:lpstr>Jackson County 20th Century Monthly Averages</vt:lpstr>
      <vt:lpstr>Oregon Mean Temperature Climograph: 2025-2049</vt:lpstr>
      <vt:lpstr>Oregon Mean Temperature Climograph to 2075-2099</vt:lpstr>
      <vt:lpstr>Oregon Mean Precipitation Climograph: 2025-2049</vt:lpstr>
      <vt:lpstr>Oregon Mean Precipitation Climograph to 2075-2099</vt:lpstr>
      <vt:lpstr>Projected Patterns in Light, Moderate &amp; Heavy Precipitation Events by 2090s</vt:lpstr>
      <vt:lpstr>Where In The World…? By 2050, 2100</vt:lpstr>
      <vt:lpstr>Where In The World…? By 2050</vt:lpstr>
      <vt:lpstr>Where In The World…? By 2100</vt:lpstr>
      <vt:lpstr>Oregon Climate Trends and Projections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Alan Journet</dc:creator>
  <cp:lastModifiedBy>Alan Journet</cp:lastModifiedBy>
  <cp:revision>25</cp:revision>
  <dcterms:created xsi:type="dcterms:W3CDTF">2025-11-22T23:54:34Z</dcterms:created>
  <dcterms:modified xsi:type="dcterms:W3CDTF">2025-12-08T23:44:16Z</dcterms:modified>
</cp:coreProperties>
</file>