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1874" r:id="rId3"/>
    <p:sldId id="1875" r:id="rId4"/>
    <p:sldId id="1866" r:id="rId5"/>
    <p:sldId id="1865" r:id="rId6"/>
    <p:sldId id="601" r:id="rId7"/>
    <p:sldId id="1782" r:id="rId8"/>
    <p:sldId id="1816" r:id="rId9"/>
    <p:sldId id="1817" r:id="rId10"/>
    <p:sldId id="1854" r:id="rId11"/>
    <p:sldId id="429" r:id="rId12"/>
    <p:sldId id="1507" r:id="rId13"/>
    <p:sldId id="430" r:id="rId14"/>
    <p:sldId id="642" r:id="rId15"/>
    <p:sldId id="1813" r:id="rId16"/>
    <p:sldId id="428" r:id="rId17"/>
    <p:sldId id="1873" r:id="rId18"/>
    <p:sldId id="1872" r:id="rId19"/>
    <p:sldId id="1199" r:id="rId20"/>
    <p:sldId id="1157" r:id="rId21"/>
    <p:sldId id="1242" r:id="rId22"/>
    <p:sldId id="313" r:id="rId23"/>
    <p:sldId id="1824" r:id="rId24"/>
    <p:sldId id="1870" r:id="rId25"/>
    <p:sldId id="544" r:id="rId26"/>
    <p:sldId id="545" r:id="rId27"/>
    <p:sldId id="548" r:id="rId28"/>
    <p:sldId id="1876" r:id="rId29"/>
    <p:sldId id="1871" r:id="rId30"/>
    <p:sldId id="1810" r:id="rId31"/>
    <p:sldId id="1858" r:id="rId32"/>
    <p:sldId id="1859" r:id="rId33"/>
    <p:sldId id="1878" r:id="rId34"/>
    <p:sldId id="18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82" y="77"/>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B6BA5-F620-4156-8D0E-8CA3CB266F16}"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A444B-EE06-49C5-A537-6FC355C2EB98}" type="slidenum">
              <a:rPr lang="en-US" smtClean="0"/>
              <a:t>‹#›</a:t>
            </a:fld>
            <a:endParaRPr lang="en-US"/>
          </a:p>
        </p:txBody>
      </p:sp>
    </p:spTree>
    <p:extLst>
      <p:ext uri="{BB962C8B-B14F-4D97-AF65-F5344CB8AC3E}">
        <p14:creationId xmlns:p14="http://schemas.microsoft.com/office/powerpoint/2010/main" val="273524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001CAD-5338-4EF3-95E7-371A7F1E7DAF}" type="slidenum">
              <a:rPr lang="en-US" smtClean="0">
                <a:latin typeface="Arial" pitchFamily="34" charset="0"/>
              </a:rPr>
              <a:pPr/>
              <a:t>11</a:t>
            </a:fld>
            <a:endParaRPr lang="en-US">
              <a:latin typeface="Arial" pitchFamily="34"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xfrm>
            <a:off x="937616" y="4419361"/>
            <a:ext cx="5144695" cy="4188938"/>
          </a:xfrm>
          <a:noFill/>
        </p:spPr>
        <p:txBody>
          <a:bodyPr wrap="square" numCol="1" anchor="t" anchorCtr="0" compatLnSpc="1">
            <a:prstTxWarp prst="textNoShape">
              <a:avLst/>
            </a:prstTxWarp>
          </a:bodyPr>
          <a:lstStyle/>
          <a:p>
            <a:r>
              <a:rPr lang="en-US"/>
              <a:t>As one wanders big Oak Tree State Park, it’s easy to imagine being lost in another time and world, when an ecological wholeness connected the biota with climate in dynamic swirls across the continent.  HOW CAN THAT MIGRATION POSSIBLY HAPPEN NOW?</a:t>
            </a:r>
          </a:p>
        </p:txBody>
      </p:sp>
    </p:spTree>
    <p:extLst>
      <p:ext uri="{BB962C8B-B14F-4D97-AF65-F5344CB8AC3E}">
        <p14:creationId xmlns:p14="http://schemas.microsoft.com/office/powerpoint/2010/main" val="301877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5:notes"/>
          <p:cNvSpPr txBox="1">
            <a:spLocks noGrp="1"/>
          </p:cNvSpPr>
          <p:nvPr>
            <p:ph type="body" idx="1"/>
          </p:nvPr>
        </p:nvSpPr>
        <p:spPr>
          <a:xfrm>
            <a:off x="701993" y="4420315"/>
            <a:ext cx="5615940" cy="4187666"/>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
        <p:nvSpPr>
          <p:cNvPr id="730" name="Google Shape;730;p55:notes"/>
          <p:cNvSpPr>
            <a:spLocks noGrp="1" noRot="1" noChangeAspect="1"/>
          </p:cNvSpPr>
          <p:nvPr>
            <p:ph type="sldImg" idx="2"/>
          </p:nvPr>
        </p:nvSpPr>
        <p:spPr>
          <a:xfrm>
            <a:off x="409575"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735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9782-46CE-DE89-84C4-6DB00BA378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BE52A2-EECA-6BBB-25B5-4DFDDAC60A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21840-DC6C-207A-5BCF-4C79F51330BA}"/>
              </a:ext>
            </a:extLst>
          </p:cNvPr>
          <p:cNvSpPr>
            <a:spLocks noGrp="1"/>
          </p:cNvSpPr>
          <p:nvPr>
            <p:ph type="dt" sz="half" idx="10"/>
          </p:nvPr>
        </p:nvSpPr>
        <p:spPr/>
        <p:txBody>
          <a:bodyPr/>
          <a:lstStyle/>
          <a:p>
            <a:fld id="{2041964D-5689-46FC-AE23-360884CDFC25}" type="datetime1">
              <a:rPr lang="en-US" smtClean="0"/>
              <a:t>1/11/2026</a:t>
            </a:fld>
            <a:endParaRPr lang="en-US"/>
          </a:p>
        </p:txBody>
      </p:sp>
      <p:sp>
        <p:nvSpPr>
          <p:cNvPr id="5" name="Footer Placeholder 4">
            <a:extLst>
              <a:ext uri="{FF2B5EF4-FFF2-40B4-BE49-F238E27FC236}">
                <a16:creationId xmlns:a16="http://schemas.microsoft.com/office/drawing/2014/main" id="{70EE0BB2-A1DE-5ECE-C69E-71513D4AB361}"/>
              </a:ext>
            </a:extLst>
          </p:cNvPr>
          <p:cNvSpPr>
            <a:spLocks noGrp="1"/>
          </p:cNvSpPr>
          <p:nvPr>
            <p:ph type="ftr" sz="quarter" idx="11"/>
          </p:nvPr>
        </p:nvSpPr>
        <p:spPr/>
        <p:txBody>
          <a:bodyPr/>
          <a:lstStyle/>
          <a:p>
            <a:r>
              <a:rPr lang="en-US"/>
              <a:t>Engineers for a Sustainable Future - Oregon Climate</a:t>
            </a:r>
          </a:p>
        </p:txBody>
      </p:sp>
      <p:sp>
        <p:nvSpPr>
          <p:cNvPr id="6" name="Slide Number Placeholder 5">
            <a:extLst>
              <a:ext uri="{FF2B5EF4-FFF2-40B4-BE49-F238E27FC236}">
                <a16:creationId xmlns:a16="http://schemas.microsoft.com/office/drawing/2014/main" id="{736B6963-1F93-E76B-989D-BDF70DAAEB84}"/>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16211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3919-5A6D-A15F-3D57-2023D3B96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7D502-A108-E070-5B19-BF8EDDEAE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89F3B-033A-117C-0208-807C01087125}"/>
              </a:ext>
            </a:extLst>
          </p:cNvPr>
          <p:cNvSpPr>
            <a:spLocks noGrp="1"/>
          </p:cNvSpPr>
          <p:nvPr>
            <p:ph type="dt" sz="half" idx="10"/>
          </p:nvPr>
        </p:nvSpPr>
        <p:spPr/>
        <p:txBody>
          <a:bodyPr/>
          <a:lstStyle/>
          <a:p>
            <a:fld id="{15413325-C77B-4DD8-81EF-1F0D50E7D75C}" type="datetime1">
              <a:rPr lang="en-US" smtClean="0"/>
              <a:t>1/11/2026</a:t>
            </a:fld>
            <a:endParaRPr lang="en-US"/>
          </a:p>
        </p:txBody>
      </p:sp>
      <p:sp>
        <p:nvSpPr>
          <p:cNvPr id="5" name="Footer Placeholder 4">
            <a:extLst>
              <a:ext uri="{FF2B5EF4-FFF2-40B4-BE49-F238E27FC236}">
                <a16:creationId xmlns:a16="http://schemas.microsoft.com/office/drawing/2014/main" id="{F31D89AB-F122-2E22-0A87-D641156C11F6}"/>
              </a:ext>
            </a:extLst>
          </p:cNvPr>
          <p:cNvSpPr>
            <a:spLocks noGrp="1"/>
          </p:cNvSpPr>
          <p:nvPr>
            <p:ph type="ftr" sz="quarter" idx="11"/>
          </p:nvPr>
        </p:nvSpPr>
        <p:spPr/>
        <p:txBody>
          <a:bodyPr/>
          <a:lstStyle/>
          <a:p>
            <a:r>
              <a:rPr lang="en-US"/>
              <a:t>Engineers for a Sustainable Future - Oregon Climate</a:t>
            </a:r>
          </a:p>
        </p:txBody>
      </p:sp>
      <p:sp>
        <p:nvSpPr>
          <p:cNvPr id="6" name="Slide Number Placeholder 5">
            <a:extLst>
              <a:ext uri="{FF2B5EF4-FFF2-40B4-BE49-F238E27FC236}">
                <a16:creationId xmlns:a16="http://schemas.microsoft.com/office/drawing/2014/main" id="{E6F54A6B-19C2-1946-EA6D-4E048B242C44}"/>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410411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887439-B77D-E81C-C668-F7F1C9FED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62A91-8650-524C-642E-BE74DED31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C4FFD-EF61-8DD7-5625-EA20F4E8AC74}"/>
              </a:ext>
            </a:extLst>
          </p:cNvPr>
          <p:cNvSpPr>
            <a:spLocks noGrp="1"/>
          </p:cNvSpPr>
          <p:nvPr>
            <p:ph type="dt" sz="half" idx="10"/>
          </p:nvPr>
        </p:nvSpPr>
        <p:spPr/>
        <p:txBody>
          <a:bodyPr/>
          <a:lstStyle/>
          <a:p>
            <a:fld id="{A2D04F16-EB21-4C5B-9064-045FCA943285}" type="datetime1">
              <a:rPr lang="en-US" smtClean="0"/>
              <a:t>1/11/2026</a:t>
            </a:fld>
            <a:endParaRPr lang="en-US"/>
          </a:p>
        </p:txBody>
      </p:sp>
      <p:sp>
        <p:nvSpPr>
          <p:cNvPr id="5" name="Footer Placeholder 4">
            <a:extLst>
              <a:ext uri="{FF2B5EF4-FFF2-40B4-BE49-F238E27FC236}">
                <a16:creationId xmlns:a16="http://schemas.microsoft.com/office/drawing/2014/main" id="{B58B2424-D862-C221-4E23-E49CABDD3812}"/>
              </a:ext>
            </a:extLst>
          </p:cNvPr>
          <p:cNvSpPr>
            <a:spLocks noGrp="1"/>
          </p:cNvSpPr>
          <p:nvPr>
            <p:ph type="ftr" sz="quarter" idx="11"/>
          </p:nvPr>
        </p:nvSpPr>
        <p:spPr/>
        <p:txBody>
          <a:bodyPr/>
          <a:lstStyle/>
          <a:p>
            <a:r>
              <a:rPr lang="en-US"/>
              <a:t>Engineers for a Sustainable Future - Oregon Climate</a:t>
            </a:r>
          </a:p>
        </p:txBody>
      </p:sp>
      <p:sp>
        <p:nvSpPr>
          <p:cNvPr id="6" name="Slide Number Placeholder 5">
            <a:extLst>
              <a:ext uri="{FF2B5EF4-FFF2-40B4-BE49-F238E27FC236}">
                <a16:creationId xmlns:a16="http://schemas.microsoft.com/office/drawing/2014/main" id="{E02DCBB3-CC3E-FD45-0F42-BAE4A60CC41D}"/>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159895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CD42-5DBC-8DBB-F48B-60BFC127D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4D3D8-4178-7B8C-5526-69BA9B003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16EFD-49A0-C4E8-CEE7-922D5DD6A1FF}"/>
              </a:ext>
            </a:extLst>
          </p:cNvPr>
          <p:cNvSpPr>
            <a:spLocks noGrp="1"/>
          </p:cNvSpPr>
          <p:nvPr>
            <p:ph type="dt" sz="half" idx="10"/>
          </p:nvPr>
        </p:nvSpPr>
        <p:spPr/>
        <p:txBody>
          <a:bodyPr/>
          <a:lstStyle/>
          <a:p>
            <a:fld id="{3AE11E0D-EFDB-4D8D-8E54-800477AA0956}" type="datetime1">
              <a:rPr lang="en-US" smtClean="0"/>
              <a:t>1/11/2026</a:t>
            </a:fld>
            <a:endParaRPr lang="en-US"/>
          </a:p>
        </p:txBody>
      </p:sp>
      <p:sp>
        <p:nvSpPr>
          <p:cNvPr id="5" name="Footer Placeholder 4">
            <a:extLst>
              <a:ext uri="{FF2B5EF4-FFF2-40B4-BE49-F238E27FC236}">
                <a16:creationId xmlns:a16="http://schemas.microsoft.com/office/drawing/2014/main" id="{48787086-BBEF-C950-A31C-E41CDF603AC0}"/>
              </a:ext>
            </a:extLst>
          </p:cNvPr>
          <p:cNvSpPr>
            <a:spLocks noGrp="1"/>
          </p:cNvSpPr>
          <p:nvPr>
            <p:ph type="ftr" sz="quarter" idx="11"/>
          </p:nvPr>
        </p:nvSpPr>
        <p:spPr/>
        <p:txBody>
          <a:bodyPr/>
          <a:lstStyle/>
          <a:p>
            <a:r>
              <a:rPr lang="en-US"/>
              <a:t>Engineers for a Sustainable Future - Oregon Climate</a:t>
            </a:r>
          </a:p>
        </p:txBody>
      </p:sp>
      <p:sp>
        <p:nvSpPr>
          <p:cNvPr id="6" name="Slide Number Placeholder 5">
            <a:extLst>
              <a:ext uri="{FF2B5EF4-FFF2-40B4-BE49-F238E27FC236}">
                <a16:creationId xmlns:a16="http://schemas.microsoft.com/office/drawing/2014/main" id="{BA26FC2D-D3B0-5E01-FD2A-37AF3425AC78}"/>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79344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86E6-6EFA-1169-EC25-8632328B3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5E99B4-E8BA-BA15-DAB5-B1822AC176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E405C4-F3A5-A23B-DD47-8634D8FE792D}"/>
              </a:ext>
            </a:extLst>
          </p:cNvPr>
          <p:cNvSpPr>
            <a:spLocks noGrp="1"/>
          </p:cNvSpPr>
          <p:nvPr>
            <p:ph type="dt" sz="half" idx="10"/>
          </p:nvPr>
        </p:nvSpPr>
        <p:spPr/>
        <p:txBody>
          <a:bodyPr/>
          <a:lstStyle/>
          <a:p>
            <a:fld id="{1D582785-D647-4D58-B309-75B882B98A89}" type="datetime1">
              <a:rPr lang="en-US" smtClean="0"/>
              <a:t>1/11/2026</a:t>
            </a:fld>
            <a:endParaRPr lang="en-US"/>
          </a:p>
        </p:txBody>
      </p:sp>
      <p:sp>
        <p:nvSpPr>
          <p:cNvPr id="5" name="Footer Placeholder 4">
            <a:extLst>
              <a:ext uri="{FF2B5EF4-FFF2-40B4-BE49-F238E27FC236}">
                <a16:creationId xmlns:a16="http://schemas.microsoft.com/office/drawing/2014/main" id="{6A83825F-22F7-FFCF-C862-50651A8E44ED}"/>
              </a:ext>
            </a:extLst>
          </p:cNvPr>
          <p:cNvSpPr>
            <a:spLocks noGrp="1"/>
          </p:cNvSpPr>
          <p:nvPr>
            <p:ph type="ftr" sz="quarter" idx="11"/>
          </p:nvPr>
        </p:nvSpPr>
        <p:spPr/>
        <p:txBody>
          <a:bodyPr/>
          <a:lstStyle/>
          <a:p>
            <a:r>
              <a:rPr lang="en-US"/>
              <a:t>Engineers for a Sustainable Future - Oregon Climate</a:t>
            </a:r>
          </a:p>
        </p:txBody>
      </p:sp>
      <p:sp>
        <p:nvSpPr>
          <p:cNvPr id="6" name="Slide Number Placeholder 5">
            <a:extLst>
              <a:ext uri="{FF2B5EF4-FFF2-40B4-BE49-F238E27FC236}">
                <a16:creationId xmlns:a16="http://schemas.microsoft.com/office/drawing/2014/main" id="{2DF454C0-D5C4-3E10-8A48-78AD19D03DA0}"/>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326295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B1B1-F92F-E09F-C955-243E398BB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B7E07-5C77-BA89-638B-6BDEAAB336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20746E-9A3B-6612-4E8D-F6BFEE8C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175E8-2B43-AFED-4C4C-AF8A53442B99}"/>
              </a:ext>
            </a:extLst>
          </p:cNvPr>
          <p:cNvSpPr>
            <a:spLocks noGrp="1"/>
          </p:cNvSpPr>
          <p:nvPr>
            <p:ph type="dt" sz="half" idx="10"/>
          </p:nvPr>
        </p:nvSpPr>
        <p:spPr/>
        <p:txBody>
          <a:bodyPr/>
          <a:lstStyle/>
          <a:p>
            <a:fld id="{BAAD8265-493C-44E5-BCAD-23D2EC3A1EB3}" type="datetime1">
              <a:rPr lang="en-US" smtClean="0"/>
              <a:t>1/11/2026</a:t>
            </a:fld>
            <a:endParaRPr lang="en-US"/>
          </a:p>
        </p:txBody>
      </p:sp>
      <p:sp>
        <p:nvSpPr>
          <p:cNvPr id="6" name="Footer Placeholder 5">
            <a:extLst>
              <a:ext uri="{FF2B5EF4-FFF2-40B4-BE49-F238E27FC236}">
                <a16:creationId xmlns:a16="http://schemas.microsoft.com/office/drawing/2014/main" id="{71724553-5377-E708-4AF3-934692EC10CD}"/>
              </a:ext>
            </a:extLst>
          </p:cNvPr>
          <p:cNvSpPr>
            <a:spLocks noGrp="1"/>
          </p:cNvSpPr>
          <p:nvPr>
            <p:ph type="ftr" sz="quarter" idx="11"/>
          </p:nvPr>
        </p:nvSpPr>
        <p:spPr/>
        <p:txBody>
          <a:bodyPr/>
          <a:lstStyle/>
          <a:p>
            <a:r>
              <a:rPr lang="en-US"/>
              <a:t>Engineers for a Sustainable Future - Oregon Climate</a:t>
            </a:r>
          </a:p>
        </p:txBody>
      </p:sp>
      <p:sp>
        <p:nvSpPr>
          <p:cNvPr id="7" name="Slide Number Placeholder 6">
            <a:extLst>
              <a:ext uri="{FF2B5EF4-FFF2-40B4-BE49-F238E27FC236}">
                <a16:creationId xmlns:a16="http://schemas.microsoft.com/office/drawing/2014/main" id="{C0A5829E-A719-FF74-6F78-021840A8695C}"/>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350224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9288-47B1-DE5F-DE6A-3D0D7BB20B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9EBAC7-1A24-B779-42F7-13D5031A9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B38E98-9104-E27E-4548-334E6C8C39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DB7C39-A904-387C-BE33-A4BE6F404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467BC9-B6AA-325C-FE33-3CFD7B05E9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41E9AC-50C3-3A36-1833-EA83AC887D6C}"/>
              </a:ext>
            </a:extLst>
          </p:cNvPr>
          <p:cNvSpPr>
            <a:spLocks noGrp="1"/>
          </p:cNvSpPr>
          <p:nvPr>
            <p:ph type="dt" sz="half" idx="10"/>
          </p:nvPr>
        </p:nvSpPr>
        <p:spPr/>
        <p:txBody>
          <a:bodyPr/>
          <a:lstStyle/>
          <a:p>
            <a:fld id="{DD81C95C-F7DF-4DB6-90A5-9CED7D9BFEBC}" type="datetime1">
              <a:rPr lang="en-US" smtClean="0"/>
              <a:t>1/11/2026</a:t>
            </a:fld>
            <a:endParaRPr lang="en-US"/>
          </a:p>
        </p:txBody>
      </p:sp>
      <p:sp>
        <p:nvSpPr>
          <p:cNvPr id="8" name="Footer Placeholder 7">
            <a:extLst>
              <a:ext uri="{FF2B5EF4-FFF2-40B4-BE49-F238E27FC236}">
                <a16:creationId xmlns:a16="http://schemas.microsoft.com/office/drawing/2014/main" id="{24BA8C2A-73AE-85F7-B2E6-2FD8D1111A92}"/>
              </a:ext>
            </a:extLst>
          </p:cNvPr>
          <p:cNvSpPr>
            <a:spLocks noGrp="1"/>
          </p:cNvSpPr>
          <p:nvPr>
            <p:ph type="ftr" sz="quarter" idx="11"/>
          </p:nvPr>
        </p:nvSpPr>
        <p:spPr/>
        <p:txBody>
          <a:bodyPr/>
          <a:lstStyle/>
          <a:p>
            <a:r>
              <a:rPr lang="en-US"/>
              <a:t>Engineers for a Sustainable Future - Oregon Climate</a:t>
            </a:r>
          </a:p>
        </p:txBody>
      </p:sp>
      <p:sp>
        <p:nvSpPr>
          <p:cNvPr id="9" name="Slide Number Placeholder 8">
            <a:extLst>
              <a:ext uri="{FF2B5EF4-FFF2-40B4-BE49-F238E27FC236}">
                <a16:creationId xmlns:a16="http://schemas.microsoft.com/office/drawing/2014/main" id="{4F3C0CC6-B420-BA46-C5EC-A95088E3AFD5}"/>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1630723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EB61-F052-3521-B21F-59FC8E72DF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17377-EC97-3305-4170-87595A10D671}"/>
              </a:ext>
            </a:extLst>
          </p:cNvPr>
          <p:cNvSpPr>
            <a:spLocks noGrp="1"/>
          </p:cNvSpPr>
          <p:nvPr>
            <p:ph type="dt" sz="half" idx="10"/>
          </p:nvPr>
        </p:nvSpPr>
        <p:spPr/>
        <p:txBody>
          <a:bodyPr/>
          <a:lstStyle/>
          <a:p>
            <a:fld id="{13F6A589-04E3-48DB-9029-2BFDFAACA50D}" type="datetime1">
              <a:rPr lang="en-US" smtClean="0"/>
              <a:t>1/11/2026</a:t>
            </a:fld>
            <a:endParaRPr lang="en-US"/>
          </a:p>
        </p:txBody>
      </p:sp>
      <p:sp>
        <p:nvSpPr>
          <p:cNvPr id="4" name="Footer Placeholder 3">
            <a:extLst>
              <a:ext uri="{FF2B5EF4-FFF2-40B4-BE49-F238E27FC236}">
                <a16:creationId xmlns:a16="http://schemas.microsoft.com/office/drawing/2014/main" id="{0DF5B34D-3E7A-6D65-0DCF-E79D6EB9CA08}"/>
              </a:ext>
            </a:extLst>
          </p:cNvPr>
          <p:cNvSpPr>
            <a:spLocks noGrp="1"/>
          </p:cNvSpPr>
          <p:nvPr>
            <p:ph type="ftr" sz="quarter" idx="11"/>
          </p:nvPr>
        </p:nvSpPr>
        <p:spPr/>
        <p:txBody>
          <a:bodyPr/>
          <a:lstStyle/>
          <a:p>
            <a:r>
              <a:rPr lang="en-US"/>
              <a:t>Engineers for a Sustainable Future - Oregon Climate</a:t>
            </a:r>
          </a:p>
        </p:txBody>
      </p:sp>
      <p:sp>
        <p:nvSpPr>
          <p:cNvPr id="5" name="Slide Number Placeholder 4">
            <a:extLst>
              <a:ext uri="{FF2B5EF4-FFF2-40B4-BE49-F238E27FC236}">
                <a16:creationId xmlns:a16="http://schemas.microsoft.com/office/drawing/2014/main" id="{CFBD3E78-83DB-5639-7B8A-7B9397DCEBF9}"/>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213900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F14B4-6606-7974-CA2A-B577A875899F}"/>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5E52178B-2B27-D74A-4E99-412541A044A5}"/>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7BC90236-8D9E-62B0-9075-E1284EC50C17}"/>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3758328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764A-4660-6084-CFFA-B605C7E061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534E0-FEE2-C233-61D1-BB85D2ADDC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6EFB65-3CD6-2218-378D-01AA6DE8D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A58DD-48AA-D33B-8655-B5F7001A02FC}"/>
              </a:ext>
            </a:extLst>
          </p:cNvPr>
          <p:cNvSpPr>
            <a:spLocks noGrp="1"/>
          </p:cNvSpPr>
          <p:nvPr>
            <p:ph type="dt" sz="half" idx="10"/>
          </p:nvPr>
        </p:nvSpPr>
        <p:spPr/>
        <p:txBody>
          <a:bodyPr/>
          <a:lstStyle/>
          <a:p>
            <a:fld id="{2F6C65F2-FD36-4DA6-8CD5-B3ABD5FBD8A6}" type="datetime1">
              <a:rPr lang="en-US" smtClean="0"/>
              <a:t>1/11/2026</a:t>
            </a:fld>
            <a:endParaRPr lang="en-US"/>
          </a:p>
        </p:txBody>
      </p:sp>
      <p:sp>
        <p:nvSpPr>
          <p:cNvPr id="6" name="Footer Placeholder 5">
            <a:extLst>
              <a:ext uri="{FF2B5EF4-FFF2-40B4-BE49-F238E27FC236}">
                <a16:creationId xmlns:a16="http://schemas.microsoft.com/office/drawing/2014/main" id="{A630CB98-CF92-5875-22C6-A7CAC4F74F89}"/>
              </a:ext>
            </a:extLst>
          </p:cNvPr>
          <p:cNvSpPr>
            <a:spLocks noGrp="1"/>
          </p:cNvSpPr>
          <p:nvPr>
            <p:ph type="ftr" sz="quarter" idx="11"/>
          </p:nvPr>
        </p:nvSpPr>
        <p:spPr/>
        <p:txBody>
          <a:bodyPr/>
          <a:lstStyle/>
          <a:p>
            <a:r>
              <a:rPr lang="en-US"/>
              <a:t>Engineers for a Sustainable Future - Oregon Climate</a:t>
            </a:r>
          </a:p>
        </p:txBody>
      </p:sp>
      <p:sp>
        <p:nvSpPr>
          <p:cNvPr id="7" name="Slide Number Placeholder 6">
            <a:extLst>
              <a:ext uri="{FF2B5EF4-FFF2-40B4-BE49-F238E27FC236}">
                <a16:creationId xmlns:a16="http://schemas.microsoft.com/office/drawing/2014/main" id="{961CA3A1-1010-4D61-886C-A89B543E01BF}"/>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37635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C02E-9536-20D3-A077-D9B62C4C7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9B99A1-222C-6816-EBE7-B43247A01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3118B2-AB22-3E47-CDBA-7F040F4E4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3E344-2BF4-1F55-F3A0-2A26ED6C83DF}"/>
              </a:ext>
            </a:extLst>
          </p:cNvPr>
          <p:cNvSpPr>
            <a:spLocks noGrp="1"/>
          </p:cNvSpPr>
          <p:nvPr>
            <p:ph type="dt" sz="half" idx="10"/>
          </p:nvPr>
        </p:nvSpPr>
        <p:spPr/>
        <p:txBody>
          <a:bodyPr/>
          <a:lstStyle/>
          <a:p>
            <a:fld id="{9EAD2DBE-AE39-4190-AB65-E7A5B2BCC9C9}" type="datetime1">
              <a:rPr lang="en-US" smtClean="0"/>
              <a:t>1/11/2026</a:t>
            </a:fld>
            <a:endParaRPr lang="en-US"/>
          </a:p>
        </p:txBody>
      </p:sp>
      <p:sp>
        <p:nvSpPr>
          <p:cNvPr id="6" name="Footer Placeholder 5">
            <a:extLst>
              <a:ext uri="{FF2B5EF4-FFF2-40B4-BE49-F238E27FC236}">
                <a16:creationId xmlns:a16="http://schemas.microsoft.com/office/drawing/2014/main" id="{5B6AFB1D-4BED-A9AD-DF8A-07D7E885E606}"/>
              </a:ext>
            </a:extLst>
          </p:cNvPr>
          <p:cNvSpPr>
            <a:spLocks noGrp="1"/>
          </p:cNvSpPr>
          <p:nvPr>
            <p:ph type="ftr" sz="quarter" idx="11"/>
          </p:nvPr>
        </p:nvSpPr>
        <p:spPr/>
        <p:txBody>
          <a:bodyPr/>
          <a:lstStyle/>
          <a:p>
            <a:r>
              <a:rPr lang="en-US"/>
              <a:t>Engineers for a Sustainable Future - Oregon Climate</a:t>
            </a:r>
          </a:p>
        </p:txBody>
      </p:sp>
      <p:sp>
        <p:nvSpPr>
          <p:cNvPr id="7" name="Slide Number Placeholder 6">
            <a:extLst>
              <a:ext uri="{FF2B5EF4-FFF2-40B4-BE49-F238E27FC236}">
                <a16:creationId xmlns:a16="http://schemas.microsoft.com/office/drawing/2014/main" id="{9AFE896C-DC00-E2A8-6BA3-65A872D08B12}"/>
              </a:ext>
            </a:extLst>
          </p:cNvPr>
          <p:cNvSpPr>
            <a:spLocks noGrp="1"/>
          </p:cNvSpPr>
          <p:nvPr>
            <p:ph type="sldNum" sz="quarter" idx="12"/>
          </p:nvPr>
        </p:nvSpPr>
        <p:spPr/>
        <p:txBody>
          <a:bodyPr/>
          <a:lstStyle/>
          <a:p>
            <a:fld id="{83BA3831-C1AA-401B-AF01-287634C4B88F}" type="slidenum">
              <a:rPr lang="en-US" smtClean="0"/>
              <a:t>‹#›</a:t>
            </a:fld>
            <a:endParaRPr lang="en-US"/>
          </a:p>
        </p:txBody>
      </p:sp>
    </p:spTree>
    <p:extLst>
      <p:ext uri="{BB962C8B-B14F-4D97-AF65-F5344CB8AC3E}">
        <p14:creationId xmlns:p14="http://schemas.microsoft.com/office/powerpoint/2010/main" val="2723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8000">
              <a:schemeClr val="tx2">
                <a:lumMod val="50000"/>
                <a:lumOff val="50000"/>
              </a:schemeClr>
            </a:gs>
            <a:gs pos="58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C49F5-3437-45F5-AA2B-CFAA62B43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6DD55C-FBB6-90CD-C7E7-F4ECB834A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8C3FF-CA03-77B4-B2CF-A42844BE2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86A07F-0C99-4DB6-B91B-0AB31CDFE219}" type="datetime1">
              <a:rPr lang="en-US" smtClean="0"/>
              <a:t>1/11/2026</a:t>
            </a:fld>
            <a:endParaRPr lang="en-US"/>
          </a:p>
        </p:txBody>
      </p:sp>
      <p:sp>
        <p:nvSpPr>
          <p:cNvPr id="5" name="Footer Placeholder 4">
            <a:extLst>
              <a:ext uri="{FF2B5EF4-FFF2-40B4-BE49-F238E27FC236}">
                <a16:creationId xmlns:a16="http://schemas.microsoft.com/office/drawing/2014/main" id="{79EC5970-09FA-9FE5-0CC5-CC753EA0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Engineers for a Sustainable Future - Oregon Climate</a:t>
            </a:r>
          </a:p>
        </p:txBody>
      </p:sp>
      <p:sp>
        <p:nvSpPr>
          <p:cNvPr id="6" name="Slide Number Placeholder 5">
            <a:extLst>
              <a:ext uri="{FF2B5EF4-FFF2-40B4-BE49-F238E27FC236}">
                <a16:creationId xmlns:a16="http://schemas.microsoft.com/office/drawing/2014/main" id="{2261E63D-E1B8-623A-158C-7CD05F167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BA3831-C1AA-401B-AF01-287634C4B88F}" type="slidenum">
              <a:rPr lang="en-US" smtClean="0"/>
              <a:t>‹#›</a:t>
            </a:fld>
            <a:endParaRPr lang="en-US"/>
          </a:p>
        </p:txBody>
      </p:sp>
    </p:spTree>
    <p:extLst>
      <p:ext uri="{BB962C8B-B14F-4D97-AF65-F5344CB8AC3E}">
        <p14:creationId xmlns:p14="http://schemas.microsoft.com/office/powerpoint/2010/main" val="3287916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n@socan.eco"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dxscholar.library.pdx.edu/oscdl_ugb/93/" TargetMode="External"/><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hyperlink" Target="https://gallery.multcolib.org/image/portland-urban-area-generalized-land-use" TargetMode="External"/><Relationship Id="rId4" Type="http://schemas.openxmlformats.org/officeDocument/2006/relationships/hyperlink" Target="https://www.oregonmetro.gov/urban-growth-bounda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esajournals.onlinelibrary.wiley.com/doi/10.1890/070037"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passel.unl.edu/pages/informationmodule.php?idinformationmodule=1130447033&amp;topicorder=6&amp;maxto=7"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sciencenews.org/article/changing-climate-could-worsen-foods-nutrition?mode=magazine&amp;context=361"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apps.usgs.gov/nccv/loca2/nccv2_loca2_counties.html"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guildsomm.com/public_content/features/articles/b/gregory_jones/posts/climate-grapes-and-wine"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climatehubs.usda.gov/hubs/northeast/topic/warmer-isnt-always-better-how-rising-temperatures-impact-crop-product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e.com/articles/s41598-025-07405-8" TargetMode="External"/><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charcoal.cnre.vt.edu/climate/speci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charcoal.cnre.vt.edu/climate/species/"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hyperlink" Target="http://charcoal.cnre.vt.edu/climate/species/" TargetMode="Externa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oregonstate.app.box.com/s/ziqc1kisxkup45147phjp526kheugqnb"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www.oregon.gov/odf/fire/documents/odf-century-fire-history-chart.pdf" TargetMode="External"/><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hyperlink" Target="https://www.pnas.org/doi/abs/10.1073/pnas.1112839109" TargetMode="External"/><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hyperlink" Target="https://www.pnas.org/doi/abs/10.1073/pnas.111283910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hyperlink" Target="https://climatecommunication.yale.edu/visualizations-data/ycom-u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alan@socan.eco"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pps.usgs.gov/nccv/loca2/nccv2_loca2_counties.html" TargetMode="Externa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oregonstate.app.box.com/s/ziqc1kisxkup45147phjp526kheugqnb"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nowy mountain with a blue sky&#10;&#10;AI-generated content may be incorrect.">
            <a:extLst>
              <a:ext uri="{FF2B5EF4-FFF2-40B4-BE49-F238E27FC236}">
                <a16:creationId xmlns:a16="http://schemas.microsoft.com/office/drawing/2014/main" id="{22AAD1AE-B12E-1F75-2747-4EC711AFF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24B167-13E3-A907-FF00-BFC02235141E}"/>
              </a:ext>
            </a:extLst>
          </p:cNvPr>
          <p:cNvSpPr>
            <a:spLocks noGrp="1"/>
          </p:cNvSpPr>
          <p:nvPr>
            <p:ph type="ctrTitle"/>
          </p:nvPr>
        </p:nvSpPr>
        <p:spPr>
          <a:xfrm>
            <a:off x="1524000" y="272618"/>
            <a:ext cx="9144000" cy="1787091"/>
          </a:xfrm>
        </p:spPr>
        <p:txBody>
          <a:bodyPr/>
          <a:lstStyle/>
          <a:p>
            <a:r>
              <a:rPr lang="en-US" dirty="0"/>
              <a:t>Oregon Climate Change- Future Implications</a:t>
            </a:r>
          </a:p>
        </p:txBody>
      </p:sp>
      <p:sp>
        <p:nvSpPr>
          <p:cNvPr id="3" name="Subtitle 2">
            <a:extLst>
              <a:ext uri="{FF2B5EF4-FFF2-40B4-BE49-F238E27FC236}">
                <a16:creationId xmlns:a16="http://schemas.microsoft.com/office/drawing/2014/main" id="{560D4DBE-16FF-5011-0F2A-D96F4D58B917}"/>
              </a:ext>
            </a:extLst>
          </p:cNvPr>
          <p:cNvSpPr>
            <a:spLocks noGrp="1"/>
          </p:cNvSpPr>
          <p:nvPr>
            <p:ph type="subTitle" idx="1"/>
          </p:nvPr>
        </p:nvSpPr>
        <p:spPr/>
        <p:txBody>
          <a:bodyPr>
            <a:normAutofit/>
          </a:bodyPr>
          <a:lstStyle/>
          <a:p>
            <a:r>
              <a:rPr lang="en-US" sz="2800" b="1" dirty="0">
                <a:solidFill>
                  <a:schemeClr val="bg1"/>
                </a:solidFill>
              </a:rPr>
              <a:t>Alan Journet</a:t>
            </a:r>
          </a:p>
          <a:p>
            <a:r>
              <a:rPr lang="en-US" sz="2800" b="1" dirty="0">
                <a:solidFill>
                  <a:schemeClr val="bg1"/>
                </a:solidFill>
              </a:rPr>
              <a:t>Cofacilitator, Southern Oregon Climate Action Now</a:t>
            </a:r>
          </a:p>
          <a:p>
            <a:r>
              <a:rPr lang="en-US" sz="2800" b="1" dirty="0" err="1">
                <a:solidFill>
                  <a:schemeClr val="bg1"/>
                </a:solidFill>
                <a:hlinkClick r:id="rId3">
                  <a:extLst>
                    <a:ext uri="{A12FA001-AC4F-418D-AE19-62706E023703}">
                      <ahyp:hlinkClr xmlns:ahyp="http://schemas.microsoft.com/office/drawing/2018/hyperlinkcolor" val="tx"/>
                    </a:ext>
                  </a:extLst>
                </a:hlinkClick>
              </a:rPr>
              <a:t>alan@socan.eco</a:t>
            </a:r>
            <a:r>
              <a:rPr lang="en-US" sz="2800" b="1" dirty="0">
                <a:solidFill>
                  <a:schemeClr val="bg1"/>
                </a:solidFill>
              </a:rPr>
              <a:t>; 541-301-4107</a:t>
            </a:r>
          </a:p>
        </p:txBody>
      </p:sp>
      <p:sp>
        <p:nvSpPr>
          <p:cNvPr id="6" name="Date Placeholder 5">
            <a:extLst>
              <a:ext uri="{FF2B5EF4-FFF2-40B4-BE49-F238E27FC236}">
                <a16:creationId xmlns:a16="http://schemas.microsoft.com/office/drawing/2014/main" id="{B1E7F0E5-9046-7126-8DF3-C8EAFB5B3AA4}"/>
              </a:ext>
            </a:extLst>
          </p:cNvPr>
          <p:cNvSpPr>
            <a:spLocks noGrp="1"/>
          </p:cNvSpPr>
          <p:nvPr>
            <p:ph type="dt" sz="half" idx="10"/>
          </p:nvPr>
        </p:nvSpPr>
        <p:spPr/>
        <p:txBody>
          <a:bodyPr/>
          <a:lstStyle/>
          <a:p>
            <a:fld id="{21EBA540-4DA7-4DFC-9BF6-FACDA1276992}" type="datetime1">
              <a:rPr lang="en-US" smtClean="0"/>
              <a:t>1/11/2026</a:t>
            </a:fld>
            <a:endParaRPr lang="en-US"/>
          </a:p>
        </p:txBody>
      </p:sp>
      <p:sp>
        <p:nvSpPr>
          <p:cNvPr id="7" name="Footer Placeholder 6">
            <a:extLst>
              <a:ext uri="{FF2B5EF4-FFF2-40B4-BE49-F238E27FC236}">
                <a16:creationId xmlns:a16="http://schemas.microsoft.com/office/drawing/2014/main" id="{6961C71F-97FA-86A8-06D0-958FCDE99357}"/>
              </a:ext>
            </a:extLst>
          </p:cNvPr>
          <p:cNvSpPr>
            <a:spLocks noGrp="1"/>
          </p:cNvSpPr>
          <p:nvPr>
            <p:ph type="ftr" sz="quarter" idx="11"/>
          </p:nvPr>
        </p:nvSpPr>
        <p:spPr/>
        <p:txBody>
          <a:bodyPr/>
          <a:lstStyle/>
          <a:p>
            <a:r>
              <a:rPr lang="en-US"/>
              <a:t>Engineers for a Sustainable Future - Oregon Climate</a:t>
            </a:r>
          </a:p>
        </p:txBody>
      </p:sp>
      <p:sp>
        <p:nvSpPr>
          <p:cNvPr id="8" name="Slide Number Placeholder 7">
            <a:extLst>
              <a:ext uri="{FF2B5EF4-FFF2-40B4-BE49-F238E27FC236}">
                <a16:creationId xmlns:a16="http://schemas.microsoft.com/office/drawing/2014/main" id="{248DE0B7-4D21-D832-CEE2-FD23F08066B7}"/>
              </a:ext>
            </a:extLst>
          </p:cNvPr>
          <p:cNvSpPr>
            <a:spLocks noGrp="1"/>
          </p:cNvSpPr>
          <p:nvPr>
            <p:ph type="sldNum" sz="quarter" idx="12"/>
          </p:nvPr>
        </p:nvSpPr>
        <p:spPr/>
        <p:txBody>
          <a:bodyPr/>
          <a:lstStyle/>
          <a:p>
            <a:fld id="{83BA3831-C1AA-401B-AF01-287634C4B88F}" type="slidenum">
              <a:rPr lang="en-US" smtClean="0"/>
              <a:t>1</a:t>
            </a:fld>
            <a:endParaRPr lang="en-US"/>
          </a:p>
        </p:txBody>
      </p:sp>
    </p:spTree>
    <p:extLst>
      <p:ext uri="{BB962C8B-B14F-4D97-AF65-F5344CB8AC3E}">
        <p14:creationId xmlns:p14="http://schemas.microsoft.com/office/powerpoint/2010/main" val="3422504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7D7D8-2144-CD25-C1FD-BD66478378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20A1A8-901F-E44C-3168-D694040C85F9}"/>
              </a:ext>
            </a:extLst>
          </p:cNvPr>
          <p:cNvSpPr>
            <a:spLocks noGrp="1"/>
          </p:cNvSpPr>
          <p:nvPr>
            <p:ph type="title"/>
          </p:nvPr>
        </p:nvSpPr>
        <p:spPr>
          <a:xfrm>
            <a:off x="7278262" y="57391"/>
            <a:ext cx="4680311" cy="2738993"/>
          </a:xfrm>
        </p:spPr>
        <p:txBody>
          <a:bodyPr>
            <a:normAutofit/>
          </a:bodyPr>
          <a:lstStyle/>
          <a:p>
            <a:r>
              <a:rPr lang="en-US" dirty="0">
                <a:solidFill>
                  <a:schemeClr val="bg1"/>
                </a:solidFill>
              </a:rPr>
              <a:t>What Determines Biome Location?</a:t>
            </a:r>
            <a:br>
              <a:rPr lang="en-US" dirty="0">
                <a:solidFill>
                  <a:schemeClr val="bg1"/>
                </a:solidFill>
              </a:rPr>
            </a:br>
            <a:r>
              <a:rPr lang="en-US" sz="3600" dirty="0">
                <a:solidFill>
                  <a:schemeClr val="bg1"/>
                </a:solidFill>
              </a:rPr>
              <a:t>Whittaker’s Biome Chart </a:t>
            </a:r>
          </a:p>
        </p:txBody>
      </p:sp>
      <p:cxnSp>
        <p:nvCxnSpPr>
          <p:cNvPr id="6" name="Straight Connector 5">
            <a:extLst>
              <a:ext uri="{FF2B5EF4-FFF2-40B4-BE49-F238E27FC236}">
                <a16:creationId xmlns:a16="http://schemas.microsoft.com/office/drawing/2014/main" id="{6965405A-859D-F8FA-7F36-5ACE5041E4E7}"/>
              </a:ext>
            </a:extLst>
          </p:cNvPr>
          <p:cNvCxnSpPr>
            <a:cxnSpLocks/>
          </p:cNvCxnSpPr>
          <p:nvPr/>
        </p:nvCxnSpPr>
        <p:spPr>
          <a:xfrm>
            <a:off x="2894605" y="674916"/>
            <a:ext cx="0" cy="548640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D27EE2-5C3D-125E-5023-D2A0DD33B977}"/>
              </a:ext>
            </a:extLst>
          </p:cNvPr>
          <p:cNvCxnSpPr>
            <a:cxnSpLocks/>
          </p:cNvCxnSpPr>
          <p:nvPr/>
        </p:nvCxnSpPr>
        <p:spPr>
          <a:xfrm flipH="1">
            <a:off x="2846840" y="6152590"/>
            <a:ext cx="6771577" cy="3049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524914-9534-51F8-6416-9E02F4BA4650}"/>
              </a:ext>
            </a:extLst>
          </p:cNvPr>
          <p:cNvSpPr txBox="1"/>
          <p:nvPr/>
        </p:nvSpPr>
        <p:spPr>
          <a:xfrm rot="16200000">
            <a:off x="36855" y="3253490"/>
            <a:ext cx="3888693" cy="461665"/>
          </a:xfrm>
          <a:prstGeom prst="rect">
            <a:avLst/>
          </a:prstGeom>
          <a:noFill/>
        </p:spPr>
        <p:txBody>
          <a:bodyPr wrap="none" rtlCol="0">
            <a:spAutoFit/>
          </a:bodyPr>
          <a:lstStyle/>
          <a:p>
            <a:r>
              <a:rPr lang="en-US" sz="2400" dirty="0">
                <a:latin typeface="+mj-lt"/>
              </a:rPr>
              <a:t>Mean Annual Temperature </a:t>
            </a:r>
            <a:r>
              <a:rPr lang="en-US" sz="2400" dirty="0">
                <a:latin typeface="+mj-lt"/>
                <a:cs typeface="Arial" panose="020B0604020202020204" pitchFamily="34" charset="0"/>
              </a:rPr>
              <a:t>⁰C</a:t>
            </a:r>
            <a:endParaRPr lang="en-US" sz="2400" dirty="0">
              <a:latin typeface="+mj-lt"/>
            </a:endParaRPr>
          </a:p>
        </p:txBody>
      </p:sp>
      <p:sp>
        <p:nvSpPr>
          <p:cNvPr id="13" name="TextBox 12">
            <a:extLst>
              <a:ext uri="{FF2B5EF4-FFF2-40B4-BE49-F238E27FC236}">
                <a16:creationId xmlns:a16="http://schemas.microsoft.com/office/drawing/2014/main" id="{0697AF1F-A8D2-3076-A12E-51757D56A0C0}"/>
              </a:ext>
            </a:extLst>
          </p:cNvPr>
          <p:cNvSpPr txBox="1"/>
          <p:nvPr/>
        </p:nvSpPr>
        <p:spPr>
          <a:xfrm>
            <a:off x="2366617" y="829072"/>
            <a:ext cx="590226" cy="461665"/>
          </a:xfrm>
          <a:prstGeom prst="rect">
            <a:avLst/>
          </a:prstGeom>
          <a:noFill/>
        </p:spPr>
        <p:txBody>
          <a:bodyPr wrap="none" rtlCol="0">
            <a:spAutoFit/>
          </a:bodyPr>
          <a:lstStyle/>
          <a:p>
            <a:r>
              <a:rPr lang="en-US" sz="2400" dirty="0"/>
              <a:t>-15</a:t>
            </a:r>
          </a:p>
        </p:txBody>
      </p:sp>
      <p:sp>
        <p:nvSpPr>
          <p:cNvPr id="14" name="TextBox 13">
            <a:extLst>
              <a:ext uri="{FF2B5EF4-FFF2-40B4-BE49-F238E27FC236}">
                <a16:creationId xmlns:a16="http://schemas.microsoft.com/office/drawing/2014/main" id="{1EC30703-936F-2F16-3372-BB26D372BE76}"/>
              </a:ext>
            </a:extLst>
          </p:cNvPr>
          <p:cNvSpPr txBox="1"/>
          <p:nvPr/>
        </p:nvSpPr>
        <p:spPr>
          <a:xfrm>
            <a:off x="2340849" y="1407841"/>
            <a:ext cx="590226" cy="461665"/>
          </a:xfrm>
          <a:prstGeom prst="rect">
            <a:avLst/>
          </a:prstGeom>
          <a:noFill/>
        </p:spPr>
        <p:txBody>
          <a:bodyPr wrap="none" rtlCol="0">
            <a:spAutoFit/>
          </a:bodyPr>
          <a:lstStyle/>
          <a:p>
            <a:r>
              <a:rPr lang="en-US" sz="2400" dirty="0"/>
              <a:t>-10</a:t>
            </a:r>
          </a:p>
        </p:txBody>
      </p:sp>
      <p:sp>
        <p:nvSpPr>
          <p:cNvPr id="15" name="TextBox 14">
            <a:extLst>
              <a:ext uri="{FF2B5EF4-FFF2-40B4-BE49-F238E27FC236}">
                <a16:creationId xmlns:a16="http://schemas.microsoft.com/office/drawing/2014/main" id="{AAB3B931-7DF7-D3B9-5387-2C6174FCEE32}"/>
              </a:ext>
            </a:extLst>
          </p:cNvPr>
          <p:cNvSpPr txBox="1"/>
          <p:nvPr/>
        </p:nvSpPr>
        <p:spPr>
          <a:xfrm>
            <a:off x="2327575" y="1959284"/>
            <a:ext cx="590226" cy="461665"/>
          </a:xfrm>
          <a:prstGeom prst="rect">
            <a:avLst/>
          </a:prstGeom>
          <a:noFill/>
        </p:spPr>
        <p:txBody>
          <a:bodyPr wrap="none" rtlCol="0">
            <a:spAutoFit/>
          </a:bodyPr>
          <a:lstStyle/>
          <a:p>
            <a:r>
              <a:rPr lang="en-US" sz="2400" dirty="0"/>
              <a:t>-05</a:t>
            </a:r>
          </a:p>
        </p:txBody>
      </p:sp>
      <p:sp>
        <p:nvSpPr>
          <p:cNvPr id="16" name="TextBox 15">
            <a:extLst>
              <a:ext uri="{FF2B5EF4-FFF2-40B4-BE49-F238E27FC236}">
                <a16:creationId xmlns:a16="http://schemas.microsoft.com/office/drawing/2014/main" id="{BD119BE6-AA7F-B496-0514-15E26A192B53}"/>
              </a:ext>
            </a:extLst>
          </p:cNvPr>
          <p:cNvSpPr txBox="1"/>
          <p:nvPr/>
        </p:nvSpPr>
        <p:spPr>
          <a:xfrm>
            <a:off x="2413336" y="2529436"/>
            <a:ext cx="495649" cy="461665"/>
          </a:xfrm>
          <a:prstGeom prst="rect">
            <a:avLst/>
          </a:prstGeom>
          <a:noFill/>
        </p:spPr>
        <p:txBody>
          <a:bodyPr wrap="none" rtlCol="0">
            <a:spAutoFit/>
          </a:bodyPr>
          <a:lstStyle/>
          <a:p>
            <a:r>
              <a:rPr lang="en-US" sz="2400" dirty="0"/>
              <a:t>00</a:t>
            </a:r>
          </a:p>
        </p:txBody>
      </p:sp>
      <p:sp>
        <p:nvSpPr>
          <p:cNvPr id="17" name="TextBox 16">
            <a:extLst>
              <a:ext uri="{FF2B5EF4-FFF2-40B4-BE49-F238E27FC236}">
                <a16:creationId xmlns:a16="http://schemas.microsoft.com/office/drawing/2014/main" id="{A78AE07C-6FEE-20B8-DC83-BEDF9EFC4669}"/>
              </a:ext>
            </a:extLst>
          </p:cNvPr>
          <p:cNvSpPr txBox="1"/>
          <p:nvPr/>
        </p:nvSpPr>
        <p:spPr>
          <a:xfrm>
            <a:off x="2499969" y="3104187"/>
            <a:ext cx="340158" cy="461665"/>
          </a:xfrm>
          <a:prstGeom prst="rect">
            <a:avLst/>
          </a:prstGeom>
          <a:noFill/>
        </p:spPr>
        <p:txBody>
          <a:bodyPr wrap="none" rtlCol="0">
            <a:spAutoFit/>
          </a:bodyPr>
          <a:lstStyle/>
          <a:p>
            <a:r>
              <a:rPr lang="en-US" sz="2400" dirty="0"/>
              <a:t>5</a:t>
            </a:r>
          </a:p>
        </p:txBody>
      </p:sp>
      <p:sp>
        <p:nvSpPr>
          <p:cNvPr id="18" name="TextBox 17">
            <a:extLst>
              <a:ext uri="{FF2B5EF4-FFF2-40B4-BE49-F238E27FC236}">
                <a16:creationId xmlns:a16="http://schemas.microsoft.com/office/drawing/2014/main" id="{B3245E81-A1BE-C666-E6CC-C7760F4CA619}"/>
              </a:ext>
            </a:extLst>
          </p:cNvPr>
          <p:cNvSpPr txBox="1"/>
          <p:nvPr/>
        </p:nvSpPr>
        <p:spPr>
          <a:xfrm>
            <a:off x="2448894" y="3671366"/>
            <a:ext cx="495649" cy="461665"/>
          </a:xfrm>
          <a:prstGeom prst="rect">
            <a:avLst/>
          </a:prstGeom>
          <a:noFill/>
        </p:spPr>
        <p:txBody>
          <a:bodyPr wrap="none" rtlCol="0">
            <a:spAutoFit/>
          </a:bodyPr>
          <a:lstStyle/>
          <a:p>
            <a:r>
              <a:rPr lang="en-US" sz="2400" dirty="0"/>
              <a:t>10</a:t>
            </a:r>
          </a:p>
        </p:txBody>
      </p:sp>
      <p:sp>
        <p:nvSpPr>
          <p:cNvPr id="19" name="TextBox 18">
            <a:extLst>
              <a:ext uri="{FF2B5EF4-FFF2-40B4-BE49-F238E27FC236}">
                <a16:creationId xmlns:a16="http://schemas.microsoft.com/office/drawing/2014/main" id="{377AB8E4-5869-2AC6-CE7D-776BBF7EEC72}"/>
              </a:ext>
            </a:extLst>
          </p:cNvPr>
          <p:cNvSpPr txBox="1"/>
          <p:nvPr/>
        </p:nvSpPr>
        <p:spPr>
          <a:xfrm>
            <a:off x="2458013" y="4265953"/>
            <a:ext cx="495649" cy="461665"/>
          </a:xfrm>
          <a:prstGeom prst="rect">
            <a:avLst/>
          </a:prstGeom>
          <a:noFill/>
        </p:spPr>
        <p:txBody>
          <a:bodyPr wrap="none" rtlCol="0">
            <a:spAutoFit/>
          </a:bodyPr>
          <a:lstStyle/>
          <a:p>
            <a:r>
              <a:rPr lang="en-US" sz="2400" dirty="0"/>
              <a:t>15</a:t>
            </a:r>
          </a:p>
        </p:txBody>
      </p:sp>
      <p:sp>
        <p:nvSpPr>
          <p:cNvPr id="20" name="TextBox 19">
            <a:extLst>
              <a:ext uri="{FF2B5EF4-FFF2-40B4-BE49-F238E27FC236}">
                <a16:creationId xmlns:a16="http://schemas.microsoft.com/office/drawing/2014/main" id="{72BED82E-033A-B74A-5B7F-D92C1742F37B}"/>
              </a:ext>
            </a:extLst>
          </p:cNvPr>
          <p:cNvSpPr txBox="1"/>
          <p:nvPr/>
        </p:nvSpPr>
        <p:spPr>
          <a:xfrm>
            <a:off x="2448893" y="4771904"/>
            <a:ext cx="495649" cy="461665"/>
          </a:xfrm>
          <a:prstGeom prst="rect">
            <a:avLst/>
          </a:prstGeom>
          <a:noFill/>
        </p:spPr>
        <p:txBody>
          <a:bodyPr wrap="none" rtlCol="0">
            <a:spAutoFit/>
          </a:bodyPr>
          <a:lstStyle/>
          <a:p>
            <a:r>
              <a:rPr lang="en-US" sz="2400" dirty="0"/>
              <a:t>20</a:t>
            </a:r>
          </a:p>
        </p:txBody>
      </p:sp>
      <p:sp>
        <p:nvSpPr>
          <p:cNvPr id="21" name="TextBox 20">
            <a:extLst>
              <a:ext uri="{FF2B5EF4-FFF2-40B4-BE49-F238E27FC236}">
                <a16:creationId xmlns:a16="http://schemas.microsoft.com/office/drawing/2014/main" id="{D62EE818-E785-A2A1-56C7-9B0D1593F80A}"/>
              </a:ext>
            </a:extLst>
          </p:cNvPr>
          <p:cNvSpPr txBox="1"/>
          <p:nvPr/>
        </p:nvSpPr>
        <p:spPr>
          <a:xfrm>
            <a:off x="2422729" y="5357015"/>
            <a:ext cx="495649" cy="461665"/>
          </a:xfrm>
          <a:prstGeom prst="rect">
            <a:avLst/>
          </a:prstGeom>
          <a:noFill/>
        </p:spPr>
        <p:txBody>
          <a:bodyPr wrap="none" rtlCol="0">
            <a:spAutoFit/>
          </a:bodyPr>
          <a:lstStyle/>
          <a:p>
            <a:r>
              <a:rPr lang="en-US" sz="2400" dirty="0"/>
              <a:t>25</a:t>
            </a:r>
          </a:p>
        </p:txBody>
      </p:sp>
      <p:sp>
        <p:nvSpPr>
          <p:cNvPr id="22" name="TextBox 21">
            <a:extLst>
              <a:ext uri="{FF2B5EF4-FFF2-40B4-BE49-F238E27FC236}">
                <a16:creationId xmlns:a16="http://schemas.microsoft.com/office/drawing/2014/main" id="{C5D89A6B-2D57-8C32-E5F7-91B06ABF1508}"/>
              </a:ext>
            </a:extLst>
          </p:cNvPr>
          <p:cNvSpPr txBox="1"/>
          <p:nvPr/>
        </p:nvSpPr>
        <p:spPr>
          <a:xfrm>
            <a:off x="2428135" y="5965768"/>
            <a:ext cx="495649" cy="461665"/>
          </a:xfrm>
          <a:prstGeom prst="rect">
            <a:avLst/>
          </a:prstGeom>
          <a:noFill/>
        </p:spPr>
        <p:txBody>
          <a:bodyPr wrap="none" rtlCol="0">
            <a:spAutoFit/>
          </a:bodyPr>
          <a:lstStyle/>
          <a:p>
            <a:r>
              <a:rPr lang="en-US" sz="2400" dirty="0"/>
              <a:t>30</a:t>
            </a:r>
          </a:p>
        </p:txBody>
      </p:sp>
      <p:sp>
        <p:nvSpPr>
          <p:cNvPr id="24" name="TextBox 23">
            <a:extLst>
              <a:ext uri="{FF2B5EF4-FFF2-40B4-BE49-F238E27FC236}">
                <a16:creationId xmlns:a16="http://schemas.microsoft.com/office/drawing/2014/main" id="{1D0BA467-54C6-10FF-108A-E5994DAB0255}"/>
              </a:ext>
            </a:extLst>
          </p:cNvPr>
          <p:cNvSpPr txBox="1"/>
          <p:nvPr/>
        </p:nvSpPr>
        <p:spPr>
          <a:xfrm>
            <a:off x="7295900" y="6387441"/>
            <a:ext cx="2217787" cy="461665"/>
          </a:xfrm>
          <a:prstGeom prst="rect">
            <a:avLst/>
          </a:prstGeom>
          <a:noFill/>
        </p:spPr>
        <p:txBody>
          <a:bodyPr wrap="none" rtlCol="0">
            <a:spAutoFit/>
          </a:bodyPr>
          <a:lstStyle/>
          <a:p>
            <a:r>
              <a:rPr lang="en-US" sz="2400" dirty="0"/>
              <a:t>Precipitation cm</a:t>
            </a:r>
          </a:p>
        </p:txBody>
      </p:sp>
      <p:sp>
        <p:nvSpPr>
          <p:cNvPr id="25" name="TextBox 24">
            <a:extLst>
              <a:ext uri="{FF2B5EF4-FFF2-40B4-BE49-F238E27FC236}">
                <a16:creationId xmlns:a16="http://schemas.microsoft.com/office/drawing/2014/main" id="{73E2D540-D857-7D87-FBE4-5BA0E7E2D901}"/>
              </a:ext>
            </a:extLst>
          </p:cNvPr>
          <p:cNvSpPr txBox="1"/>
          <p:nvPr/>
        </p:nvSpPr>
        <p:spPr>
          <a:xfrm>
            <a:off x="2757284" y="6098690"/>
            <a:ext cx="340158" cy="461665"/>
          </a:xfrm>
          <a:prstGeom prst="rect">
            <a:avLst/>
          </a:prstGeom>
          <a:noFill/>
        </p:spPr>
        <p:txBody>
          <a:bodyPr wrap="none" rtlCol="0">
            <a:spAutoFit/>
          </a:bodyPr>
          <a:lstStyle/>
          <a:p>
            <a:r>
              <a:rPr lang="en-US" sz="2400" dirty="0"/>
              <a:t>0</a:t>
            </a:r>
          </a:p>
        </p:txBody>
      </p:sp>
      <p:sp>
        <p:nvSpPr>
          <p:cNvPr id="27" name="TextBox 26">
            <a:extLst>
              <a:ext uri="{FF2B5EF4-FFF2-40B4-BE49-F238E27FC236}">
                <a16:creationId xmlns:a16="http://schemas.microsoft.com/office/drawing/2014/main" id="{10454A7B-98AB-E8C2-C9E7-C61F053E232D}"/>
              </a:ext>
            </a:extLst>
          </p:cNvPr>
          <p:cNvSpPr txBox="1"/>
          <p:nvPr/>
        </p:nvSpPr>
        <p:spPr>
          <a:xfrm>
            <a:off x="3386057" y="6091599"/>
            <a:ext cx="632679" cy="461665"/>
          </a:xfrm>
          <a:prstGeom prst="rect">
            <a:avLst/>
          </a:prstGeom>
          <a:noFill/>
        </p:spPr>
        <p:txBody>
          <a:bodyPr wrap="square" rtlCol="0">
            <a:spAutoFit/>
          </a:bodyPr>
          <a:lstStyle/>
          <a:p>
            <a:r>
              <a:rPr lang="en-US" sz="2400" dirty="0"/>
              <a:t>50</a:t>
            </a:r>
          </a:p>
        </p:txBody>
      </p:sp>
      <p:sp>
        <p:nvSpPr>
          <p:cNvPr id="28" name="TextBox 27">
            <a:extLst>
              <a:ext uri="{FF2B5EF4-FFF2-40B4-BE49-F238E27FC236}">
                <a16:creationId xmlns:a16="http://schemas.microsoft.com/office/drawing/2014/main" id="{C77B7DD6-4EC5-D244-F3B5-8630FBC5B3A2}"/>
              </a:ext>
            </a:extLst>
          </p:cNvPr>
          <p:cNvSpPr txBox="1"/>
          <p:nvPr/>
        </p:nvSpPr>
        <p:spPr>
          <a:xfrm>
            <a:off x="4050575" y="6081013"/>
            <a:ext cx="651140" cy="461665"/>
          </a:xfrm>
          <a:prstGeom prst="rect">
            <a:avLst/>
          </a:prstGeom>
          <a:noFill/>
        </p:spPr>
        <p:txBody>
          <a:bodyPr wrap="none" rtlCol="0">
            <a:spAutoFit/>
          </a:bodyPr>
          <a:lstStyle/>
          <a:p>
            <a:r>
              <a:rPr lang="en-US" sz="2400" dirty="0"/>
              <a:t>100</a:t>
            </a:r>
            <a:endParaRPr lang="en-US" dirty="0"/>
          </a:p>
        </p:txBody>
      </p:sp>
      <p:sp>
        <p:nvSpPr>
          <p:cNvPr id="29" name="TextBox 28">
            <a:extLst>
              <a:ext uri="{FF2B5EF4-FFF2-40B4-BE49-F238E27FC236}">
                <a16:creationId xmlns:a16="http://schemas.microsoft.com/office/drawing/2014/main" id="{F38ACF24-D76E-0AD1-4E6D-5EC46EF1FDEC}"/>
              </a:ext>
            </a:extLst>
          </p:cNvPr>
          <p:cNvSpPr txBox="1"/>
          <p:nvPr/>
        </p:nvSpPr>
        <p:spPr>
          <a:xfrm>
            <a:off x="4635711" y="6073356"/>
            <a:ext cx="651140" cy="461665"/>
          </a:xfrm>
          <a:prstGeom prst="rect">
            <a:avLst/>
          </a:prstGeom>
          <a:noFill/>
        </p:spPr>
        <p:txBody>
          <a:bodyPr wrap="none" rtlCol="0">
            <a:spAutoFit/>
          </a:bodyPr>
          <a:lstStyle/>
          <a:p>
            <a:r>
              <a:rPr lang="en-US" sz="2400" dirty="0"/>
              <a:t>150</a:t>
            </a:r>
          </a:p>
        </p:txBody>
      </p:sp>
      <p:sp>
        <p:nvSpPr>
          <p:cNvPr id="30" name="TextBox 29">
            <a:extLst>
              <a:ext uri="{FF2B5EF4-FFF2-40B4-BE49-F238E27FC236}">
                <a16:creationId xmlns:a16="http://schemas.microsoft.com/office/drawing/2014/main" id="{9FB0BC82-D9B8-CC53-D9C0-1B56EC3C5FFB}"/>
              </a:ext>
            </a:extLst>
          </p:cNvPr>
          <p:cNvSpPr txBox="1"/>
          <p:nvPr/>
        </p:nvSpPr>
        <p:spPr>
          <a:xfrm>
            <a:off x="5342912" y="6081013"/>
            <a:ext cx="651140" cy="461665"/>
          </a:xfrm>
          <a:prstGeom prst="rect">
            <a:avLst/>
          </a:prstGeom>
          <a:noFill/>
        </p:spPr>
        <p:txBody>
          <a:bodyPr wrap="none" rtlCol="0">
            <a:spAutoFit/>
          </a:bodyPr>
          <a:lstStyle/>
          <a:p>
            <a:r>
              <a:rPr lang="en-US" sz="2400" dirty="0"/>
              <a:t>200</a:t>
            </a:r>
            <a:endParaRPr lang="en-US" dirty="0"/>
          </a:p>
        </p:txBody>
      </p:sp>
      <p:sp>
        <p:nvSpPr>
          <p:cNvPr id="31" name="TextBox 30">
            <a:extLst>
              <a:ext uri="{FF2B5EF4-FFF2-40B4-BE49-F238E27FC236}">
                <a16:creationId xmlns:a16="http://schemas.microsoft.com/office/drawing/2014/main" id="{CD3E4E6D-DF46-1E23-2540-AAB447B39423}"/>
              </a:ext>
            </a:extLst>
          </p:cNvPr>
          <p:cNvSpPr txBox="1"/>
          <p:nvPr/>
        </p:nvSpPr>
        <p:spPr>
          <a:xfrm>
            <a:off x="6040162" y="6081014"/>
            <a:ext cx="651140" cy="461665"/>
          </a:xfrm>
          <a:prstGeom prst="rect">
            <a:avLst/>
          </a:prstGeom>
          <a:noFill/>
        </p:spPr>
        <p:txBody>
          <a:bodyPr wrap="none" rtlCol="0">
            <a:spAutoFit/>
          </a:bodyPr>
          <a:lstStyle/>
          <a:p>
            <a:r>
              <a:rPr lang="en-US" sz="2400" dirty="0"/>
              <a:t>250</a:t>
            </a:r>
          </a:p>
        </p:txBody>
      </p:sp>
      <p:sp>
        <p:nvSpPr>
          <p:cNvPr id="32" name="TextBox 31">
            <a:extLst>
              <a:ext uri="{FF2B5EF4-FFF2-40B4-BE49-F238E27FC236}">
                <a16:creationId xmlns:a16="http://schemas.microsoft.com/office/drawing/2014/main" id="{75EEA991-96BB-3B39-39DF-C2B8A53C7565}"/>
              </a:ext>
            </a:extLst>
          </p:cNvPr>
          <p:cNvSpPr txBox="1"/>
          <p:nvPr/>
        </p:nvSpPr>
        <p:spPr>
          <a:xfrm>
            <a:off x="6783522" y="6065059"/>
            <a:ext cx="651140" cy="461665"/>
          </a:xfrm>
          <a:prstGeom prst="rect">
            <a:avLst/>
          </a:prstGeom>
          <a:noFill/>
        </p:spPr>
        <p:txBody>
          <a:bodyPr wrap="none" rtlCol="0">
            <a:spAutoFit/>
          </a:bodyPr>
          <a:lstStyle/>
          <a:p>
            <a:r>
              <a:rPr lang="en-US" sz="2400" dirty="0"/>
              <a:t>300</a:t>
            </a:r>
            <a:endParaRPr lang="en-US" dirty="0"/>
          </a:p>
        </p:txBody>
      </p:sp>
      <p:sp>
        <p:nvSpPr>
          <p:cNvPr id="33" name="TextBox 32">
            <a:extLst>
              <a:ext uri="{FF2B5EF4-FFF2-40B4-BE49-F238E27FC236}">
                <a16:creationId xmlns:a16="http://schemas.microsoft.com/office/drawing/2014/main" id="{29DB7F95-E91B-BCFB-EF6A-616B5AC2ABE0}"/>
              </a:ext>
            </a:extLst>
          </p:cNvPr>
          <p:cNvSpPr txBox="1"/>
          <p:nvPr/>
        </p:nvSpPr>
        <p:spPr>
          <a:xfrm>
            <a:off x="7467481" y="6050392"/>
            <a:ext cx="651140" cy="461665"/>
          </a:xfrm>
          <a:prstGeom prst="rect">
            <a:avLst/>
          </a:prstGeom>
          <a:noFill/>
        </p:spPr>
        <p:txBody>
          <a:bodyPr wrap="none" rtlCol="0">
            <a:spAutoFit/>
          </a:bodyPr>
          <a:lstStyle/>
          <a:p>
            <a:r>
              <a:rPr lang="en-US" sz="2400" dirty="0"/>
              <a:t>350</a:t>
            </a:r>
          </a:p>
        </p:txBody>
      </p:sp>
      <p:sp>
        <p:nvSpPr>
          <p:cNvPr id="34" name="TextBox 33">
            <a:extLst>
              <a:ext uri="{FF2B5EF4-FFF2-40B4-BE49-F238E27FC236}">
                <a16:creationId xmlns:a16="http://schemas.microsoft.com/office/drawing/2014/main" id="{D03C5071-6B01-E6AC-E44D-D2227FFC8EBF}"/>
              </a:ext>
            </a:extLst>
          </p:cNvPr>
          <p:cNvSpPr txBox="1"/>
          <p:nvPr/>
        </p:nvSpPr>
        <p:spPr>
          <a:xfrm>
            <a:off x="8210841" y="6057324"/>
            <a:ext cx="651140" cy="461665"/>
          </a:xfrm>
          <a:prstGeom prst="rect">
            <a:avLst/>
          </a:prstGeom>
          <a:noFill/>
        </p:spPr>
        <p:txBody>
          <a:bodyPr wrap="none" rtlCol="0">
            <a:spAutoFit/>
          </a:bodyPr>
          <a:lstStyle/>
          <a:p>
            <a:r>
              <a:rPr lang="en-US" sz="2400" dirty="0"/>
              <a:t>400</a:t>
            </a:r>
          </a:p>
        </p:txBody>
      </p:sp>
      <p:sp>
        <p:nvSpPr>
          <p:cNvPr id="35" name="TextBox 34">
            <a:extLst>
              <a:ext uri="{FF2B5EF4-FFF2-40B4-BE49-F238E27FC236}">
                <a16:creationId xmlns:a16="http://schemas.microsoft.com/office/drawing/2014/main" id="{3C3A9416-01B0-2777-5F3B-D3F56DB6CCF4}"/>
              </a:ext>
            </a:extLst>
          </p:cNvPr>
          <p:cNvSpPr txBox="1"/>
          <p:nvPr/>
        </p:nvSpPr>
        <p:spPr>
          <a:xfrm>
            <a:off x="9029842" y="6050392"/>
            <a:ext cx="651140" cy="461665"/>
          </a:xfrm>
          <a:prstGeom prst="rect">
            <a:avLst/>
          </a:prstGeom>
          <a:noFill/>
        </p:spPr>
        <p:txBody>
          <a:bodyPr wrap="none" rtlCol="0">
            <a:spAutoFit/>
          </a:bodyPr>
          <a:lstStyle/>
          <a:p>
            <a:r>
              <a:rPr lang="en-US" sz="2400" dirty="0"/>
              <a:t>450</a:t>
            </a:r>
          </a:p>
        </p:txBody>
      </p:sp>
      <p:sp>
        <p:nvSpPr>
          <p:cNvPr id="36" name="TextBox 35">
            <a:extLst>
              <a:ext uri="{FF2B5EF4-FFF2-40B4-BE49-F238E27FC236}">
                <a16:creationId xmlns:a16="http://schemas.microsoft.com/office/drawing/2014/main" id="{6A9BF8E0-4BEC-BC47-ED88-E54287E6EB06}"/>
              </a:ext>
            </a:extLst>
          </p:cNvPr>
          <p:cNvSpPr txBox="1"/>
          <p:nvPr/>
        </p:nvSpPr>
        <p:spPr>
          <a:xfrm>
            <a:off x="3889630" y="784644"/>
            <a:ext cx="1951496" cy="461665"/>
          </a:xfrm>
          <a:prstGeom prst="rect">
            <a:avLst/>
          </a:prstGeom>
          <a:noFill/>
        </p:spPr>
        <p:txBody>
          <a:bodyPr wrap="none" rtlCol="0">
            <a:spAutoFit/>
          </a:bodyPr>
          <a:lstStyle/>
          <a:p>
            <a:r>
              <a:rPr lang="en-US" sz="2400" dirty="0"/>
              <a:t>Arctic / Alpine</a:t>
            </a:r>
          </a:p>
        </p:txBody>
      </p:sp>
      <p:sp>
        <p:nvSpPr>
          <p:cNvPr id="38" name="TextBox 37">
            <a:extLst>
              <a:ext uri="{FF2B5EF4-FFF2-40B4-BE49-F238E27FC236}">
                <a16:creationId xmlns:a16="http://schemas.microsoft.com/office/drawing/2014/main" id="{72910598-8FE0-A023-CE55-7C7C855CB270}"/>
              </a:ext>
            </a:extLst>
          </p:cNvPr>
          <p:cNvSpPr txBox="1"/>
          <p:nvPr/>
        </p:nvSpPr>
        <p:spPr>
          <a:xfrm>
            <a:off x="5211395" y="1967234"/>
            <a:ext cx="2148537" cy="461665"/>
          </a:xfrm>
          <a:prstGeom prst="rect">
            <a:avLst/>
          </a:prstGeom>
          <a:noFill/>
        </p:spPr>
        <p:txBody>
          <a:bodyPr wrap="none" rtlCol="0">
            <a:spAutoFit/>
          </a:bodyPr>
          <a:lstStyle/>
          <a:p>
            <a:r>
              <a:rPr lang="en-US" sz="2400" dirty="0"/>
              <a:t>Cold Temperate</a:t>
            </a:r>
          </a:p>
        </p:txBody>
      </p:sp>
      <p:sp>
        <p:nvSpPr>
          <p:cNvPr id="39" name="TextBox 38">
            <a:extLst>
              <a:ext uri="{FF2B5EF4-FFF2-40B4-BE49-F238E27FC236}">
                <a16:creationId xmlns:a16="http://schemas.microsoft.com/office/drawing/2014/main" id="{F932B388-9258-7451-1DA8-7F33C689E052}"/>
              </a:ext>
            </a:extLst>
          </p:cNvPr>
          <p:cNvSpPr txBox="1"/>
          <p:nvPr/>
        </p:nvSpPr>
        <p:spPr>
          <a:xfrm>
            <a:off x="7492496" y="3945378"/>
            <a:ext cx="2354299" cy="461665"/>
          </a:xfrm>
          <a:prstGeom prst="rect">
            <a:avLst/>
          </a:prstGeom>
          <a:noFill/>
        </p:spPr>
        <p:txBody>
          <a:bodyPr wrap="none" rtlCol="0">
            <a:spAutoFit/>
          </a:bodyPr>
          <a:lstStyle/>
          <a:p>
            <a:r>
              <a:rPr lang="en-US" sz="2400" dirty="0"/>
              <a:t>Warm Temperate</a:t>
            </a:r>
          </a:p>
        </p:txBody>
      </p:sp>
      <p:sp>
        <p:nvSpPr>
          <p:cNvPr id="40" name="TextBox 39">
            <a:extLst>
              <a:ext uri="{FF2B5EF4-FFF2-40B4-BE49-F238E27FC236}">
                <a16:creationId xmlns:a16="http://schemas.microsoft.com/office/drawing/2014/main" id="{82BA5835-786C-99E2-8A0C-450A39F29870}"/>
              </a:ext>
            </a:extLst>
          </p:cNvPr>
          <p:cNvSpPr txBox="1"/>
          <p:nvPr/>
        </p:nvSpPr>
        <p:spPr>
          <a:xfrm>
            <a:off x="9166025" y="5104856"/>
            <a:ext cx="1158330" cy="461665"/>
          </a:xfrm>
          <a:prstGeom prst="rect">
            <a:avLst/>
          </a:prstGeom>
          <a:noFill/>
        </p:spPr>
        <p:txBody>
          <a:bodyPr wrap="none" rtlCol="0">
            <a:spAutoFit/>
          </a:bodyPr>
          <a:lstStyle/>
          <a:p>
            <a:r>
              <a:rPr lang="en-US" sz="2400" dirty="0"/>
              <a:t>Tropical</a:t>
            </a:r>
          </a:p>
        </p:txBody>
      </p:sp>
      <p:sp>
        <p:nvSpPr>
          <p:cNvPr id="46" name="Freeform 45">
            <a:extLst>
              <a:ext uri="{FF2B5EF4-FFF2-40B4-BE49-F238E27FC236}">
                <a16:creationId xmlns:a16="http://schemas.microsoft.com/office/drawing/2014/main" id="{C2EA9085-47FA-F47C-EAB9-B879ECFAD23D}"/>
              </a:ext>
            </a:extLst>
          </p:cNvPr>
          <p:cNvSpPr/>
          <p:nvPr/>
        </p:nvSpPr>
        <p:spPr>
          <a:xfrm>
            <a:off x="3093781" y="674916"/>
            <a:ext cx="6203612" cy="5209141"/>
          </a:xfrm>
          <a:custGeom>
            <a:avLst/>
            <a:gdLst>
              <a:gd name="connsiteX0" fmla="*/ 132241 w 5147176"/>
              <a:gd name="connsiteY0" fmla="*/ 2233422 h 3903221"/>
              <a:gd name="connsiteX1" fmla="*/ 132241 w 5147176"/>
              <a:gd name="connsiteY1" fmla="*/ 894479 h 3903221"/>
              <a:gd name="connsiteX2" fmla="*/ 132241 w 5147176"/>
              <a:gd name="connsiteY2" fmla="*/ 1850 h 3903221"/>
              <a:gd name="connsiteX3" fmla="*/ 1917498 w 5147176"/>
              <a:gd name="connsiteY3" fmla="*/ 1123079 h 3903221"/>
              <a:gd name="connsiteX4" fmla="*/ 3680983 w 5147176"/>
              <a:gd name="connsiteY4" fmla="*/ 2451136 h 3903221"/>
              <a:gd name="connsiteX5" fmla="*/ 5117898 w 5147176"/>
              <a:gd name="connsiteY5" fmla="*/ 3681222 h 3903221"/>
              <a:gd name="connsiteX6" fmla="*/ 2331155 w 5147176"/>
              <a:gd name="connsiteY6" fmla="*/ 3811850 h 3903221"/>
              <a:gd name="connsiteX7" fmla="*/ 687412 w 5147176"/>
              <a:gd name="connsiteY7" fmla="*/ 3822736 h 3903221"/>
              <a:gd name="connsiteX8" fmla="*/ 77812 w 5147176"/>
              <a:gd name="connsiteY8" fmla="*/ 3768307 h 3903221"/>
              <a:gd name="connsiteX9" fmla="*/ 132241 w 5147176"/>
              <a:gd name="connsiteY9" fmla="*/ 2233422 h 3903221"/>
              <a:gd name="connsiteX0" fmla="*/ 19443 w 5143236"/>
              <a:gd name="connsiteY0" fmla="*/ 2233422 h 3900040"/>
              <a:gd name="connsiteX1" fmla="*/ 128301 w 5143236"/>
              <a:gd name="connsiteY1" fmla="*/ 894479 h 3900040"/>
              <a:gd name="connsiteX2" fmla="*/ 128301 w 5143236"/>
              <a:gd name="connsiteY2" fmla="*/ 1850 h 3900040"/>
              <a:gd name="connsiteX3" fmla="*/ 1913558 w 5143236"/>
              <a:gd name="connsiteY3" fmla="*/ 1123079 h 3900040"/>
              <a:gd name="connsiteX4" fmla="*/ 3677043 w 5143236"/>
              <a:gd name="connsiteY4" fmla="*/ 2451136 h 3900040"/>
              <a:gd name="connsiteX5" fmla="*/ 5113958 w 5143236"/>
              <a:gd name="connsiteY5" fmla="*/ 3681222 h 3900040"/>
              <a:gd name="connsiteX6" fmla="*/ 2327215 w 5143236"/>
              <a:gd name="connsiteY6" fmla="*/ 3811850 h 3900040"/>
              <a:gd name="connsiteX7" fmla="*/ 683472 w 5143236"/>
              <a:gd name="connsiteY7" fmla="*/ 3822736 h 3900040"/>
              <a:gd name="connsiteX8" fmla="*/ 73872 w 5143236"/>
              <a:gd name="connsiteY8" fmla="*/ 3768307 h 3900040"/>
              <a:gd name="connsiteX9" fmla="*/ 19443 w 5143236"/>
              <a:gd name="connsiteY9" fmla="*/ 2233422 h 3900040"/>
              <a:gd name="connsiteX0" fmla="*/ 82029 w 5205822"/>
              <a:gd name="connsiteY0" fmla="*/ 2234085 h 3900703"/>
              <a:gd name="connsiteX1" fmla="*/ 38487 w 5205822"/>
              <a:gd name="connsiteY1" fmla="*/ 862485 h 3900703"/>
              <a:gd name="connsiteX2" fmla="*/ 190887 w 5205822"/>
              <a:gd name="connsiteY2" fmla="*/ 2513 h 3900703"/>
              <a:gd name="connsiteX3" fmla="*/ 1976144 w 5205822"/>
              <a:gd name="connsiteY3" fmla="*/ 1123742 h 3900703"/>
              <a:gd name="connsiteX4" fmla="*/ 3739629 w 5205822"/>
              <a:gd name="connsiteY4" fmla="*/ 2451799 h 3900703"/>
              <a:gd name="connsiteX5" fmla="*/ 5176544 w 5205822"/>
              <a:gd name="connsiteY5" fmla="*/ 3681885 h 3900703"/>
              <a:gd name="connsiteX6" fmla="*/ 2389801 w 5205822"/>
              <a:gd name="connsiteY6" fmla="*/ 3812513 h 3900703"/>
              <a:gd name="connsiteX7" fmla="*/ 746058 w 5205822"/>
              <a:gd name="connsiteY7" fmla="*/ 3823399 h 3900703"/>
              <a:gd name="connsiteX8" fmla="*/ 136458 w 5205822"/>
              <a:gd name="connsiteY8" fmla="*/ 3768970 h 3900703"/>
              <a:gd name="connsiteX9" fmla="*/ 82029 w 5205822"/>
              <a:gd name="connsiteY9" fmla="*/ 2234085 h 3900703"/>
              <a:gd name="connsiteX0" fmla="*/ 82029 w 5205822"/>
              <a:gd name="connsiteY0" fmla="*/ 2234085 h 3886385"/>
              <a:gd name="connsiteX1" fmla="*/ 38487 w 5205822"/>
              <a:gd name="connsiteY1" fmla="*/ 862485 h 3886385"/>
              <a:gd name="connsiteX2" fmla="*/ 190887 w 5205822"/>
              <a:gd name="connsiteY2" fmla="*/ 2513 h 3886385"/>
              <a:gd name="connsiteX3" fmla="*/ 1976144 w 5205822"/>
              <a:gd name="connsiteY3" fmla="*/ 1123742 h 3886385"/>
              <a:gd name="connsiteX4" fmla="*/ 3739629 w 5205822"/>
              <a:gd name="connsiteY4" fmla="*/ 2451799 h 3886385"/>
              <a:gd name="connsiteX5" fmla="*/ 5176544 w 5205822"/>
              <a:gd name="connsiteY5" fmla="*/ 3681885 h 3886385"/>
              <a:gd name="connsiteX6" fmla="*/ 2389801 w 5205822"/>
              <a:gd name="connsiteY6" fmla="*/ 3812513 h 3886385"/>
              <a:gd name="connsiteX7" fmla="*/ 746058 w 5205822"/>
              <a:gd name="connsiteY7" fmla="*/ 3823399 h 3886385"/>
              <a:gd name="connsiteX8" fmla="*/ 49372 w 5205822"/>
              <a:gd name="connsiteY8" fmla="*/ 3747198 h 3886385"/>
              <a:gd name="connsiteX9" fmla="*/ 82029 w 5205822"/>
              <a:gd name="connsiteY9" fmla="*/ 2234085 h 3886385"/>
              <a:gd name="connsiteX0" fmla="*/ 111907 w 5235700"/>
              <a:gd name="connsiteY0" fmla="*/ 2234085 h 3829614"/>
              <a:gd name="connsiteX1" fmla="*/ 68365 w 5235700"/>
              <a:gd name="connsiteY1" fmla="*/ 862485 h 3829614"/>
              <a:gd name="connsiteX2" fmla="*/ 220765 w 5235700"/>
              <a:gd name="connsiteY2" fmla="*/ 2513 h 3829614"/>
              <a:gd name="connsiteX3" fmla="*/ 2006022 w 5235700"/>
              <a:gd name="connsiteY3" fmla="*/ 1123742 h 3829614"/>
              <a:gd name="connsiteX4" fmla="*/ 3769507 w 5235700"/>
              <a:gd name="connsiteY4" fmla="*/ 2451799 h 3829614"/>
              <a:gd name="connsiteX5" fmla="*/ 5206422 w 5235700"/>
              <a:gd name="connsiteY5" fmla="*/ 3681885 h 3829614"/>
              <a:gd name="connsiteX6" fmla="*/ 2419679 w 5235700"/>
              <a:gd name="connsiteY6" fmla="*/ 3812513 h 3829614"/>
              <a:gd name="connsiteX7" fmla="*/ 775936 w 5235700"/>
              <a:gd name="connsiteY7" fmla="*/ 3823399 h 3829614"/>
              <a:gd name="connsiteX8" fmla="*/ 35707 w 5235700"/>
              <a:gd name="connsiteY8" fmla="*/ 3627455 h 3829614"/>
              <a:gd name="connsiteX9" fmla="*/ 111907 w 5235700"/>
              <a:gd name="connsiteY9" fmla="*/ 2234085 h 3829614"/>
              <a:gd name="connsiteX0" fmla="*/ 36083 w 5268733"/>
              <a:gd name="connsiteY0" fmla="*/ 2255873 h 3829630"/>
              <a:gd name="connsiteX1" fmla="*/ 101398 w 5268733"/>
              <a:gd name="connsiteY1" fmla="*/ 862501 h 3829630"/>
              <a:gd name="connsiteX2" fmla="*/ 253798 w 5268733"/>
              <a:gd name="connsiteY2" fmla="*/ 2529 h 3829630"/>
              <a:gd name="connsiteX3" fmla="*/ 2039055 w 5268733"/>
              <a:gd name="connsiteY3" fmla="*/ 1123758 h 3829630"/>
              <a:gd name="connsiteX4" fmla="*/ 3802540 w 5268733"/>
              <a:gd name="connsiteY4" fmla="*/ 2451815 h 3829630"/>
              <a:gd name="connsiteX5" fmla="*/ 5239455 w 5268733"/>
              <a:gd name="connsiteY5" fmla="*/ 3681901 h 3829630"/>
              <a:gd name="connsiteX6" fmla="*/ 2452712 w 5268733"/>
              <a:gd name="connsiteY6" fmla="*/ 3812529 h 3829630"/>
              <a:gd name="connsiteX7" fmla="*/ 808969 w 5268733"/>
              <a:gd name="connsiteY7" fmla="*/ 3823415 h 3829630"/>
              <a:gd name="connsiteX8" fmla="*/ 68740 w 5268733"/>
              <a:gd name="connsiteY8" fmla="*/ 3627471 h 3829630"/>
              <a:gd name="connsiteX9" fmla="*/ 36083 w 5268733"/>
              <a:gd name="connsiteY9" fmla="*/ 2255873 h 3829630"/>
              <a:gd name="connsiteX0" fmla="*/ 33448 w 5266098"/>
              <a:gd name="connsiteY0" fmla="*/ 2255873 h 3829630"/>
              <a:gd name="connsiteX1" fmla="*/ 44334 w 5266098"/>
              <a:gd name="connsiteY1" fmla="*/ 862501 h 3829630"/>
              <a:gd name="connsiteX2" fmla="*/ 251163 w 5266098"/>
              <a:gd name="connsiteY2" fmla="*/ 2529 h 3829630"/>
              <a:gd name="connsiteX3" fmla="*/ 2036420 w 5266098"/>
              <a:gd name="connsiteY3" fmla="*/ 1123758 h 3829630"/>
              <a:gd name="connsiteX4" fmla="*/ 3799905 w 5266098"/>
              <a:gd name="connsiteY4" fmla="*/ 2451815 h 3829630"/>
              <a:gd name="connsiteX5" fmla="*/ 5236820 w 5266098"/>
              <a:gd name="connsiteY5" fmla="*/ 3681901 h 3829630"/>
              <a:gd name="connsiteX6" fmla="*/ 2450077 w 5266098"/>
              <a:gd name="connsiteY6" fmla="*/ 3812529 h 3829630"/>
              <a:gd name="connsiteX7" fmla="*/ 806334 w 5266098"/>
              <a:gd name="connsiteY7" fmla="*/ 3823415 h 3829630"/>
              <a:gd name="connsiteX8" fmla="*/ 66105 w 5266098"/>
              <a:gd name="connsiteY8" fmla="*/ 3627471 h 3829630"/>
              <a:gd name="connsiteX9" fmla="*/ 33448 w 5266098"/>
              <a:gd name="connsiteY9" fmla="*/ 2255873 h 3829630"/>
              <a:gd name="connsiteX0" fmla="*/ 33448 w 5271623"/>
              <a:gd name="connsiteY0" fmla="*/ 2255873 h 3829630"/>
              <a:gd name="connsiteX1" fmla="*/ 44334 w 5271623"/>
              <a:gd name="connsiteY1" fmla="*/ 862501 h 3829630"/>
              <a:gd name="connsiteX2" fmla="*/ 251163 w 5271623"/>
              <a:gd name="connsiteY2" fmla="*/ 2529 h 3829630"/>
              <a:gd name="connsiteX3" fmla="*/ 2036420 w 5271623"/>
              <a:gd name="connsiteY3" fmla="*/ 1123758 h 3829630"/>
              <a:gd name="connsiteX4" fmla="*/ 3886990 w 5271623"/>
              <a:gd name="connsiteY4" fmla="*/ 2451815 h 3829630"/>
              <a:gd name="connsiteX5" fmla="*/ 5236820 w 5271623"/>
              <a:gd name="connsiteY5" fmla="*/ 3681901 h 3829630"/>
              <a:gd name="connsiteX6" fmla="*/ 2450077 w 5271623"/>
              <a:gd name="connsiteY6" fmla="*/ 3812529 h 3829630"/>
              <a:gd name="connsiteX7" fmla="*/ 806334 w 5271623"/>
              <a:gd name="connsiteY7" fmla="*/ 3823415 h 3829630"/>
              <a:gd name="connsiteX8" fmla="*/ 66105 w 5271623"/>
              <a:gd name="connsiteY8" fmla="*/ 3627471 h 3829630"/>
              <a:gd name="connsiteX9" fmla="*/ 33448 w 5271623"/>
              <a:gd name="connsiteY9" fmla="*/ 2255873 h 3829630"/>
              <a:gd name="connsiteX0" fmla="*/ 33448 w 5262363"/>
              <a:gd name="connsiteY0" fmla="*/ 2255873 h 3829630"/>
              <a:gd name="connsiteX1" fmla="*/ 44334 w 5262363"/>
              <a:gd name="connsiteY1" fmla="*/ 862501 h 3829630"/>
              <a:gd name="connsiteX2" fmla="*/ 251163 w 5262363"/>
              <a:gd name="connsiteY2" fmla="*/ 2529 h 3829630"/>
              <a:gd name="connsiteX3" fmla="*/ 2036420 w 5262363"/>
              <a:gd name="connsiteY3" fmla="*/ 1123758 h 3829630"/>
              <a:gd name="connsiteX4" fmla="*/ 3733258 w 5262363"/>
              <a:gd name="connsiteY4" fmla="*/ 2577961 h 3829630"/>
              <a:gd name="connsiteX5" fmla="*/ 5236820 w 5262363"/>
              <a:gd name="connsiteY5" fmla="*/ 3681901 h 3829630"/>
              <a:gd name="connsiteX6" fmla="*/ 2450077 w 5262363"/>
              <a:gd name="connsiteY6" fmla="*/ 3812529 h 3829630"/>
              <a:gd name="connsiteX7" fmla="*/ 806334 w 5262363"/>
              <a:gd name="connsiteY7" fmla="*/ 3823415 h 3829630"/>
              <a:gd name="connsiteX8" fmla="*/ 66105 w 5262363"/>
              <a:gd name="connsiteY8" fmla="*/ 3627471 h 3829630"/>
              <a:gd name="connsiteX9" fmla="*/ 33448 w 5262363"/>
              <a:gd name="connsiteY9" fmla="*/ 2255873 h 3829630"/>
              <a:gd name="connsiteX0" fmla="*/ 33448 w 5262735"/>
              <a:gd name="connsiteY0" fmla="*/ 2257577 h 3831334"/>
              <a:gd name="connsiteX1" fmla="*/ 44334 w 5262735"/>
              <a:gd name="connsiteY1" fmla="*/ 864205 h 3831334"/>
              <a:gd name="connsiteX2" fmla="*/ 251163 w 5262735"/>
              <a:gd name="connsiteY2" fmla="*/ 4233 h 3831334"/>
              <a:gd name="connsiteX3" fmla="*/ 1915630 w 5262735"/>
              <a:gd name="connsiteY3" fmla="*/ 1209560 h 3831334"/>
              <a:gd name="connsiteX4" fmla="*/ 3733258 w 5262735"/>
              <a:gd name="connsiteY4" fmla="*/ 2579665 h 3831334"/>
              <a:gd name="connsiteX5" fmla="*/ 5236820 w 5262735"/>
              <a:gd name="connsiteY5" fmla="*/ 3683605 h 3831334"/>
              <a:gd name="connsiteX6" fmla="*/ 2450077 w 5262735"/>
              <a:gd name="connsiteY6" fmla="*/ 3814233 h 3831334"/>
              <a:gd name="connsiteX7" fmla="*/ 806334 w 5262735"/>
              <a:gd name="connsiteY7" fmla="*/ 3825119 h 3831334"/>
              <a:gd name="connsiteX8" fmla="*/ 66105 w 5262735"/>
              <a:gd name="connsiteY8" fmla="*/ 3629175 h 3831334"/>
              <a:gd name="connsiteX9" fmla="*/ 33448 w 5262735"/>
              <a:gd name="connsiteY9" fmla="*/ 2257577 h 3831334"/>
              <a:gd name="connsiteX0" fmla="*/ 33448 w 5241184"/>
              <a:gd name="connsiteY0" fmla="*/ 2257577 h 3847539"/>
              <a:gd name="connsiteX1" fmla="*/ 44334 w 5241184"/>
              <a:gd name="connsiteY1" fmla="*/ 864205 h 3847539"/>
              <a:gd name="connsiteX2" fmla="*/ 251163 w 5241184"/>
              <a:gd name="connsiteY2" fmla="*/ 4233 h 3847539"/>
              <a:gd name="connsiteX3" fmla="*/ 1915630 w 5241184"/>
              <a:gd name="connsiteY3" fmla="*/ 1209560 h 3847539"/>
              <a:gd name="connsiteX4" fmla="*/ 3063424 w 5241184"/>
              <a:gd name="connsiteY4" fmla="*/ 2106618 h 3847539"/>
              <a:gd name="connsiteX5" fmla="*/ 5236820 w 5241184"/>
              <a:gd name="connsiteY5" fmla="*/ 3683605 h 3847539"/>
              <a:gd name="connsiteX6" fmla="*/ 2450077 w 5241184"/>
              <a:gd name="connsiteY6" fmla="*/ 3814233 h 3847539"/>
              <a:gd name="connsiteX7" fmla="*/ 806334 w 5241184"/>
              <a:gd name="connsiteY7" fmla="*/ 3825119 h 3847539"/>
              <a:gd name="connsiteX8" fmla="*/ 66105 w 5241184"/>
              <a:gd name="connsiteY8" fmla="*/ 3629175 h 3847539"/>
              <a:gd name="connsiteX9" fmla="*/ 33448 w 5241184"/>
              <a:gd name="connsiteY9" fmla="*/ 2257577 h 3847539"/>
              <a:gd name="connsiteX0" fmla="*/ 33448 w 5241039"/>
              <a:gd name="connsiteY0" fmla="*/ 2267466 h 3857428"/>
              <a:gd name="connsiteX1" fmla="*/ 44334 w 5241039"/>
              <a:gd name="connsiteY1" fmla="*/ 874094 h 3857428"/>
              <a:gd name="connsiteX2" fmla="*/ 251163 w 5241039"/>
              <a:gd name="connsiteY2" fmla="*/ 14122 h 3857428"/>
              <a:gd name="connsiteX3" fmla="*/ 2288979 w 5241039"/>
              <a:gd name="connsiteY3" fmla="*/ 1555839 h 3857428"/>
              <a:gd name="connsiteX4" fmla="*/ 3063424 w 5241039"/>
              <a:gd name="connsiteY4" fmla="*/ 2116507 h 3857428"/>
              <a:gd name="connsiteX5" fmla="*/ 5236820 w 5241039"/>
              <a:gd name="connsiteY5" fmla="*/ 3693494 h 3857428"/>
              <a:gd name="connsiteX6" fmla="*/ 2450077 w 5241039"/>
              <a:gd name="connsiteY6" fmla="*/ 3824122 h 3857428"/>
              <a:gd name="connsiteX7" fmla="*/ 806334 w 5241039"/>
              <a:gd name="connsiteY7" fmla="*/ 3835008 h 3857428"/>
              <a:gd name="connsiteX8" fmla="*/ 66105 w 5241039"/>
              <a:gd name="connsiteY8" fmla="*/ 3639064 h 3857428"/>
              <a:gd name="connsiteX9" fmla="*/ 33448 w 5241039"/>
              <a:gd name="connsiteY9" fmla="*/ 2267466 h 3857428"/>
              <a:gd name="connsiteX0" fmla="*/ 33448 w 5238521"/>
              <a:gd name="connsiteY0" fmla="*/ 2267466 h 3865260"/>
              <a:gd name="connsiteX1" fmla="*/ 44334 w 5238521"/>
              <a:gd name="connsiteY1" fmla="*/ 874094 h 3865260"/>
              <a:gd name="connsiteX2" fmla="*/ 251163 w 5238521"/>
              <a:gd name="connsiteY2" fmla="*/ 14122 h 3865260"/>
              <a:gd name="connsiteX3" fmla="*/ 2288979 w 5238521"/>
              <a:gd name="connsiteY3" fmla="*/ 1555839 h 3865260"/>
              <a:gd name="connsiteX4" fmla="*/ 2854786 w 5238521"/>
              <a:gd name="connsiteY4" fmla="*/ 2000873 h 3865260"/>
              <a:gd name="connsiteX5" fmla="*/ 5236820 w 5238521"/>
              <a:gd name="connsiteY5" fmla="*/ 3693494 h 3865260"/>
              <a:gd name="connsiteX6" fmla="*/ 2450077 w 5238521"/>
              <a:gd name="connsiteY6" fmla="*/ 3824122 h 3865260"/>
              <a:gd name="connsiteX7" fmla="*/ 806334 w 5238521"/>
              <a:gd name="connsiteY7" fmla="*/ 3835008 h 3865260"/>
              <a:gd name="connsiteX8" fmla="*/ 66105 w 5238521"/>
              <a:gd name="connsiteY8" fmla="*/ 3639064 h 3865260"/>
              <a:gd name="connsiteX9" fmla="*/ 33448 w 5238521"/>
              <a:gd name="connsiteY9" fmla="*/ 2267466 h 3865260"/>
              <a:gd name="connsiteX0" fmla="*/ 33448 w 5238527"/>
              <a:gd name="connsiteY0" fmla="*/ 2270950 h 3868744"/>
              <a:gd name="connsiteX1" fmla="*/ 44334 w 5238527"/>
              <a:gd name="connsiteY1" fmla="*/ 877578 h 3868744"/>
              <a:gd name="connsiteX2" fmla="*/ 251163 w 5238527"/>
              <a:gd name="connsiteY2" fmla="*/ 17606 h 3868744"/>
              <a:gd name="connsiteX3" fmla="*/ 2245057 w 5238527"/>
              <a:gd name="connsiteY3" fmla="*/ 1653934 h 3868744"/>
              <a:gd name="connsiteX4" fmla="*/ 2854786 w 5238527"/>
              <a:gd name="connsiteY4" fmla="*/ 2004357 h 3868744"/>
              <a:gd name="connsiteX5" fmla="*/ 5236820 w 5238527"/>
              <a:gd name="connsiteY5" fmla="*/ 3696978 h 3868744"/>
              <a:gd name="connsiteX6" fmla="*/ 2450077 w 5238527"/>
              <a:gd name="connsiteY6" fmla="*/ 3827606 h 3868744"/>
              <a:gd name="connsiteX7" fmla="*/ 806334 w 5238527"/>
              <a:gd name="connsiteY7" fmla="*/ 3838492 h 3868744"/>
              <a:gd name="connsiteX8" fmla="*/ 66105 w 5238527"/>
              <a:gd name="connsiteY8" fmla="*/ 3642548 h 3868744"/>
              <a:gd name="connsiteX9" fmla="*/ 33448 w 5238527"/>
              <a:gd name="connsiteY9" fmla="*/ 2270950 h 3868744"/>
              <a:gd name="connsiteX0" fmla="*/ 33448 w 5237561"/>
              <a:gd name="connsiteY0" fmla="*/ 2270950 h 3870900"/>
              <a:gd name="connsiteX1" fmla="*/ 44334 w 5237561"/>
              <a:gd name="connsiteY1" fmla="*/ 877578 h 3870900"/>
              <a:gd name="connsiteX2" fmla="*/ 251163 w 5237561"/>
              <a:gd name="connsiteY2" fmla="*/ 17606 h 3870900"/>
              <a:gd name="connsiteX3" fmla="*/ 2245057 w 5237561"/>
              <a:gd name="connsiteY3" fmla="*/ 1653934 h 3870900"/>
              <a:gd name="connsiteX4" fmla="*/ 2723016 w 5237561"/>
              <a:gd name="connsiteY4" fmla="*/ 1972820 h 3870900"/>
              <a:gd name="connsiteX5" fmla="*/ 5236820 w 5237561"/>
              <a:gd name="connsiteY5" fmla="*/ 3696978 h 3870900"/>
              <a:gd name="connsiteX6" fmla="*/ 2450077 w 5237561"/>
              <a:gd name="connsiteY6" fmla="*/ 3827606 h 3870900"/>
              <a:gd name="connsiteX7" fmla="*/ 806334 w 5237561"/>
              <a:gd name="connsiteY7" fmla="*/ 3838492 h 3870900"/>
              <a:gd name="connsiteX8" fmla="*/ 66105 w 5237561"/>
              <a:gd name="connsiteY8" fmla="*/ 3642548 h 3870900"/>
              <a:gd name="connsiteX9" fmla="*/ 33448 w 5237561"/>
              <a:gd name="connsiteY9" fmla="*/ 2270950 h 3870900"/>
              <a:gd name="connsiteX0" fmla="*/ 33448 w 5237442"/>
              <a:gd name="connsiteY0" fmla="*/ 2270950 h 3869462"/>
              <a:gd name="connsiteX1" fmla="*/ 44334 w 5237442"/>
              <a:gd name="connsiteY1" fmla="*/ 877578 h 3869462"/>
              <a:gd name="connsiteX2" fmla="*/ 251163 w 5237442"/>
              <a:gd name="connsiteY2" fmla="*/ 17606 h 3869462"/>
              <a:gd name="connsiteX3" fmla="*/ 2245057 w 5237442"/>
              <a:gd name="connsiteY3" fmla="*/ 1653934 h 3869462"/>
              <a:gd name="connsiteX4" fmla="*/ 2701054 w 5237442"/>
              <a:gd name="connsiteY4" fmla="*/ 1993845 h 3869462"/>
              <a:gd name="connsiteX5" fmla="*/ 5236820 w 5237442"/>
              <a:gd name="connsiteY5" fmla="*/ 3696978 h 3869462"/>
              <a:gd name="connsiteX6" fmla="*/ 2450077 w 5237442"/>
              <a:gd name="connsiteY6" fmla="*/ 3827606 h 3869462"/>
              <a:gd name="connsiteX7" fmla="*/ 806334 w 5237442"/>
              <a:gd name="connsiteY7" fmla="*/ 3838492 h 3869462"/>
              <a:gd name="connsiteX8" fmla="*/ 66105 w 5237442"/>
              <a:gd name="connsiteY8" fmla="*/ 3642548 h 3869462"/>
              <a:gd name="connsiteX9" fmla="*/ 33448 w 5237442"/>
              <a:gd name="connsiteY9" fmla="*/ 2270950 h 38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7442" h="3869462">
                <a:moveTo>
                  <a:pt x="33448" y="2270950"/>
                </a:moveTo>
                <a:cubicBezTo>
                  <a:pt x="29820" y="1810122"/>
                  <a:pt x="8048" y="1253135"/>
                  <a:pt x="44334" y="877578"/>
                </a:cubicBezTo>
                <a:cubicBezTo>
                  <a:pt x="80620" y="502021"/>
                  <a:pt x="-115624" y="-111787"/>
                  <a:pt x="251163" y="17606"/>
                </a:cubicBezTo>
                <a:cubicBezTo>
                  <a:pt x="617950" y="146999"/>
                  <a:pt x="1836742" y="1324561"/>
                  <a:pt x="2245057" y="1653934"/>
                </a:cubicBezTo>
                <a:cubicBezTo>
                  <a:pt x="2653372" y="1983307"/>
                  <a:pt x="2202427" y="1653338"/>
                  <a:pt x="2701054" y="1993845"/>
                </a:cubicBezTo>
                <a:cubicBezTo>
                  <a:pt x="3199681" y="2334352"/>
                  <a:pt x="5278649" y="3391351"/>
                  <a:pt x="5236820" y="3696978"/>
                </a:cubicBezTo>
                <a:cubicBezTo>
                  <a:pt x="5194991" y="4002605"/>
                  <a:pt x="3188491" y="3804020"/>
                  <a:pt x="2450077" y="3827606"/>
                </a:cubicBezTo>
                <a:cubicBezTo>
                  <a:pt x="1711663" y="3851192"/>
                  <a:pt x="1181891" y="3845749"/>
                  <a:pt x="806334" y="3838492"/>
                </a:cubicBezTo>
                <a:cubicBezTo>
                  <a:pt x="430777" y="3831235"/>
                  <a:pt x="194919" y="3903805"/>
                  <a:pt x="66105" y="3642548"/>
                </a:cubicBezTo>
                <a:cubicBezTo>
                  <a:pt x="-62709" y="3381291"/>
                  <a:pt x="37076" y="2731778"/>
                  <a:pt x="33448" y="227095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BC83CCC-D498-1954-8028-F2005B4495F4}"/>
              </a:ext>
            </a:extLst>
          </p:cNvPr>
          <p:cNvSpPr txBox="1"/>
          <p:nvPr/>
        </p:nvSpPr>
        <p:spPr>
          <a:xfrm>
            <a:off x="3076525" y="1025190"/>
            <a:ext cx="1050544" cy="461665"/>
          </a:xfrm>
          <a:prstGeom prst="rect">
            <a:avLst/>
          </a:prstGeom>
          <a:noFill/>
        </p:spPr>
        <p:txBody>
          <a:bodyPr wrap="none" rtlCol="0">
            <a:spAutoFit/>
          </a:bodyPr>
          <a:lstStyle/>
          <a:p>
            <a:r>
              <a:rPr lang="en-US" sz="2400" dirty="0"/>
              <a:t>Tundra</a:t>
            </a:r>
            <a:endParaRPr lang="en-US" sz="1600" dirty="0"/>
          </a:p>
        </p:txBody>
      </p:sp>
      <p:sp>
        <p:nvSpPr>
          <p:cNvPr id="48" name="TextBox 47">
            <a:extLst>
              <a:ext uri="{FF2B5EF4-FFF2-40B4-BE49-F238E27FC236}">
                <a16:creationId xmlns:a16="http://schemas.microsoft.com/office/drawing/2014/main" id="{12F14F90-6816-230E-A733-BE89AD8F302B}"/>
              </a:ext>
            </a:extLst>
          </p:cNvPr>
          <p:cNvSpPr txBox="1"/>
          <p:nvPr/>
        </p:nvSpPr>
        <p:spPr>
          <a:xfrm>
            <a:off x="3139530" y="1578898"/>
            <a:ext cx="1562480" cy="1200329"/>
          </a:xfrm>
          <a:prstGeom prst="rect">
            <a:avLst/>
          </a:prstGeom>
          <a:noFill/>
        </p:spPr>
        <p:txBody>
          <a:bodyPr wrap="none" rtlCol="0">
            <a:spAutoFit/>
          </a:bodyPr>
          <a:lstStyle/>
          <a:p>
            <a:pPr algn="ctr"/>
            <a:r>
              <a:rPr lang="en-US" sz="2400" dirty="0"/>
              <a:t>Boreal </a:t>
            </a:r>
            <a:br>
              <a:rPr lang="en-US" sz="2400" dirty="0"/>
            </a:br>
            <a:r>
              <a:rPr lang="en-US" sz="2400" dirty="0"/>
              <a:t>coniferous </a:t>
            </a:r>
            <a:br>
              <a:rPr lang="en-US" sz="2400" dirty="0"/>
            </a:br>
            <a:r>
              <a:rPr lang="en-US" sz="2400" dirty="0"/>
              <a:t>forest</a:t>
            </a:r>
          </a:p>
        </p:txBody>
      </p:sp>
      <p:sp>
        <p:nvSpPr>
          <p:cNvPr id="50" name="TextBox 49">
            <a:extLst>
              <a:ext uri="{FF2B5EF4-FFF2-40B4-BE49-F238E27FC236}">
                <a16:creationId xmlns:a16="http://schemas.microsoft.com/office/drawing/2014/main" id="{75A9FEC2-A9AF-E28D-89C4-BCBD74A8C884}"/>
              </a:ext>
            </a:extLst>
          </p:cNvPr>
          <p:cNvSpPr txBox="1"/>
          <p:nvPr/>
        </p:nvSpPr>
        <p:spPr>
          <a:xfrm>
            <a:off x="3801346" y="2750619"/>
            <a:ext cx="1521763" cy="1200329"/>
          </a:xfrm>
          <a:prstGeom prst="rect">
            <a:avLst/>
          </a:prstGeom>
          <a:noFill/>
        </p:spPr>
        <p:txBody>
          <a:bodyPr wrap="none" rtlCol="0">
            <a:spAutoFit/>
          </a:bodyPr>
          <a:lstStyle/>
          <a:p>
            <a:pPr algn="ctr"/>
            <a:r>
              <a:rPr lang="en-US" sz="2400" dirty="0"/>
              <a:t>Temperate</a:t>
            </a:r>
            <a:br>
              <a:rPr lang="en-US" sz="2400" dirty="0"/>
            </a:br>
            <a:r>
              <a:rPr lang="en-US" sz="2400" dirty="0"/>
              <a:t>deciduous</a:t>
            </a:r>
            <a:br>
              <a:rPr lang="en-US" sz="2400" dirty="0"/>
            </a:br>
            <a:r>
              <a:rPr lang="en-US" sz="2400" dirty="0"/>
              <a:t>forest</a:t>
            </a:r>
          </a:p>
        </p:txBody>
      </p:sp>
      <p:sp>
        <p:nvSpPr>
          <p:cNvPr id="51" name="TextBox 50">
            <a:extLst>
              <a:ext uri="{FF2B5EF4-FFF2-40B4-BE49-F238E27FC236}">
                <a16:creationId xmlns:a16="http://schemas.microsoft.com/office/drawing/2014/main" id="{B6768DF4-3A8F-69B8-B31E-4BC9506F4F30}"/>
              </a:ext>
            </a:extLst>
          </p:cNvPr>
          <p:cNvSpPr txBox="1"/>
          <p:nvPr/>
        </p:nvSpPr>
        <p:spPr>
          <a:xfrm rot="16200000">
            <a:off x="2412832" y="2786350"/>
            <a:ext cx="1507144" cy="461665"/>
          </a:xfrm>
          <a:prstGeom prst="rect">
            <a:avLst/>
          </a:prstGeom>
          <a:noFill/>
        </p:spPr>
        <p:txBody>
          <a:bodyPr wrap="none" rtlCol="0">
            <a:spAutoFit/>
          </a:bodyPr>
          <a:lstStyle/>
          <a:p>
            <a:r>
              <a:rPr lang="en-US" sz="2000" dirty="0"/>
              <a:t>Cold </a:t>
            </a:r>
            <a:r>
              <a:rPr lang="en-US" sz="2400" dirty="0"/>
              <a:t>desert</a:t>
            </a:r>
            <a:endParaRPr lang="en-US" sz="2000" dirty="0"/>
          </a:p>
        </p:txBody>
      </p:sp>
      <p:sp>
        <p:nvSpPr>
          <p:cNvPr id="52" name="TextBox 51">
            <a:extLst>
              <a:ext uri="{FF2B5EF4-FFF2-40B4-BE49-F238E27FC236}">
                <a16:creationId xmlns:a16="http://schemas.microsoft.com/office/drawing/2014/main" id="{CB5A15AC-0E4E-4C33-4AA0-0FEF06536F1E}"/>
              </a:ext>
            </a:extLst>
          </p:cNvPr>
          <p:cNvSpPr txBox="1"/>
          <p:nvPr/>
        </p:nvSpPr>
        <p:spPr>
          <a:xfrm>
            <a:off x="2809844" y="5281976"/>
            <a:ext cx="984565" cy="830997"/>
          </a:xfrm>
          <a:prstGeom prst="rect">
            <a:avLst/>
          </a:prstGeom>
          <a:noFill/>
        </p:spPr>
        <p:txBody>
          <a:bodyPr wrap="none" rtlCol="0">
            <a:spAutoFit/>
          </a:bodyPr>
          <a:lstStyle/>
          <a:p>
            <a:pPr algn="ctr"/>
            <a:r>
              <a:rPr lang="en-US" sz="2400" dirty="0"/>
              <a:t>Hot </a:t>
            </a:r>
            <a:br>
              <a:rPr lang="en-US" sz="2400" dirty="0"/>
            </a:br>
            <a:r>
              <a:rPr lang="en-US" sz="2400" dirty="0"/>
              <a:t>desert</a:t>
            </a:r>
          </a:p>
        </p:txBody>
      </p:sp>
      <p:sp>
        <p:nvSpPr>
          <p:cNvPr id="53" name="TextBox 52">
            <a:extLst>
              <a:ext uri="{FF2B5EF4-FFF2-40B4-BE49-F238E27FC236}">
                <a16:creationId xmlns:a16="http://schemas.microsoft.com/office/drawing/2014/main" id="{2EE8B0AE-D54F-73CE-927A-F0931154A42E}"/>
              </a:ext>
            </a:extLst>
          </p:cNvPr>
          <p:cNvSpPr txBox="1"/>
          <p:nvPr/>
        </p:nvSpPr>
        <p:spPr>
          <a:xfrm>
            <a:off x="2846840" y="3562810"/>
            <a:ext cx="1473352" cy="1200329"/>
          </a:xfrm>
          <a:prstGeom prst="rect">
            <a:avLst/>
          </a:prstGeom>
          <a:noFill/>
        </p:spPr>
        <p:txBody>
          <a:bodyPr wrap="none" rtlCol="0">
            <a:spAutoFit/>
          </a:bodyPr>
          <a:lstStyle/>
          <a:p>
            <a:pPr algn="ctr"/>
            <a:r>
              <a:rPr lang="en-US" sz="2400" dirty="0"/>
              <a:t>Woodland</a:t>
            </a:r>
            <a:br>
              <a:rPr lang="en-US" sz="2400" dirty="0"/>
            </a:br>
            <a:r>
              <a:rPr lang="en-US" sz="2400" dirty="0" err="1"/>
              <a:t>Shrubland</a:t>
            </a:r>
            <a:endParaRPr lang="en-US" sz="2400" dirty="0"/>
          </a:p>
          <a:p>
            <a:pPr algn="ctr"/>
            <a:r>
              <a:rPr lang="en-US" sz="2400" dirty="0"/>
              <a:t>Grassland</a:t>
            </a:r>
          </a:p>
        </p:txBody>
      </p:sp>
      <p:sp>
        <p:nvSpPr>
          <p:cNvPr id="54" name="TextBox 53">
            <a:extLst>
              <a:ext uri="{FF2B5EF4-FFF2-40B4-BE49-F238E27FC236}">
                <a16:creationId xmlns:a16="http://schemas.microsoft.com/office/drawing/2014/main" id="{6B710A38-2B8D-D98C-F115-9B216F16DECE}"/>
              </a:ext>
            </a:extLst>
          </p:cNvPr>
          <p:cNvSpPr txBox="1"/>
          <p:nvPr/>
        </p:nvSpPr>
        <p:spPr>
          <a:xfrm>
            <a:off x="3561551" y="4976654"/>
            <a:ext cx="1221809" cy="461665"/>
          </a:xfrm>
          <a:prstGeom prst="rect">
            <a:avLst/>
          </a:prstGeom>
          <a:noFill/>
        </p:spPr>
        <p:txBody>
          <a:bodyPr wrap="none" rtlCol="0">
            <a:spAutoFit/>
          </a:bodyPr>
          <a:lstStyle/>
          <a:p>
            <a:pPr algn="ctr"/>
            <a:r>
              <a:rPr lang="en-US" sz="2400" dirty="0"/>
              <a:t>Savanna</a:t>
            </a:r>
          </a:p>
        </p:txBody>
      </p:sp>
      <p:sp>
        <p:nvSpPr>
          <p:cNvPr id="55" name="TextBox 54">
            <a:extLst>
              <a:ext uri="{FF2B5EF4-FFF2-40B4-BE49-F238E27FC236}">
                <a16:creationId xmlns:a16="http://schemas.microsoft.com/office/drawing/2014/main" id="{F3EE7105-9FF9-BCAB-74BE-B9BEBE42F362}"/>
              </a:ext>
            </a:extLst>
          </p:cNvPr>
          <p:cNvSpPr txBox="1"/>
          <p:nvPr/>
        </p:nvSpPr>
        <p:spPr>
          <a:xfrm>
            <a:off x="3532742" y="5413522"/>
            <a:ext cx="1428917" cy="830997"/>
          </a:xfrm>
          <a:prstGeom prst="rect">
            <a:avLst/>
          </a:prstGeom>
          <a:noFill/>
        </p:spPr>
        <p:txBody>
          <a:bodyPr wrap="none" rtlCol="0">
            <a:spAutoFit/>
          </a:bodyPr>
          <a:lstStyle/>
          <a:p>
            <a:pPr algn="ctr"/>
            <a:r>
              <a:rPr lang="en-US" sz="2400" dirty="0"/>
              <a:t>Thorn </a:t>
            </a:r>
            <a:br>
              <a:rPr lang="en-US" sz="2400" dirty="0"/>
            </a:br>
            <a:r>
              <a:rPr lang="en-US" sz="2400" dirty="0"/>
              <a:t>woodland</a:t>
            </a:r>
          </a:p>
        </p:txBody>
      </p:sp>
      <p:sp>
        <p:nvSpPr>
          <p:cNvPr id="56" name="TextBox 55">
            <a:extLst>
              <a:ext uri="{FF2B5EF4-FFF2-40B4-BE49-F238E27FC236}">
                <a16:creationId xmlns:a16="http://schemas.microsoft.com/office/drawing/2014/main" id="{B86858D4-BE5B-F7B7-D83C-00B07B9A48D3}"/>
              </a:ext>
            </a:extLst>
          </p:cNvPr>
          <p:cNvSpPr txBox="1"/>
          <p:nvPr/>
        </p:nvSpPr>
        <p:spPr>
          <a:xfrm>
            <a:off x="5854703" y="3666932"/>
            <a:ext cx="1391471" cy="1200329"/>
          </a:xfrm>
          <a:prstGeom prst="rect">
            <a:avLst/>
          </a:prstGeom>
          <a:noFill/>
        </p:spPr>
        <p:txBody>
          <a:bodyPr wrap="none" rtlCol="0">
            <a:spAutoFit/>
          </a:bodyPr>
          <a:lstStyle/>
          <a:p>
            <a:pPr algn="ctr"/>
            <a:r>
              <a:rPr lang="en-US" sz="2400" dirty="0"/>
              <a:t>Tropical</a:t>
            </a:r>
            <a:br>
              <a:rPr lang="en-US" sz="2400" dirty="0"/>
            </a:br>
            <a:r>
              <a:rPr lang="en-US" sz="2400" dirty="0"/>
              <a:t>mountain</a:t>
            </a:r>
            <a:br>
              <a:rPr lang="en-US" sz="2400" dirty="0"/>
            </a:br>
            <a:r>
              <a:rPr lang="en-US" sz="2400" dirty="0"/>
              <a:t>forest</a:t>
            </a:r>
          </a:p>
        </p:txBody>
      </p:sp>
      <p:sp>
        <p:nvSpPr>
          <p:cNvPr id="57" name="TextBox 56">
            <a:extLst>
              <a:ext uri="{FF2B5EF4-FFF2-40B4-BE49-F238E27FC236}">
                <a16:creationId xmlns:a16="http://schemas.microsoft.com/office/drawing/2014/main" id="{EBF5ABA1-7FF8-9160-B214-15205221F0EC}"/>
              </a:ext>
            </a:extLst>
          </p:cNvPr>
          <p:cNvSpPr txBox="1"/>
          <p:nvPr/>
        </p:nvSpPr>
        <p:spPr>
          <a:xfrm>
            <a:off x="4789331" y="5005448"/>
            <a:ext cx="1158330" cy="1200329"/>
          </a:xfrm>
          <a:prstGeom prst="rect">
            <a:avLst/>
          </a:prstGeom>
          <a:noFill/>
        </p:spPr>
        <p:txBody>
          <a:bodyPr wrap="none" rtlCol="0">
            <a:spAutoFit/>
          </a:bodyPr>
          <a:lstStyle/>
          <a:p>
            <a:pPr algn="ctr"/>
            <a:r>
              <a:rPr lang="en-US" sz="2400" dirty="0"/>
              <a:t>Tropical</a:t>
            </a:r>
            <a:br>
              <a:rPr lang="en-US" sz="2000" dirty="0"/>
            </a:br>
            <a:r>
              <a:rPr lang="en-US" sz="2400" dirty="0"/>
              <a:t>dry</a:t>
            </a:r>
            <a:br>
              <a:rPr lang="en-US" sz="2400" dirty="0"/>
            </a:br>
            <a:r>
              <a:rPr lang="en-US" sz="2400" dirty="0"/>
              <a:t>forest</a:t>
            </a:r>
            <a:endParaRPr lang="en-US" sz="2000" dirty="0"/>
          </a:p>
        </p:txBody>
      </p:sp>
      <p:sp>
        <p:nvSpPr>
          <p:cNvPr id="59" name="TextBox 58">
            <a:extLst>
              <a:ext uri="{FF2B5EF4-FFF2-40B4-BE49-F238E27FC236}">
                <a16:creationId xmlns:a16="http://schemas.microsoft.com/office/drawing/2014/main" id="{4146428C-15A7-588D-EA71-B3A03E207AF0}"/>
              </a:ext>
            </a:extLst>
          </p:cNvPr>
          <p:cNvSpPr txBox="1"/>
          <p:nvPr/>
        </p:nvSpPr>
        <p:spPr>
          <a:xfrm>
            <a:off x="7679247" y="5158278"/>
            <a:ext cx="1456104" cy="830997"/>
          </a:xfrm>
          <a:prstGeom prst="rect">
            <a:avLst/>
          </a:prstGeom>
          <a:noFill/>
        </p:spPr>
        <p:txBody>
          <a:bodyPr wrap="none" rtlCol="0">
            <a:spAutoFit/>
          </a:bodyPr>
          <a:lstStyle/>
          <a:p>
            <a:pPr algn="ctr"/>
            <a:r>
              <a:rPr lang="en-US" sz="2400" dirty="0"/>
              <a:t>Tropical </a:t>
            </a:r>
            <a:br>
              <a:rPr lang="en-US" sz="2400" dirty="0"/>
            </a:br>
            <a:r>
              <a:rPr lang="en-US" sz="2400" dirty="0"/>
              <a:t>Rainforest</a:t>
            </a:r>
          </a:p>
        </p:txBody>
      </p:sp>
      <p:sp>
        <p:nvSpPr>
          <p:cNvPr id="60" name="TextBox 59">
            <a:extLst>
              <a:ext uri="{FF2B5EF4-FFF2-40B4-BE49-F238E27FC236}">
                <a16:creationId xmlns:a16="http://schemas.microsoft.com/office/drawing/2014/main" id="{8336DCEB-062C-F7E5-0DAB-8BD08C0E0FC5}"/>
              </a:ext>
            </a:extLst>
          </p:cNvPr>
          <p:cNvSpPr txBox="1"/>
          <p:nvPr/>
        </p:nvSpPr>
        <p:spPr>
          <a:xfrm>
            <a:off x="4343063" y="3814865"/>
            <a:ext cx="1521763" cy="1200329"/>
          </a:xfrm>
          <a:prstGeom prst="rect">
            <a:avLst/>
          </a:prstGeom>
          <a:noFill/>
        </p:spPr>
        <p:txBody>
          <a:bodyPr wrap="none" rtlCol="0">
            <a:spAutoFit/>
          </a:bodyPr>
          <a:lstStyle/>
          <a:p>
            <a:pPr algn="ctr"/>
            <a:r>
              <a:rPr lang="en-US" sz="2400" dirty="0"/>
              <a:t>Temperate</a:t>
            </a:r>
            <a:br>
              <a:rPr lang="en-US" sz="2400" dirty="0"/>
            </a:br>
            <a:r>
              <a:rPr lang="en-US" sz="2400" dirty="0"/>
              <a:t>coniferous</a:t>
            </a:r>
            <a:br>
              <a:rPr lang="en-US" sz="2400" dirty="0"/>
            </a:br>
            <a:r>
              <a:rPr lang="en-US" sz="2400" dirty="0"/>
              <a:t>forest</a:t>
            </a:r>
          </a:p>
        </p:txBody>
      </p:sp>
      <p:sp>
        <p:nvSpPr>
          <p:cNvPr id="61" name="Text Box 10">
            <a:extLst>
              <a:ext uri="{FF2B5EF4-FFF2-40B4-BE49-F238E27FC236}">
                <a16:creationId xmlns:a16="http://schemas.microsoft.com/office/drawing/2014/main" id="{F0874048-CCC6-DF04-84C4-C64EF701F82B}"/>
              </a:ext>
            </a:extLst>
          </p:cNvPr>
          <p:cNvSpPr txBox="1">
            <a:spLocks noChangeArrowheads="1"/>
          </p:cNvSpPr>
          <p:nvPr/>
        </p:nvSpPr>
        <p:spPr bwMode="auto">
          <a:xfrm>
            <a:off x="3498220" y="3869061"/>
            <a:ext cx="354584" cy="461665"/>
          </a:xfrm>
          <a:prstGeom prst="rect">
            <a:avLst/>
          </a:prstGeom>
          <a:noFill/>
          <a:ln w="9525">
            <a:noFill/>
            <a:miter lim="800000"/>
            <a:headEnd/>
            <a:tailEnd/>
          </a:ln>
        </p:spPr>
        <p:txBody>
          <a:bodyPr wrap="none">
            <a:spAutoFit/>
          </a:bodyPr>
          <a:lstStyle/>
          <a:p>
            <a:r>
              <a:rPr lang="en-US" sz="2400" b="1" dirty="0">
                <a:solidFill>
                  <a:srgbClr val="FF0000"/>
                </a:solidFill>
              </a:rPr>
              <a:t>X</a:t>
            </a:r>
          </a:p>
        </p:txBody>
      </p:sp>
      <p:sp>
        <p:nvSpPr>
          <p:cNvPr id="2" name="TextBox 1">
            <a:extLst>
              <a:ext uri="{FF2B5EF4-FFF2-40B4-BE49-F238E27FC236}">
                <a16:creationId xmlns:a16="http://schemas.microsoft.com/office/drawing/2014/main" id="{A3D7477B-A65C-4382-8548-04970F63FE2C}"/>
              </a:ext>
            </a:extLst>
          </p:cNvPr>
          <p:cNvSpPr txBox="1"/>
          <p:nvPr/>
        </p:nvSpPr>
        <p:spPr>
          <a:xfrm>
            <a:off x="6126341" y="2767064"/>
            <a:ext cx="1590692" cy="830997"/>
          </a:xfrm>
          <a:prstGeom prst="rect">
            <a:avLst/>
          </a:prstGeom>
          <a:noFill/>
        </p:spPr>
        <p:txBody>
          <a:bodyPr wrap="none" rtlCol="0">
            <a:spAutoFit/>
          </a:bodyPr>
          <a:lstStyle/>
          <a:p>
            <a:pPr algn="ctr"/>
            <a:r>
              <a:rPr lang="en-US" sz="2400" dirty="0"/>
              <a:t>Temperate </a:t>
            </a:r>
            <a:br>
              <a:rPr lang="en-US" sz="2400" dirty="0"/>
            </a:br>
            <a:r>
              <a:rPr lang="en-US" sz="2400" dirty="0"/>
              <a:t>rainforest</a:t>
            </a:r>
          </a:p>
        </p:txBody>
      </p:sp>
      <p:cxnSp>
        <p:nvCxnSpPr>
          <p:cNvPr id="5" name="Straight Arrow Connector 4">
            <a:extLst>
              <a:ext uri="{FF2B5EF4-FFF2-40B4-BE49-F238E27FC236}">
                <a16:creationId xmlns:a16="http://schemas.microsoft.com/office/drawing/2014/main" id="{76EB876A-BC12-1DD1-B5AF-D80CAFD1C53E}"/>
              </a:ext>
            </a:extLst>
          </p:cNvPr>
          <p:cNvCxnSpPr/>
          <p:nvPr/>
        </p:nvCxnSpPr>
        <p:spPr>
          <a:xfrm flipH="1">
            <a:off x="6004468" y="3347039"/>
            <a:ext cx="243746" cy="240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D624B0A-95A7-67F9-90F2-1DB30931CB15}"/>
              </a:ext>
            </a:extLst>
          </p:cNvPr>
          <p:cNvCxnSpPr/>
          <p:nvPr/>
        </p:nvCxnSpPr>
        <p:spPr>
          <a:xfrm>
            <a:off x="3889630" y="4088778"/>
            <a:ext cx="3795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43FA836-107A-E456-57F5-DDD6573152ED}"/>
              </a:ext>
            </a:extLst>
          </p:cNvPr>
          <p:cNvCxnSpPr>
            <a:cxnSpLocks/>
          </p:cNvCxnSpPr>
          <p:nvPr/>
        </p:nvCxnSpPr>
        <p:spPr>
          <a:xfrm flipH="1">
            <a:off x="3025640" y="4088778"/>
            <a:ext cx="42876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682B78B-0BD3-C338-7F3D-653D49CCD49E}"/>
              </a:ext>
            </a:extLst>
          </p:cNvPr>
          <p:cNvCxnSpPr>
            <a:cxnSpLocks/>
          </p:cNvCxnSpPr>
          <p:nvPr/>
        </p:nvCxnSpPr>
        <p:spPr>
          <a:xfrm>
            <a:off x="3667179" y="4415029"/>
            <a:ext cx="0" cy="3029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3D6A27F-BC25-92C6-7FCB-1FDCF9AB3F7A}"/>
              </a:ext>
            </a:extLst>
          </p:cNvPr>
          <p:cNvCxnSpPr>
            <a:cxnSpLocks/>
          </p:cNvCxnSpPr>
          <p:nvPr/>
        </p:nvCxnSpPr>
        <p:spPr>
          <a:xfrm flipV="1">
            <a:off x="3711801" y="3546213"/>
            <a:ext cx="13242" cy="3535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FE2DF71-EBB4-FF4E-3993-0A53838E5E58}"/>
              </a:ext>
            </a:extLst>
          </p:cNvPr>
          <p:cNvSpPr>
            <a:spLocks noGrp="1"/>
          </p:cNvSpPr>
          <p:nvPr>
            <p:ph type="dt" sz="half" idx="10"/>
          </p:nvPr>
        </p:nvSpPr>
        <p:spPr>
          <a:xfrm>
            <a:off x="609600" y="6392866"/>
            <a:ext cx="2844800" cy="365125"/>
          </a:xfrm>
        </p:spPr>
        <p:txBody>
          <a:bodyPr/>
          <a:lstStyle/>
          <a:p>
            <a:r>
              <a:rPr lang="en-US">
                <a:solidFill>
                  <a:prstClr val="black">
                    <a:tint val="75000"/>
                  </a:prstClr>
                </a:solidFill>
              </a:rPr>
              <a:t>2/6/2023</a:t>
            </a:r>
            <a:endParaRPr lang="en-US" dirty="0">
              <a:solidFill>
                <a:prstClr val="black">
                  <a:tint val="75000"/>
                </a:prstClr>
              </a:solidFill>
            </a:endParaRPr>
          </a:p>
        </p:txBody>
      </p:sp>
      <p:sp>
        <p:nvSpPr>
          <p:cNvPr id="10" name="Footer Placeholder 9">
            <a:extLst>
              <a:ext uri="{FF2B5EF4-FFF2-40B4-BE49-F238E27FC236}">
                <a16:creationId xmlns:a16="http://schemas.microsoft.com/office/drawing/2014/main" id="{4AC19975-11A4-3E04-7C86-6C36A12FFC47}"/>
              </a:ext>
            </a:extLst>
          </p:cNvPr>
          <p:cNvSpPr>
            <a:spLocks noGrp="1"/>
          </p:cNvSpPr>
          <p:nvPr>
            <p:ph type="ftr" sz="quarter" idx="11"/>
          </p:nvPr>
        </p:nvSpPr>
        <p:spPr/>
        <p:txBody>
          <a:bodyPr/>
          <a:lstStyle/>
          <a:p>
            <a:r>
              <a:rPr lang="en-US">
                <a:solidFill>
                  <a:prstClr val="black">
                    <a:tint val="75000"/>
                  </a:prstClr>
                </a:solidFill>
              </a:rPr>
              <a:t>Living with Climate Change in the Rogue Valley Session 5 Natural Systems</a:t>
            </a:r>
            <a:endParaRPr lang="en-US" dirty="0">
              <a:solidFill>
                <a:prstClr val="black">
                  <a:tint val="75000"/>
                </a:prstClr>
              </a:solidFill>
            </a:endParaRPr>
          </a:p>
        </p:txBody>
      </p:sp>
      <p:sp>
        <p:nvSpPr>
          <p:cNvPr id="7" name="TextBox 6">
            <a:extLst>
              <a:ext uri="{FF2B5EF4-FFF2-40B4-BE49-F238E27FC236}">
                <a16:creationId xmlns:a16="http://schemas.microsoft.com/office/drawing/2014/main" id="{DB85F04E-F38D-B1EF-31BB-3F13C2F9D5A7}"/>
              </a:ext>
            </a:extLst>
          </p:cNvPr>
          <p:cNvSpPr txBox="1"/>
          <p:nvPr/>
        </p:nvSpPr>
        <p:spPr>
          <a:xfrm>
            <a:off x="6172765" y="4771904"/>
            <a:ext cx="1438919" cy="1569660"/>
          </a:xfrm>
          <a:prstGeom prst="rect">
            <a:avLst/>
          </a:prstGeom>
          <a:noFill/>
        </p:spPr>
        <p:txBody>
          <a:bodyPr wrap="none" rtlCol="0">
            <a:spAutoFit/>
          </a:bodyPr>
          <a:lstStyle/>
          <a:p>
            <a:pPr algn="ctr"/>
            <a:r>
              <a:rPr lang="en-US" sz="2400" dirty="0"/>
              <a:t>Evergreen</a:t>
            </a:r>
            <a:br>
              <a:rPr lang="en-US" sz="2400" dirty="0"/>
            </a:br>
            <a:r>
              <a:rPr lang="en-US" sz="2400" dirty="0"/>
              <a:t>tropical</a:t>
            </a:r>
          </a:p>
          <a:p>
            <a:pPr algn="ctr"/>
            <a:r>
              <a:rPr lang="en-US" sz="2400" dirty="0"/>
              <a:t>seasonal</a:t>
            </a:r>
            <a:br>
              <a:rPr lang="en-US" sz="2400" dirty="0"/>
            </a:br>
            <a:r>
              <a:rPr lang="en-US" sz="2400" dirty="0"/>
              <a:t>forest</a:t>
            </a:r>
          </a:p>
        </p:txBody>
      </p:sp>
      <p:sp>
        <p:nvSpPr>
          <p:cNvPr id="23" name="Slide Number Placeholder 22">
            <a:extLst>
              <a:ext uri="{FF2B5EF4-FFF2-40B4-BE49-F238E27FC236}">
                <a16:creationId xmlns:a16="http://schemas.microsoft.com/office/drawing/2014/main" id="{5C81431E-B6EB-7DEA-029C-10C1685E24FC}"/>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10</a:t>
            </a:fld>
            <a:endParaRPr lang="en-US">
              <a:solidFill>
                <a:prstClr val="black">
                  <a:tint val="75000"/>
                </a:prstClr>
              </a:solidFill>
            </a:endParaRPr>
          </a:p>
        </p:txBody>
      </p:sp>
      <p:sp>
        <p:nvSpPr>
          <p:cNvPr id="11" name="TextBox 10">
            <a:extLst>
              <a:ext uri="{FF2B5EF4-FFF2-40B4-BE49-F238E27FC236}">
                <a16:creationId xmlns:a16="http://schemas.microsoft.com/office/drawing/2014/main" id="{EBEEB89A-6697-C92B-A965-1698AFC464D8}"/>
              </a:ext>
            </a:extLst>
          </p:cNvPr>
          <p:cNvSpPr txBox="1"/>
          <p:nvPr/>
        </p:nvSpPr>
        <p:spPr>
          <a:xfrm>
            <a:off x="136280" y="700391"/>
            <a:ext cx="2155718" cy="461665"/>
          </a:xfrm>
          <a:prstGeom prst="rect">
            <a:avLst/>
          </a:prstGeom>
          <a:noFill/>
        </p:spPr>
        <p:txBody>
          <a:bodyPr wrap="none" rtlCol="0">
            <a:spAutoFit/>
          </a:bodyPr>
          <a:lstStyle/>
          <a:p>
            <a:r>
              <a:rPr lang="en-US" sz="2400" dirty="0"/>
              <a:t>Advancing edge</a:t>
            </a:r>
          </a:p>
        </p:txBody>
      </p:sp>
      <p:sp>
        <p:nvSpPr>
          <p:cNvPr id="26" name="TextBox 25">
            <a:extLst>
              <a:ext uri="{FF2B5EF4-FFF2-40B4-BE49-F238E27FC236}">
                <a16:creationId xmlns:a16="http://schemas.microsoft.com/office/drawing/2014/main" id="{E49D3AF5-81DB-6B28-6E98-0163A1542E02}"/>
              </a:ext>
            </a:extLst>
          </p:cNvPr>
          <p:cNvSpPr txBox="1"/>
          <p:nvPr/>
        </p:nvSpPr>
        <p:spPr>
          <a:xfrm>
            <a:off x="160893" y="5587847"/>
            <a:ext cx="2002536" cy="461665"/>
          </a:xfrm>
          <a:prstGeom prst="rect">
            <a:avLst/>
          </a:prstGeom>
          <a:noFill/>
        </p:spPr>
        <p:txBody>
          <a:bodyPr wrap="none" rtlCol="0">
            <a:spAutoFit/>
          </a:bodyPr>
          <a:lstStyle/>
          <a:p>
            <a:r>
              <a:rPr lang="en-US" sz="2400" dirty="0"/>
              <a:t>Receding edge</a:t>
            </a:r>
          </a:p>
        </p:txBody>
      </p:sp>
    </p:spTree>
    <p:extLst>
      <p:ext uri="{BB962C8B-B14F-4D97-AF65-F5344CB8AC3E}">
        <p14:creationId xmlns:p14="http://schemas.microsoft.com/office/powerpoint/2010/main" val="12734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mph" presetSubtype="0" grpId="0" nodeType="clickEffect">
                                  <p:stCondLst>
                                    <p:cond delay="0"/>
                                  </p:stCondLst>
                                  <p:childTnLst>
                                    <p:set>
                                      <p:cBhvr>
                                        <p:cTn id="52" dur="indefinite"/>
                                        <p:tgtEl>
                                          <p:spTgt spid="53"/>
                                        </p:tgtEl>
                                        <p:attrNameLst>
                                          <p:attrName>style.opacity</p:attrName>
                                        </p:attrNameLst>
                                      </p:cBhvr>
                                      <p:to>
                                        <p:strVal val="0.5"/>
                                      </p:to>
                                    </p:set>
                                    <p:animEffect filter="image" prLst="opacity: 0.5">
                                      <p:cBhvr rctx="IE">
                                        <p:cTn id="53" dur="indefinite"/>
                                        <p:tgtEl>
                                          <p:spTgt spid="53"/>
                                        </p:tgtEl>
                                      </p:cBhvr>
                                    </p:animEffect>
                                  </p:child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6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7" grpId="0"/>
      <p:bldP spid="48" grpId="0"/>
      <p:bldP spid="50" grpId="0"/>
      <p:bldP spid="51" grpId="0"/>
      <p:bldP spid="52" grpId="0"/>
      <p:bldP spid="53" grpId="0"/>
      <p:bldP spid="54" grpId="0"/>
      <p:bldP spid="55" grpId="0"/>
      <p:bldP spid="56" grpId="0"/>
      <p:bldP spid="57" grpId="0"/>
      <p:bldP spid="59" grpId="0"/>
      <p:bldP spid="60" grpId="0"/>
      <p:bldP spid="2" grpId="0"/>
      <p:bldP spid="7" grpId="0"/>
      <p:bldP spid="1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CN0389(106)"/>
          <p:cNvPicPr>
            <a:picLocks noChangeAspect="1" noChangeArrowheads="1"/>
          </p:cNvPicPr>
          <p:nvPr/>
        </p:nvPicPr>
        <p:blipFill>
          <a:blip r:embed="rId3" cstate="print"/>
          <a:srcRect/>
          <a:stretch>
            <a:fillRect/>
          </a:stretch>
        </p:blipFill>
        <p:spPr bwMode="auto">
          <a:xfrm>
            <a:off x="2544024" y="153909"/>
            <a:ext cx="8123976" cy="6092982"/>
          </a:xfrm>
          <a:prstGeom prst="rect">
            <a:avLst/>
          </a:prstGeom>
          <a:noFill/>
          <a:ln w="9525">
            <a:noFill/>
            <a:miter lim="800000"/>
            <a:headEnd/>
            <a:tailEnd/>
          </a:ln>
        </p:spPr>
      </p:pic>
      <p:sp>
        <p:nvSpPr>
          <p:cNvPr id="50180" name="TextBox 3"/>
          <p:cNvSpPr txBox="1">
            <a:spLocks noChangeArrowheads="1"/>
          </p:cNvSpPr>
          <p:nvPr/>
        </p:nvSpPr>
        <p:spPr bwMode="auto">
          <a:xfrm>
            <a:off x="7977612" y="5877004"/>
            <a:ext cx="2609850" cy="369887"/>
          </a:xfrm>
          <a:prstGeom prst="rect">
            <a:avLst/>
          </a:prstGeom>
          <a:noFill/>
          <a:ln w="9525">
            <a:noFill/>
            <a:miter lim="800000"/>
            <a:headEnd/>
            <a:tailEnd/>
          </a:ln>
        </p:spPr>
        <p:txBody>
          <a:bodyPr wrap="none">
            <a:spAutoFit/>
          </a:bodyPr>
          <a:lstStyle/>
          <a:p>
            <a:r>
              <a:rPr lang="en-US" dirty="0">
                <a:solidFill>
                  <a:schemeClr val="bg1"/>
                </a:solidFill>
              </a:rPr>
              <a:t>Ken McCarty: MNRC 2009</a:t>
            </a:r>
          </a:p>
        </p:txBody>
      </p:sp>
      <p:sp>
        <p:nvSpPr>
          <p:cNvPr id="3" name="Date Placeholder 2">
            <a:extLst>
              <a:ext uri="{FF2B5EF4-FFF2-40B4-BE49-F238E27FC236}">
                <a16:creationId xmlns:a16="http://schemas.microsoft.com/office/drawing/2014/main" id="{6E1E2D05-A0F5-46FD-A8BD-C0124AB9B4E6}"/>
              </a:ext>
            </a:extLst>
          </p:cNvPr>
          <p:cNvSpPr>
            <a:spLocks noGrp="1"/>
          </p:cNvSpPr>
          <p:nvPr>
            <p:ph type="dt" sz="half" idx="10"/>
          </p:nvPr>
        </p:nvSpPr>
        <p:spPr/>
        <p:txBody>
          <a:bodyPr/>
          <a:lstStyle/>
          <a:p>
            <a:r>
              <a:rPr lang="en-US"/>
              <a:t>2/6/2023</a:t>
            </a:r>
          </a:p>
        </p:txBody>
      </p:sp>
      <p:sp>
        <p:nvSpPr>
          <p:cNvPr id="4" name="Footer Placeholder 3">
            <a:extLst>
              <a:ext uri="{FF2B5EF4-FFF2-40B4-BE49-F238E27FC236}">
                <a16:creationId xmlns:a16="http://schemas.microsoft.com/office/drawing/2014/main" id="{9DAAFF7D-2247-425D-AA63-ABB87A6C6DBA}"/>
              </a:ext>
            </a:extLst>
          </p:cNvPr>
          <p:cNvSpPr>
            <a:spLocks noGrp="1"/>
          </p:cNvSpPr>
          <p:nvPr>
            <p:ph type="ftr" sz="quarter" idx="11"/>
          </p:nvPr>
        </p:nvSpPr>
        <p:spPr>
          <a:xfrm>
            <a:off x="3168502" y="6356351"/>
            <a:ext cx="4857898" cy="365125"/>
          </a:xfrm>
        </p:spPr>
        <p:txBody>
          <a:bodyPr/>
          <a:lstStyle/>
          <a:p>
            <a:r>
              <a:rPr lang="en-US" dirty="0"/>
              <a:t>Living with Climate Change in the Rogue Valley Session 5 Natural Systems</a:t>
            </a:r>
          </a:p>
        </p:txBody>
      </p:sp>
      <p:sp>
        <p:nvSpPr>
          <p:cNvPr id="2" name="TextBox 1">
            <a:extLst>
              <a:ext uri="{FF2B5EF4-FFF2-40B4-BE49-F238E27FC236}">
                <a16:creationId xmlns:a16="http://schemas.microsoft.com/office/drawing/2014/main" id="{B93D1FD3-ECAE-C080-77AC-A18B336EBBFD}"/>
              </a:ext>
            </a:extLst>
          </p:cNvPr>
          <p:cNvSpPr txBox="1"/>
          <p:nvPr/>
        </p:nvSpPr>
        <p:spPr>
          <a:xfrm>
            <a:off x="0" y="645855"/>
            <a:ext cx="2328073" cy="2062103"/>
          </a:xfrm>
          <a:prstGeom prst="rect">
            <a:avLst/>
          </a:prstGeom>
          <a:noFill/>
        </p:spPr>
        <p:txBody>
          <a:bodyPr wrap="none" rtlCol="0">
            <a:spAutoFit/>
          </a:bodyPr>
          <a:lstStyle/>
          <a:p>
            <a:pPr algn="ctr"/>
            <a:r>
              <a:rPr lang="en-US" sz="3200" dirty="0">
                <a:solidFill>
                  <a:schemeClr val="bg1"/>
                </a:solidFill>
              </a:rPr>
              <a:t>Can</a:t>
            </a:r>
          </a:p>
          <a:p>
            <a:pPr algn="ctr"/>
            <a:r>
              <a:rPr lang="en-US" sz="3200" dirty="0">
                <a:solidFill>
                  <a:schemeClr val="bg1"/>
                </a:solidFill>
              </a:rPr>
              <a:t>biomes</a:t>
            </a:r>
            <a:br>
              <a:rPr lang="en-US" sz="3200" dirty="0">
                <a:solidFill>
                  <a:schemeClr val="bg1"/>
                </a:solidFill>
              </a:rPr>
            </a:br>
            <a:r>
              <a:rPr lang="en-US" sz="3200" dirty="0">
                <a:solidFill>
                  <a:schemeClr val="bg1"/>
                </a:solidFill>
              </a:rPr>
              <a:t>easily adjust </a:t>
            </a:r>
          </a:p>
          <a:p>
            <a:pPr algn="ctr"/>
            <a:r>
              <a:rPr lang="en-US" sz="3200" dirty="0">
                <a:solidFill>
                  <a:schemeClr val="bg1"/>
                </a:solidFill>
              </a:rPr>
              <a:t>range?</a:t>
            </a:r>
          </a:p>
        </p:txBody>
      </p:sp>
      <p:pic>
        <p:nvPicPr>
          <p:cNvPr id="16388" name="Picture 4" descr="bioscience"/>
          <p:cNvPicPr>
            <a:picLocks noChangeAspect="1" noChangeArrowheads="1"/>
          </p:cNvPicPr>
          <p:nvPr/>
        </p:nvPicPr>
        <p:blipFill rotWithShape="1">
          <a:blip r:embed="rId4" cstate="print"/>
          <a:srcRect b="11390"/>
          <a:stretch/>
        </p:blipFill>
        <p:spPr bwMode="auto">
          <a:xfrm>
            <a:off x="5597451" y="209721"/>
            <a:ext cx="5085768" cy="5981358"/>
          </a:xfrm>
          <a:prstGeom prst="rect">
            <a:avLst/>
          </a:prstGeom>
          <a:noFill/>
          <a:ln w="9525">
            <a:solidFill>
              <a:schemeClr val="tx1"/>
            </a:solidFill>
            <a:miter lim="800000"/>
            <a:headEnd/>
            <a:tailEnd/>
          </a:ln>
          <a:effectLst>
            <a:outerShdw dist="135003" dir="2471156" algn="ctr" rotWithShape="0">
              <a:schemeClr val="tx1"/>
            </a:outerShdw>
          </a:effectLst>
        </p:spPr>
      </p:pic>
      <p:sp>
        <p:nvSpPr>
          <p:cNvPr id="6" name="Slide Number Placeholder 5">
            <a:extLst>
              <a:ext uri="{FF2B5EF4-FFF2-40B4-BE49-F238E27FC236}">
                <a16:creationId xmlns:a16="http://schemas.microsoft.com/office/drawing/2014/main" id="{339DA3F7-07BF-E78F-3A27-C6025D73B05B}"/>
              </a:ext>
            </a:extLst>
          </p:cNvPr>
          <p:cNvSpPr>
            <a:spLocks noGrp="1"/>
          </p:cNvSpPr>
          <p:nvPr>
            <p:ph type="sldNum" sz="quarter" idx="12"/>
          </p:nvPr>
        </p:nvSpPr>
        <p:spPr/>
        <p:txBody>
          <a:bodyPr/>
          <a:lstStyle/>
          <a:p>
            <a:fld id="{C997B1CE-7BAE-455D-A84F-E66B80DAA939}" type="slidenum">
              <a:rPr lang="en-US" smtClean="0"/>
              <a:t>11</a:t>
            </a:fld>
            <a:endParaRPr lang="en-US"/>
          </a:p>
        </p:txBody>
      </p:sp>
      <p:sp>
        <p:nvSpPr>
          <p:cNvPr id="5" name="TextBox 4">
            <a:extLst>
              <a:ext uri="{FF2B5EF4-FFF2-40B4-BE49-F238E27FC236}">
                <a16:creationId xmlns:a16="http://schemas.microsoft.com/office/drawing/2014/main" id="{A4AC8611-6A14-F9FE-EB0B-9BFBADC2CA9C}"/>
              </a:ext>
            </a:extLst>
          </p:cNvPr>
          <p:cNvSpPr txBox="1"/>
          <p:nvPr/>
        </p:nvSpPr>
        <p:spPr>
          <a:xfrm>
            <a:off x="210890" y="4685794"/>
            <a:ext cx="1906291" cy="1077218"/>
          </a:xfrm>
          <a:prstGeom prst="rect">
            <a:avLst/>
          </a:prstGeom>
          <a:noFill/>
        </p:spPr>
        <p:txBody>
          <a:bodyPr wrap="none" rtlCol="0">
            <a:spAutoFit/>
          </a:bodyPr>
          <a:lstStyle/>
          <a:p>
            <a:pPr algn="ctr"/>
            <a:r>
              <a:rPr lang="en-US" sz="3200" dirty="0"/>
              <a:t>Imagine a </a:t>
            </a:r>
            <a:br>
              <a:rPr lang="en-US" sz="3200" dirty="0"/>
            </a:br>
            <a:r>
              <a:rPr lang="en-US" sz="3200" dirty="0"/>
              <a:t>pine tree</a:t>
            </a:r>
          </a:p>
        </p:txBody>
      </p:sp>
      <p:sp>
        <p:nvSpPr>
          <p:cNvPr id="7" name="TextBox 6">
            <a:extLst>
              <a:ext uri="{FF2B5EF4-FFF2-40B4-BE49-F238E27FC236}">
                <a16:creationId xmlns:a16="http://schemas.microsoft.com/office/drawing/2014/main" id="{38B83D5A-202A-3BDE-4099-B3D9609A8F07}"/>
              </a:ext>
            </a:extLst>
          </p:cNvPr>
          <p:cNvSpPr txBox="1"/>
          <p:nvPr/>
        </p:nvSpPr>
        <p:spPr>
          <a:xfrm>
            <a:off x="71107" y="2737684"/>
            <a:ext cx="2256965" cy="1569660"/>
          </a:xfrm>
          <a:prstGeom prst="rect">
            <a:avLst/>
          </a:prstGeom>
          <a:noFill/>
        </p:spPr>
        <p:txBody>
          <a:bodyPr wrap="none" rtlCol="0">
            <a:spAutoFit/>
          </a:bodyPr>
          <a:lstStyle/>
          <a:p>
            <a:pPr algn="ctr"/>
            <a:r>
              <a:rPr lang="en-US" sz="3200" dirty="0"/>
              <a:t>Big Oak Tree</a:t>
            </a:r>
            <a:br>
              <a:rPr lang="en-US" sz="3200" dirty="0"/>
            </a:br>
            <a:r>
              <a:rPr lang="en-US" sz="3200" dirty="0"/>
              <a:t>State Park</a:t>
            </a:r>
          </a:p>
          <a:p>
            <a:pPr algn="ctr"/>
            <a:r>
              <a:rPr lang="en-US" sz="3200" dirty="0"/>
              <a:t>SE Missouri</a:t>
            </a:r>
          </a:p>
        </p:txBody>
      </p:sp>
    </p:spTree>
    <p:extLst>
      <p:ext uri="{BB962C8B-B14F-4D97-AF65-F5344CB8AC3E}">
        <p14:creationId xmlns:p14="http://schemas.microsoft.com/office/powerpoint/2010/main" val="24425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017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0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D8476-1343-4DD1-92DD-2963B3245AC6}"/>
              </a:ext>
            </a:extLst>
          </p:cNvPr>
          <p:cNvSpPr>
            <a:spLocks noGrp="1"/>
          </p:cNvSpPr>
          <p:nvPr>
            <p:ph type="title"/>
          </p:nvPr>
        </p:nvSpPr>
        <p:spPr>
          <a:xfrm>
            <a:off x="83127" y="365125"/>
            <a:ext cx="12108873" cy="1325563"/>
          </a:xfrm>
        </p:spPr>
        <p:txBody>
          <a:bodyPr>
            <a:normAutofit/>
          </a:bodyPr>
          <a:lstStyle/>
          <a:p>
            <a:pPr algn="ctr"/>
            <a:r>
              <a:rPr lang="en-US" dirty="0"/>
              <a:t>Barriers to Range Adjustment – 1 Dispersal range</a:t>
            </a:r>
          </a:p>
        </p:txBody>
      </p:sp>
      <p:sp>
        <p:nvSpPr>
          <p:cNvPr id="2" name="Date Placeholder 1">
            <a:extLst>
              <a:ext uri="{FF2B5EF4-FFF2-40B4-BE49-F238E27FC236}">
                <a16:creationId xmlns:a16="http://schemas.microsoft.com/office/drawing/2014/main" id="{EBF14FAE-7A0A-46DB-8CA3-6B7A03A8261C}"/>
              </a:ext>
            </a:extLst>
          </p:cNvPr>
          <p:cNvSpPr>
            <a:spLocks noGrp="1"/>
          </p:cNvSpPr>
          <p:nvPr>
            <p:ph type="dt" sz="half" idx="10"/>
          </p:nvPr>
        </p:nvSpPr>
        <p:spPr/>
        <p:txBody>
          <a:bodyPr/>
          <a:lstStyle/>
          <a:p>
            <a:r>
              <a:rPr lang="en-US"/>
              <a:t>10/16/2017</a:t>
            </a:r>
          </a:p>
        </p:txBody>
      </p:sp>
      <p:sp>
        <p:nvSpPr>
          <p:cNvPr id="3" name="Footer Placeholder 2">
            <a:extLst>
              <a:ext uri="{FF2B5EF4-FFF2-40B4-BE49-F238E27FC236}">
                <a16:creationId xmlns:a16="http://schemas.microsoft.com/office/drawing/2014/main" id="{482D47EE-B247-4AE2-AAF1-443EC7967610}"/>
              </a:ext>
            </a:extLst>
          </p:cNvPr>
          <p:cNvSpPr>
            <a:spLocks noGrp="1"/>
          </p:cNvSpPr>
          <p:nvPr>
            <p:ph type="ftr" sz="quarter" idx="11"/>
          </p:nvPr>
        </p:nvSpPr>
        <p:spPr/>
        <p:txBody>
          <a:bodyPr/>
          <a:lstStyle/>
          <a:p>
            <a:r>
              <a:rPr lang="en-US"/>
              <a:t>Biological Consequences</a:t>
            </a:r>
          </a:p>
        </p:txBody>
      </p:sp>
      <p:sp>
        <p:nvSpPr>
          <p:cNvPr id="4" name="Slide Number Placeholder 3">
            <a:extLst>
              <a:ext uri="{FF2B5EF4-FFF2-40B4-BE49-F238E27FC236}">
                <a16:creationId xmlns:a16="http://schemas.microsoft.com/office/drawing/2014/main" id="{4B198EFB-C411-49D0-87F4-D253EBBBEA87}"/>
              </a:ext>
            </a:extLst>
          </p:cNvPr>
          <p:cNvSpPr>
            <a:spLocks noGrp="1"/>
          </p:cNvSpPr>
          <p:nvPr>
            <p:ph type="sldNum" sz="quarter" idx="12"/>
          </p:nvPr>
        </p:nvSpPr>
        <p:spPr/>
        <p:txBody>
          <a:bodyPr/>
          <a:lstStyle/>
          <a:p>
            <a:fld id="{C997B1CE-7BAE-455D-A84F-E66B80DAA939}" type="slidenum">
              <a:rPr lang="en-US" smtClean="0"/>
              <a:t>12</a:t>
            </a:fld>
            <a:endParaRPr lang="en-US"/>
          </a:p>
        </p:txBody>
      </p:sp>
      <p:pic>
        <p:nvPicPr>
          <p:cNvPr id="7" name="Picture 6">
            <a:extLst>
              <a:ext uri="{FF2B5EF4-FFF2-40B4-BE49-F238E27FC236}">
                <a16:creationId xmlns:a16="http://schemas.microsoft.com/office/drawing/2014/main" id="{6E287A94-ADD6-455B-9869-8C3BB1F50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27095" y="1774137"/>
            <a:ext cx="4784784" cy="3588588"/>
          </a:xfrm>
          <a:prstGeom prst="rect">
            <a:avLst/>
          </a:prstGeom>
        </p:spPr>
      </p:pic>
      <p:pic>
        <p:nvPicPr>
          <p:cNvPr id="9" name="Picture 8">
            <a:extLst>
              <a:ext uri="{FF2B5EF4-FFF2-40B4-BE49-F238E27FC236}">
                <a16:creationId xmlns:a16="http://schemas.microsoft.com/office/drawing/2014/main" id="{CED67672-471E-46FC-8633-381309FF4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3332" y="1921205"/>
            <a:ext cx="4028536" cy="3021402"/>
          </a:xfrm>
          <a:prstGeom prst="rect">
            <a:avLst/>
          </a:prstGeom>
        </p:spPr>
      </p:pic>
    </p:spTree>
    <p:extLst>
      <p:ext uri="{BB962C8B-B14F-4D97-AF65-F5344CB8AC3E}">
        <p14:creationId xmlns:p14="http://schemas.microsoft.com/office/powerpoint/2010/main" val="5280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urban"/>
          <p:cNvPicPr>
            <a:picLocks noChangeAspect="1" noChangeArrowheads="1"/>
          </p:cNvPicPr>
          <p:nvPr/>
        </p:nvPicPr>
        <p:blipFill>
          <a:blip r:embed="rId2" cstate="print"/>
          <a:srcRect t="9998"/>
          <a:stretch>
            <a:fillRect/>
          </a:stretch>
        </p:blipFill>
        <p:spPr bwMode="auto">
          <a:xfrm>
            <a:off x="1907344" y="0"/>
            <a:ext cx="8760657" cy="6760612"/>
          </a:xfrm>
          <a:prstGeom prst="rect">
            <a:avLst/>
          </a:prstGeom>
          <a:noFill/>
          <a:ln w="9525">
            <a:noFill/>
            <a:miter lim="800000"/>
            <a:headEnd/>
            <a:tailEnd/>
          </a:ln>
        </p:spPr>
      </p:pic>
      <p:pic>
        <p:nvPicPr>
          <p:cNvPr id="406535" name="Picture 7"/>
          <p:cNvPicPr>
            <a:picLocks noChangeAspect="1" noChangeArrowheads="1"/>
          </p:cNvPicPr>
          <p:nvPr/>
        </p:nvPicPr>
        <p:blipFill>
          <a:blip r:embed="rId3" cstate="print"/>
          <a:srcRect l="8696" t="13432" r="2899" b="4477"/>
          <a:stretch>
            <a:fillRect/>
          </a:stretch>
        </p:blipFill>
        <p:spPr bwMode="auto">
          <a:xfrm>
            <a:off x="3886200" y="1066800"/>
            <a:ext cx="5410200" cy="4878388"/>
          </a:xfrm>
          <a:prstGeom prst="rect">
            <a:avLst/>
          </a:prstGeom>
          <a:noFill/>
          <a:ln w="9525">
            <a:noFill/>
            <a:miter lim="800000"/>
            <a:headEnd/>
            <a:tailEnd/>
          </a:ln>
        </p:spPr>
      </p:pic>
      <p:sp>
        <p:nvSpPr>
          <p:cNvPr id="406536" name="Rectangle 8"/>
          <p:cNvSpPr>
            <a:spLocks noChangeArrowheads="1"/>
          </p:cNvSpPr>
          <p:nvPr/>
        </p:nvSpPr>
        <p:spPr bwMode="auto">
          <a:xfrm>
            <a:off x="1524001" y="-100013"/>
            <a:ext cx="5503863" cy="884238"/>
          </a:xfrm>
          <a:prstGeom prst="rect">
            <a:avLst/>
          </a:prstGeom>
          <a:solidFill>
            <a:srgbClr val="FFFFFF">
              <a:alpha val="60001"/>
            </a:srgbClr>
          </a:solid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C0C0C0"/>
                  </a:outerShdw>
                </a:effectLst>
                <a:latin typeface="Arial" charset="0"/>
              </a:rPr>
              <a:t>Urban Change in St. Louis</a:t>
            </a:r>
          </a:p>
          <a:p>
            <a:pPr>
              <a:defRPr/>
            </a:pPr>
            <a:r>
              <a:rPr lang="en-US" sz="2000" b="1" dirty="0">
                <a:solidFill>
                  <a:schemeClr val="bg1"/>
                </a:solidFill>
                <a:effectLst>
                  <a:outerShdw blurRad="38100" dist="38100" dir="2700000" algn="tl">
                    <a:srgbClr val="C0C0C0"/>
                  </a:outerShdw>
                </a:effectLst>
                <a:latin typeface="Arial" charset="0"/>
              </a:rPr>
              <a:t>Missouri Resource Assessment Partnership</a:t>
            </a:r>
          </a:p>
        </p:txBody>
      </p:sp>
      <p:pic>
        <p:nvPicPr>
          <p:cNvPr id="406537" name="Picture 9"/>
          <p:cNvPicPr>
            <a:picLocks noChangeAspect="1" noChangeArrowheads="1"/>
          </p:cNvPicPr>
          <p:nvPr/>
        </p:nvPicPr>
        <p:blipFill>
          <a:blip r:embed="rId4" cstate="print"/>
          <a:srcRect l="8481" t="10040" r="6714" b="25703"/>
          <a:stretch>
            <a:fillRect/>
          </a:stretch>
        </p:blipFill>
        <p:spPr bwMode="auto">
          <a:xfrm>
            <a:off x="204459" y="2076561"/>
            <a:ext cx="3810000" cy="952500"/>
          </a:xfrm>
          <a:prstGeom prst="rect">
            <a:avLst/>
          </a:prstGeom>
          <a:noFill/>
          <a:ln w="9525">
            <a:noFill/>
            <a:miter lim="800000"/>
            <a:headEnd/>
            <a:tailEnd/>
          </a:ln>
        </p:spPr>
      </p:pic>
      <p:pic>
        <p:nvPicPr>
          <p:cNvPr id="406538" name="Picture 10"/>
          <p:cNvPicPr>
            <a:picLocks noChangeAspect="1" noChangeArrowheads="1"/>
          </p:cNvPicPr>
          <p:nvPr/>
        </p:nvPicPr>
        <p:blipFill>
          <a:blip r:embed="rId5" cstate="print"/>
          <a:srcRect/>
          <a:stretch>
            <a:fillRect/>
          </a:stretch>
        </p:blipFill>
        <p:spPr bwMode="auto">
          <a:xfrm>
            <a:off x="4346765" y="5955059"/>
            <a:ext cx="3752661" cy="604681"/>
          </a:xfrm>
          <a:prstGeom prst="rect">
            <a:avLst/>
          </a:prstGeom>
          <a:noFill/>
          <a:ln w="9525">
            <a:noFill/>
            <a:miter lim="800000"/>
            <a:headEnd/>
            <a:tailEnd/>
          </a:ln>
        </p:spPr>
      </p:pic>
      <p:sp>
        <p:nvSpPr>
          <p:cNvPr id="406540" name="Text Box 12"/>
          <p:cNvSpPr txBox="1">
            <a:spLocks noChangeArrowheads="1"/>
          </p:cNvSpPr>
          <p:nvPr/>
        </p:nvSpPr>
        <p:spPr bwMode="auto">
          <a:xfrm>
            <a:off x="8308143" y="5365750"/>
            <a:ext cx="1371600" cy="579438"/>
          </a:xfrm>
          <a:prstGeom prst="rect">
            <a:avLst/>
          </a:prstGeom>
          <a:noFill/>
          <a:ln w="9525">
            <a:noFill/>
            <a:miter lim="800000"/>
            <a:headEnd/>
            <a:tailEnd/>
          </a:ln>
        </p:spPr>
        <p:txBody>
          <a:bodyPr>
            <a:spAutoFit/>
          </a:bodyPr>
          <a:lstStyle/>
          <a:p>
            <a:pPr>
              <a:spcBef>
                <a:spcPct val="50000"/>
              </a:spcBef>
            </a:pPr>
            <a:r>
              <a:rPr lang="en-US" sz="3200" b="1" dirty="0"/>
              <a:t>1972</a:t>
            </a:r>
          </a:p>
        </p:txBody>
      </p:sp>
      <p:sp>
        <p:nvSpPr>
          <p:cNvPr id="51210" name="TextBox 9"/>
          <p:cNvSpPr txBox="1">
            <a:spLocks noChangeArrowheads="1"/>
          </p:cNvSpPr>
          <p:nvPr/>
        </p:nvSpPr>
        <p:spPr bwMode="auto">
          <a:xfrm>
            <a:off x="8026400" y="20049"/>
            <a:ext cx="2568575" cy="368300"/>
          </a:xfrm>
          <a:prstGeom prst="rect">
            <a:avLst/>
          </a:prstGeom>
          <a:noFill/>
          <a:ln w="9525">
            <a:noFill/>
            <a:miter lim="800000"/>
            <a:headEnd/>
            <a:tailEnd/>
          </a:ln>
        </p:spPr>
        <p:txBody>
          <a:bodyPr wrap="none">
            <a:spAutoFit/>
          </a:bodyPr>
          <a:lstStyle/>
          <a:p>
            <a:r>
              <a:rPr lang="en-US" dirty="0"/>
              <a:t> </a:t>
            </a:r>
            <a:r>
              <a:rPr lang="en-US" dirty="0">
                <a:solidFill>
                  <a:schemeClr val="bg1"/>
                </a:solidFill>
              </a:rPr>
              <a:t>Paul Nelson: MNRC 200</a:t>
            </a:r>
            <a:r>
              <a:rPr lang="en-US" dirty="0"/>
              <a:t>9</a:t>
            </a:r>
          </a:p>
        </p:txBody>
      </p:sp>
      <p:sp>
        <p:nvSpPr>
          <p:cNvPr id="3" name="Date Placeholder 2">
            <a:extLst>
              <a:ext uri="{FF2B5EF4-FFF2-40B4-BE49-F238E27FC236}">
                <a16:creationId xmlns:a16="http://schemas.microsoft.com/office/drawing/2014/main" id="{CC15C6BC-224D-4701-8228-4B3ECD7E4D51}"/>
              </a:ext>
            </a:extLst>
          </p:cNvPr>
          <p:cNvSpPr>
            <a:spLocks noGrp="1"/>
          </p:cNvSpPr>
          <p:nvPr>
            <p:ph type="dt" sz="half" idx="10"/>
          </p:nvPr>
        </p:nvSpPr>
        <p:spPr/>
        <p:txBody>
          <a:bodyPr/>
          <a:lstStyle/>
          <a:p>
            <a:r>
              <a:rPr lang="en-US"/>
              <a:t>2/6/2023</a:t>
            </a:r>
          </a:p>
        </p:txBody>
      </p:sp>
      <p:sp>
        <p:nvSpPr>
          <p:cNvPr id="4" name="Footer Placeholder 3">
            <a:extLst>
              <a:ext uri="{FF2B5EF4-FFF2-40B4-BE49-F238E27FC236}">
                <a16:creationId xmlns:a16="http://schemas.microsoft.com/office/drawing/2014/main" id="{BE50A4D4-D851-454A-B96D-4675403492C7}"/>
              </a:ext>
            </a:extLst>
          </p:cNvPr>
          <p:cNvSpPr>
            <a:spLocks noGrp="1"/>
          </p:cNvSpPr>
          <p:nvPr>
            <p:ph type="ftr" sz="quarter" idx="11"/>
          </p:nvPr>
        </p:nvSpPr>
        <p:spPr>
          <a:xfrm>
            <a:off x="3285460" y="6356351"/>
            <a:ext cx="4740940" cy="365125"/>
          </a:xfrm>
        </p:spPr>
        <p:txBody>
          <a:bodyPr/>
          <a:lstStyle/>
          <a:p>
            <a:r>
              <a:rPr lang="en-US" dirty="0"/>
              <a:t>Living with Climate Change in the Rogue Valley Session 5 Natural Systems</a:t>
            </a:r>
          </a:p>
        </p:txBody>
      </p:sp>
      <p:sp>
        <p:nvSpPr>
          <p:cNvPr id="2" name="Slide Number Placeholder 1">
            <a:extLst>
              <a:ext uri="{FF2B5EF4-FFF2-40B4-BE49-F238E27FC236}">
                <a16:creationId xmlns:a16="http://schemas.microsoft.com/office/drawing/2014/main" id="{EFA2A64D-7D26-B185-6FD8-1A7996263050}"/>
              </a:ext>
            </a:extLst>
          </p:cNvPr>
          <p:cNvSpPr>
            <a:spLocks noGrp="1"/>
          </p:cNvSpPr>
          <p:nvPr>
            <p:ph type="sldNum" sz="quarter" idx="12"/>
          </p:nvPr>
        </p:nvSpPr>
        <p:spPr/>
        <p:txBody>
          <a:bodyPr/>
          <a:lstStyle/>
          <a:p>
            <a:fld id="{C997B1CE-7BAE-455D-A84F-E66B80DAA939}" type="slidenum">
              <a:rPr lang="en-US" smtClean="0"/>
              <a:t>13</a:t>
            </a:fld>
            <a:endParaRPr lang="en-US"/>
          </a:p>
        </p:txBody>
      </p:sp>
    </p:spTree>
    <p:extLst>
      <p:ext uri="{BB962C8B-B14F-4D97-AF65-F5344CB8AC3E}">
        <p14:creationId xmlns:p14="http://schemas.microsoft.com/office/powerpoint/2010/main" val="148143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5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6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urban"/>
          <p:cNvPicPr>
            <a:picLocks noChangeAspect="1" noChangeArrowheads="1"/>
          </p:cNvPicPr>
          <p:nvPr/>
        </p:nvPicPr>
        <p:blipFill>
          <a:blip r:embed="rId2" cstate="print"/>
          <a:srcRect t="9998"/>
          <a:stretch>
            <a:fillRect/>
          </a:stretch>
        </p:blipFill>
        <p:spPr bwMode="auto">
          <a:xfrm>
            <a:off x="1907344" y="0"/>
            <a:ext cx="8760657" cy="6760612"/>
          </a:xfrm>
          <a:prstGeom prst="rect">
            <a:avLst/>
          </a:prstGeom>
          <a:noFill/>
          <a:ln w="9525">
            <a:noFill/>
            <a:miter lim="800000"/>
            <a:headEnd/>
            <a:tailEnd/>
          </a:ln>
        </p:spPr>
      </p:pic>
      <p:pic>
        <p:nvPicPr>
          <p:cNvPr id="406534" name="Picture 6"/>
          <p:cNvPicPr>
            <a:picLocks noChangeAspect="1" noChangeArrowheads="1"/>
          </p:cNvPicPr>
          <p:nvPr/>
        </p:nvPicPr>
        <p:blipFill>
          <a:blip r:embed="rId3" cstate="print"/>
          <a:srcRect l="4646" t="24675" b="3896"/>
          <a:stretch>
            <a:fillRect/>
          </a:stretch>
        </p:blipFill>
        <p:spPr bwMode="auto">
          <a:xfrm>
            <a:off x="3932928" y="921285"/>
            <a:ext cx="5453063" cy="4872038"/>
          </a:xfrm>
          <a:prstGeom prst="rect">
            <a:avLst/>
          </a:prstGeom>
          <a:noFill/>
          <a:ln w="9525">
            <a:noFill/>
            <a:miter lim="800000"/>
            <a:headEnd/>
            <a:tailEnd/>
          </a:ln>
        </p:spPr>
      </p:pic>
      <p:sp>
        <p:nvSpPr>
          <p:cNvPr id="406536" name="Rectangle 8"/>
          <p:cNvSpPr>
            <a:spLocks noChangeArrowheads="1"/>
          </p:cNvSpPr>
          <p:nvPr/>
        </p:nvSpPr>
        <p:spPr bwMode="auto">
          <a:xfrm>
            <a:off x="1524001" y="-100013"/>
            <a:ext cx="5503863" cy="884238"/>
          </a:xfrm>
          <a:prstGeom prst="rect">
            <a:avLst/>
          </a:prstGeom>
          <a:solidFill>
            <a:srgbClr val="FFFFFF">
              <a:alpha val="60001"/>
            </a:srgbClr>
          </a:solidFill>
          <a:ln w="9525">
            <a:noFill/>
            <a:miter lim="800000"/>
            <a:headEnd/>
            <a:tailEnd/>
          </a:ln>
          <a:effectLst/>
        </p:spPr>
        <p:txBody>
          <a:bodyPr wrap="none">
            <a:spAutoFit/>
          </a:bodyPr>
          <a:lstStyle/>
          <a:p>
            <a:pPr>
              <a:defRPr/>
            </a:pPr>
            <a:r>
              <a:rPr lang="en-US" sz="3200" b="1">
                <a:solidFill>
                  <a:schemeClr val="bg1"/>
                </a:solidFill>
                <a:effectLst>
                  <a:outerShdw blurRad="38100" dist="38100" dir="2700000" algn="tl">
                    <a:srgbClr val="C0C0C0"/>
                  </a:outerShdw>
                </a:effectLst>
                <a:latin typeface="Arial" charset="0"/>
              </a:rPr>
              <a:t>Urban Change in St. Louis</a:t>
            </a:r>
          </a:p>
          <a:p>
            <a:pPr>
              <a:defRPr/>
            </a:pPr>
            <a:r>
              <a:rPr lang="en-US" sz="2000" b="1">
                <a:solidFill>
                  <a:schemeClr val="bg1"/>
                </a:solidFill>
                <a:effectLst>
                  <a:outerShdw blurRad="38100" dist="38100" dir="2700000" algn="tl">
                    <a:srgbClr val="C0C0C0"/>
                  </a:outerShdw>
                </a:effectLst>
                <a:latin typeface="Arial" charset="0"/>
              </a:rPr>
              <a:t>Missouri Resource Assessment Partnership</a:t>
            </a:r>
          </a:p>
        </p:txBody>
      </p:sp>
      <p:pic>
        <p:nvPicPr>
          <p:cNvPr id="406537" name="Picture 9"/>
          <p:cNvPicPr>
            <a:picLocks noChangeAspect="1" noChangeArrowheads="1"/>
          </p:cNvPicPr>
          <p:nvPr/>
        </p:nvPicPr>
        <p:blipFill>
          <a:blip r:embed="rId4" cstate="print"/>
          <a:srcRect l="8481" t="10040" r="6714" b="25703"/>
          <a:stretch>
            <a:fillRect/>
          </a:stretch>
        </p:blipFill>
        <p:spPr bwMode="auto">
          <a:xfrm>
            <a:off x="204459" y="2076561"/>
            <a:ext cx="3810000" cy="952500"/>
          </a:xfrm>
          <a:prstGeom prst="rect">
            <a:avLst/>
          </a:prstGeom>
          <a:noFill/>
          <a:ln w="9525">
            <a:noFill/>
            <a:miter lim="800000"/>
            <a:headEnd/>
            <a:tailEnd/>
          </a:ln>
        </p:spPr>
      </p:pic>
      <p:pic>
        <p:nvPicPr>
          <p:cNvPr id="406538" name="Picture 10"/>
          <p:cNvPicPr>
            <a:picLocks noChangeAspect="1" noChangeArrowheads="1"/>
          </p:cNvPicPr>
          <p:nvPr/>
        </p:nvPicPr>
        <p:blipFill>
          <a:blip r:embed="rId5" cstate="print"/>
          <a:srcRect/>
          <a:stretch>
            <a:fillRect/>
          </a:stretch>
        </p:blipFill>
        <p:spPr bwMode="auto">
          <a:xfrm>
            <a:off x="4346765" y="5955059"/>
            <a:ext cx="3752661" cy="604681"/>
          </a:xfrm>
          <a:prstGeom prst="rect">
            <a:avLst/>
          </a:prstGeom>
          <a:noFill/>
          <a:ln w="9525">
            <a:noFill/>
            <a:miter lim="800000"/>
            <a:headEnd/>
            <a:tailEnd/>
          </a:ln>
        </p:spPr>
      </p:pic>
      <p:sp>
        <p:nvSpPr>
          <p:cNvPr id="406539" name="Text Box 11"/>
          <p:cNvSpPr txBox="1">
            <a:spLocks noChangeArrowheads="1"/>
          </p:cNvSpPr>
          <p:nvPr/>
        </p:nvSpPr>
        <p:spPr bwMode="auto">
          <a:xfrm>
            <a:off x="7848600" y="5334000"/>
            <a:ext cx="1371600" cy="579438"/>
          </a:xfrm>
          <a:prstGeom prst="rect">
            <a:avLst/>
          </a:prstGeom>
          <a:noFill/>
          <a:ln w="9525">
            <a:noFill/>
            <a:miter lim="800000"/>
            <a:headEnd/>
            <a:tailEnd/>
          </a:ln>
        </p:spPr>
        <p:txBody>
          <a:bodyPr>
            <a:spAutoFit/>
          </a:bodyPr>
          <a:lstStyle/>
          <a:p>
            <a:pPr>
              <a:spcBef>
                <a:spcPct val="50000"/>
              </a:spcBef>
            </a:pPr>
            <a:r>
              <a:rPr lang="en-US" sz="3200" b="1"/>
              <a:t>1999</a:t>
            </a:r>
          </a:p>
        </p:txBody>
      </p:sp>
      <p:sp>
        <p:nvSpPr>
          <p:cNvPr id="51210" name="TextBox 9"/>
          <p:cNvSpPr txBox="1">
            <a:spLocks noChangeArrowheads="1"/>
          </p:cNvSpPr>
          <p:nvPr/>
        </p:nvSpPr>
        <p:spPr bwMode="auto">
          <a:xfrm>
            <a:off x="8026400" y="20049"/>
            <a:ext cx="2568575" cy="368300"/>
          </a:xfrm>
          <a:prstGeom prst="rect">
            <a:avLst/>
          </a:prstGeom>
          <a:noFill/>
          <a:ln w="9525">
            <a:noFill/>
            <a:miter lim="800000"/>
            <a:headEnd/>
            <a:tailEnd/>
          </a:ln>
        </p:spPr>
        <p:txBody>
          <a:bodyPr wrap="none">
            <a:spAutoFit/>
          </a:bodyPr>
          <a:lstStyle/>
          <a:p>
            <a:r>
              <a:rPr lang="en-US" dirty="0"/>
              <a:t> </a:t>
            </a:r>
            <a:r>
              <a:rPr lang="en-US" dirty="0">
                <a:solidFill>
                  <a:schemeClr val="bg1"/>
                </a:solidFill>
              </a:rPr>
              <a:t>Paul Nelson: MNRC 200</a:t>
            </a:r>
            <a:r>
              <a:rPr lang="en-US" dirty="0"/>
              <a:t>9</a:t>
            </a:r>
          </a:p>
        </p:txBody>
      </p:sp>
      <p:sp>
        <p:nvSpPr>
          <p:cNvPr id="3" name="Date Placeholder 2">
            <a:extLst>
              <a:ext uri="{FF2B5EF4-FFF2-40B4-BE49-F238E27FC236}">
                <a16:creationId xmlns:a16="http://schemas.microsoft.com/office/drawing/2014/main" id="{8560681B-DC25-4DC5-9E9C-C3B873072034}"/>
              </a:ext>
            </a:extLst>
          </p:cNvPr>
          <p:cNvSpPr>
            <a:spLocks noGrp="1"/>
          </p:cNvSpPr>
          <p:nvPr>
            <p:ph type="dt" sz="half" idx="10"/>
          </p:nvPr>
        </p:nvSpPr>
        <p:spPr/>
        <p:txBody>
          <a:bodyPr/>
          <a:lstStyle/>
          <a:p>
            <a:r>
              <a:rPr lang="en-US"/>
              <a:t>2/6/2023</a:t>
            </a:r>
          </a:p>
        </p:txBody>
      </p:sp>
      <p:sp>
        <p:nvSpPr>
          <p:cNvPr id="4" name="Footer Placeholder 3">
            <a:extLst>
              <a:ext uri="{FF2B5EF4-FFF2-40B4-BE49-F238E27FC236}">
                <a16:creationId xmlns:a16="http://schemas.microsoft.com/office/drawing/2014/main" id="{03B7DAA7-B753-4F65-8812-8D17173B2059}"/>
              </a:ext>
            </a:extLst>
          </p:cNvPr>
          <p:cNvSpPr>
            <a:spLocks noGrp="1"/>
          </p:cNvSpPr>
          <p:nvPr>
            <p:ph type="ftr" sz="quarter" idx="11"/>
          </p:nvPr>
        </p:nvSpPr>
        <p:spPr>
          <a:xfrm>
            <a:off x="3072809" y="6356351"/>
            <a:ext cx="4953591" cy="365125"/>
          </a:xfrm>
        </p:spPr>
        <p:txBody>
          <a:bodyPr/>
          <a:lstStyle/>
          <a:p>
            <a:r>
              <a:rPr lang="en-US" dirty="0"/>
              <a:t>Living with Climate Change in the Rogue Valley Session 5 Natural Systems</a:t>
            </a:r>
          </a:p>
        </p:txBody>
      </p:sp>
      <p:sp>
        <p:nvSpPr>
          <p:cNvPr id="2" name="Slide Number Placeholder 1">
            <a:extLst>
              <a:ext uri="{FF2B5EF4-FFF2-40B4-BE49-F238E27FC236}">
                <a16:creationId xmlns:a16="http://schemas.microsoft.com/office/drawing/2014/main" id="{26E5D741-093F-5218-A5C1-9FEB086CCF86}"/>
              </a:ext>
            </a:extLst>
          </p:cNvPr>
          <p:cNvSpPr>
            <a:spLocks noGrp="1"/>
          </p:cNvSpPr>
          <p:nvPr>
            <p:ph type="sldNum" sz="quarter" idx="12"/>
          </p:nvPr>
        </p:nvSpPr>
        <p:spPr/>
        <p:txBody>
          <a:bodyPr/>
          <a:lstStyle/>
          <a:p>
            <a:fld id="{C997B1CE-7BAE-455D-A84F-E66B80DAA939}" type="slidenum">
              <a:rPr lang="en-US" smtClean="0"/>
              <a:t>14</a:t>
            </a:fld>
            <a:endParaRPr lang="en-US"/>
          </a:p>
        </p:txBody>
      </p:sp>
    </p:spTree>
    <p:extLst>
      <p:ext uri="{BB962C8B-B14F-4D97-AF65-F5344CB8AC3E}">
        <p14:creationId xmlns:p14="http://schemas.microsoft.com/office/powerpoint/2010/main" val="68917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93261B1-6866-4B4E-B040-4125B770F656}"/>
              </a:ext>
            </a:extLst>
          </p:cNvPr>
          <p:cNvSpPr>
            <a:spLocks noGrp="1"/>
          </p:cNvSpPr>
          <p:nvPr>
            <p:ph type="title"/>
          </p:nvPr>
        </p:nvSpPr>
        <p:spPr/>
        <p:txBody>
          <a:bodyPr/>
          <a:lstStyle/>
          <a:p>
            <a:r>
              <a:rPr lang="en-US" dirty="0">
                <a:solidFill>
                  <a:schemeClr val="bg1"/>
                </a:solidFill>
              </a:rPr>
              <a:t>Metro Portland 1956 - 2023</a:t>
            </a:r>
          </a:p>
        </p:txBody>
      </p:sp>
      <p:sp>
        <p:nvSpPr>
          <p:cNvPr id="2" name="Date Placeholder 1">
            <a:extLst>
              <a:ext uri="{FF2B5EF4-FFF2-40B4-BE49-F238E27FC236}">
                <a16:creationId xmlns:a16="http://schemas.microsoft.com/office/drawing/2014/main" id="{206D16F3-C0CF-428A-7675-F65CC349B787}"/>
              </a:ext>
            </a:extLst>
          </p:cNvPr>
          <p:cNvSpPr>
            <a:spLocks noGrp="1"/>
          </p:cNvSpPr>
          <p:nvPr>
            <p:ph type="dt" sz="half" idx="10"/>
          </p:nvPr>
        </p:nvSpPr>
        <p:spPr/>
        <p:txBody>
          <a:bodyPr/>
          <a:lstStyle/>
          <a:p>
            <a:r>
              <a:rPr lang="en-US"/>
              <a:t>2/6/2023</a:t>
            </a:r>
          </a:p>
        </p:txBody>
      </p:sp>
      <p:sp>
        <p:nvSpPr>
          <p:cNvPr id="3" name="Footer Placeholder 2">
            <a:extLst>
              <a:ext uri="{FF2B5EF4-FFF2-40B4-BE49-F238E27FC236}">
                <a16:creationId xmlns:a16="http://schemas.microsoft.com/office/drawing/2014/main" id="{72A22A3D-471B-2F20-79F3-EAB0CBACCE87}"/>
              </a:ext>
            </a:extLst>
          </p:cNvPr>
          <p:cNvSpPr>
            <a:spLocks noGrp="1"/>
          </p:cNvSpPr>
          <p:nvPr>
            <p:ph type="ftr" sz="quarter" idx="11"/>
          </p:nvPr>
        </p:nvSpPr>
        <p:spPr>
          <a:xfrm>
            <a:off x="3274693" y="6356351"/>
            <a:ext cx="4751707" cy="365125"/>
          </a:xfrm>
        </p:spPr>
        <p:txBody>
          <a:bodyPr/>
          <a:lstStyle/>
          <a:p>
            <a:r>
              <a:rPr lang="en-US" dirty="0"/>
              <a:t>Living with Climate Change in the Rogue Valley Session 5 Natural Systems</a:t>
            </a:r>
          </a:p>
        </p:txBody>
      </p:sp>
      <p:pic>
        <p:nvPicPr>
          <p:cNvPr id="1026" name="Picture 2">
            <a:extLst>
              <a:ext uri="{FF2B5EF4-FFF2-40B4-BE49-F238E27FC236}">
                <a16:creationId xmlns:a16="http://schemas.microsoft.com/office/drawing/2014/main" id="{233D2D65-EFAC-1142-7E37-AA0A6E4B8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048" y="1940858"/>
            <a:ext cx="3141645" cy="3033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614EA9-489F-2CD1-6A78-DE2FAD5635D4}"/>
              </a:ext>
            </a:extLst>
          </p:cNvPr>
          <p:cNvSpPr txBox="1"/>
          <p:nvPr/>
        </p:nvSpPr>
        <p:spPr>
          <a:xfrm>
            <a:off x="1293402" y="1417638"/>
            <a:ext cx="915635" cy="523220"/>
          </a:xfrm>
          <a:prstGeom prst="rect">
            <a:avLst/>
          </a:prstGeom>
          <a:noFill/>
        </p:spPr>
        <p:txBody>
          <a:bodyPr wrap="none" rtlCol="0">
            <a:spAutoFit/>
          </a:bodyPr>
          <a:lstStyle/>
          <a:p>
            <a:r>
              <a:rPr lang="en-US" sz="2800" dirty="0">
                <a:solidFill>
                  <a:schemeClr val="bg1"/>
                </a:solidFill>
              </a:rPr>
              <a:t>1956</a:t>
            </a:r>
          </a:p>
        </p:txBody>
      </p:sp>
      <p:sp>
        <p:nvSpPr>
          <p:cNvPr id="6" name="TextBox 5">
            <a:extLst>
              <a:ext uri="{FF2B5EF4-FFF2-40B4-BE49-F238E27FC236}">
                <a16:creationId xmlns:a16="http://schemas.microsoft.com/office/drawing/2014/main" id="{0FD2D5A9-BCFF-54BE-F964-8A2F887F0CED}"/>
              </a:ext>
            </a:extLst>
          </p:cNvPr>
          <p:cNvSpPr txBox="1"/>
          <p:nvPr/>
        </p:nvSpPr>
        <p:spPr>
          <a:xfrm>
            <a:off x="4899715" y="1417638"/>
            <a:ext cx="915635" cy="523220"/>
          </a:xfrm>
          <a:prstGeom prst="rect">
            <a:avLst/>
          </a:prstGeom>
          <a:noFill/>
        </p:spPr>
        <p:txBody>
          <a:bodyPr wrap="none" rtlCol="0">
            <a:spAutoFit/>
          </a:bodyPr>
          <a:lstStyle/>
          <a:p>
            <a:r>
              <a:rPr lang="en-US" sz="2800" dirty="0">
                <a:solidFill>
                  <a:schemeClr val="bg1"/>
                </a:solidFill>
              </a:rPr>
              <a:t>1979</a:t>
            </a:r>
          </a:p>
        </p:txBody>
      </p:sp>
      <p:pic>
        <p:nvPicPr>
          <p:cNvPr id="8" name="Picture 7">
            <a:extLst>
              <a:ext uri="{FF2B5EF4-FFF2-40B4-BE49-F238E27FC236}">
                <a16:creationId xmlns:a16="http://schemas.microsoft.com/office/drawing/2014/main" id="{B2C62DF5-F50B-775C-BFD1-468F01CC7079}"/>
              </a:ext>
            </a:extLst>
          </p:cNvPr>
          <p:cNvPicPr>
            <a:picLocks noChangeAspect="1"/>
          </p:cNvPicPr>
          <p:nvPr/>
        </p:nvPicPr>
        <p:blipFill rotWithShape="1">
          <a:blip r:embed="rId3"/>
          <a:srcRect l="25926" t="18744" r="6232" b="5894"/>
          <a:stretch/>
        </p:blipFill>
        <p:spPr>
          <a:xfrm>
            <a:off x="7560689" y="1960632"/>
            <a:ext cx="4340810" cy="3013733"/>
          </a:xfrm>
          <a:prstGeom prst="rect">
            <a:avLst/>
          </a:prstGeom>
        </p:spPr>
      </p:pic>
      <p:sp>
        <p:nvSpPr>
          <p:cNvPr id="9" name="TextBox 8">
            <a:extLst>
              <a:ext uri="{FF2B5EF4-FFF2-40B4-BE49-F238E27FC236}">
                <a16:creationId xmlns:a16="http://schemas.microsoft.com/office/drawing/2014/main" id="{0A37795B-5B8C-DF02-A200-66AF9570828C}"/>
              </a:ext>
            </a:extLst>
          </p:cNvPr>
          <p:cNvSpPr txBox="1"/>
          <p:nvPr/>
        </p:nvSpPr>
        <p:spPr>
          <a:xfrm>
            <a:off x="9273276" y="1446210"/>
            <a:ext cx="915635" cy="523220"/>
          </a:xfrm>
          <a:prstGeom prst="rect">
            <a:avLst/>
          </a:prstGeom>
          <a:noFill/>
        </p:spPr>
        <p:txBody>
          <a:bodyPr wrap="none" rtlCol="0">
            <a:spAutoFit/>
          </a:bodyPr>
          <a:lstStyle/>
          <a:p>
            <a:r>
              <a:rPr lang="en-US" sz="2800" dirty="0">
                <a:solidFill>
                  <a:schemeClr val="bg1"/>
                </a:solidFill>
              </a:rPr>
              <a:t>2023</a:t>
            </a:r>
          </a:p>
        </p:txBody>
      </p:sp>
      <p:sp>
        <p:nvSpPr>
          <p:cNvPr id="12" name="TextBox 11">
            <a:extLst>
              <a:ext uri="{FF2B5EF4-FFF2-40B4-BE49-F238E27FC236}">
                <a16:creationId xmlns:a16="http://schemas.microsoft.com/office/drawing/2014/main" id="{58845861-0BB9-6756-6BA7-E91B64854D89}"/>
              </a:ext>
            </a:extLst>
          </p:cNvPr>
          <p:cNvSpPr txBox="1"/>
          <p:nvPr/>
        </p:nvSpPr>
        <p:spPr>
          <a:xfrm>
            <a:off x="7765003" y="5103864"/>
            <a:ext cx="3817397" cy="646331"/>
          </a:xfrm>
          <a:prstGeom prst="rect">
            <a:avLst/>
          </a:prstGeom>
          <a:noFill/>
        </p:spPr>
        <p:txBody>
          <a:bodyPr wrap="square">
            <a:spAutoFit/>
          </a:bodyPr>
          <a:lstStyle/>
          <a:p>
            <a:pPr algn="ctr"/>
            <a:r>
              <a:rPr lang="en-US" dirty="0">
                <a:hlinkClick r:id="rId4"/>
              </a:rPr>
              <a:t>https://www.oregonmetro.gov/urban-growth-boundary</a:t>
            </a:r>
            <a:r>
              <a:rPr lang="en-US" dirty="0"/>
              <a:t> </a:t>
            </a:r>
          </a:p>
        </p:txBody>
      </p:sp>
      <p:sp>
        <p:nvSpPr>
          <p:cNvPr id="14" name="TextBox 13">
            <a:extLst>
              <a:ext uri="{FF2B5EF4-FFF2-40B4-BE49-F238E27FC236}">
                <a16:creationId xmlns:a16="http://schemas.microsoft.com/office/drawing/2014/main" id="{4723B20E-E80B-90CC-A491-129C9E1A58D0}"/>
              </a:ext>
            </a:extLst>
          </p:cNvPr>
          <p:cNvSpPr txBox="1"/>
          <p:nvPr/>
        </p:nvSpPr>
        <p:spPr>
          <a:xfrm>
            <a:off x="205012" y="5065192"/>
            <a:ext cx="2924268" cy="923330"/>
          </a:xfrm>
          <a:prstGeom prst="rect">
            <a:avLst/>
          </a:prstGeom>
          <a:noFill/>
        </p:spPr>
        <p:txBody>
          <a:bodyPr wrap="square">
            <a:spAutoFit/>
          </a:bodyPr>
          <a:lstStyle/>
          <a:p>
            <a:pPr algn="ctr"/>
            <a:r>
              <a:rPr lang="en-US" dirty="0">
                <a:hlinkClick r:id="rId5"/>
              </a:rPr>
              <a:t>https://gallery.multcolib.org/image/portland-urban-area-generalized-land-use</a:t>
            </a:r>
            <a:r>
              <a:rPr lang="en-US" dirty="0"/>
              <a:t> </a:t>
            </a:r>
          </a:p>
        </p:txBody>
      </p:sp>
      <p:pic>
        <p:nvPicPr>
          <p:cNvPr id="18" name="Picture 17">
            <a:extLst>
              <a:ext uri="{FF2B5EF4-FFF2-40B4-BE49-F238E27FC236}">
                <a16:creationId xmlns:a16="http://schemas.microsoft.com/office/drawing/2014/main" id="{FD572F09-9037-0554-7BD7-59103D630A12}"/>
              </a:ext>
            </a:extLst>
          </p:cNvPr>
          <p:cNvPicPr>
            <a:picLocks noChangeAspect="1"/>
          </p:cNvPicPr>
          <p:nvPr/>
        </p:nvPicPr>
        <p:blipFill>
          <a:blip r:embed="rId6"/>
          <a:stretch>
            <a:fillRect/>
          </a:stretch>
        </p:blipFill>
        <p:spPr>
          <a:xfrm>
            <a:off x="3468032" y="1992037"/>
            <a:ext cx="3958220" cy="2982327"/>
          </a:xfrm>
          <a:prstGeom prst="rect">
            <a:avLst/>
          </a:prstGeom>
        </p:spPr>
      </p:pic>
      <p:sp>
        <p:nvSpPr>
          <p:cNvPr id="20" name="TextBox 19">
            <a:extLst>
              <a:ext uri="{FF2B5EF4-FFF2-40B4-BE49-F238E27FC236}">
                <a16:creationId xmlns:a16="http://schemas.microsoft.com/office/drawing/2014/main" id="{D5BD2193-3CB8-B67B-C607-09F9C1D4E81F}"/>
              </a:ext>
            </a:extLst>
          </p:cNvPr>
          <p:cNvSpPr txBox="1"/>
          <p:nvPr/>
        </p:nvSpPr>
        <p:spPr>
          <a:xfrm>
            <a:off x="3769256" y="5225597"/>
            <a:ext cx="3355771" cy="646331"/>
          </a:xfrm>
          <a:prstGeom prst="rect">
            <a:avLst/>
          </a:prstGeom>
          <a:noFill/>
        </p:spPr>
        <p:txBody>
          <a:bodyPr wrap="square">
            <a:spAutoFit/>
          </a:bodyPr>
          <a:lstStyle/>
          <a:p>
            <a:pPr algn="ctr"/>
            <a:r>
              <a:rPr lang="en-US" dirty="0">
                <a:hlinkClick r:id="rId7"/>
              </a:rPr>
              <a:t>https://pdxscholar.library.pdx.edu/oscdl_ugb/93/</a:t>
            </a:r>
            <a:r>
              <a:rPr lang="en-US" dirty="0"/>
              <a:t> </a:t>
            </a:r>
          </a:p>
        </p:txBody>
      </p:sp>
      <p:sp>
        <p:nvSpPr>
          <p:cNvPr id="7" name="Slide Number Placeholder 6">
            <a:extLst>
              <a:ext uri="{FF2B5EF4-FFF2-40B4-BE49-F238E27FC236}">
                <a16:creationId xmlns:a16="http://schemas.microsoft.com/office/drawing/2014/main" id="{AE74DF49-782C-EC99-661E-A7872CE92D58}"/>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0857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2" grpId="0"/>
      <p:bldP spid="1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778" y="1659746"/>
            <a:ext cx="12173889" cy="461665"/>
          </a:xfrm>
          <a:prstGeom prst="rect">
            <a:avLst/>
          </a:prstGeom>
        </p:spPr>
        <p:txBody>
          <a:bodyPr wrap="square">
            <a:spAutoFit/>
          </a:bodyPr>
          <a:lstStyle/>
          <a:p>
            <a:pPr algn="ctr"/>
            <a:r>
              <a:rPr lang="en-US" sz="2400" b="1" dirty="0">
                <a:solidFill>
                  <a:schemeClr val="bg1"/>
                </a:solidFill>
              </a:rPr>
              <a:t>Within 500 km = 310 miles of current locations</a:t>
            </a:r>
          </a:p>
        </p:txBody>
      </p:sp>
      <p:sp>
        <p:nvSpPr>
          <p:cNvPr id="168963" name="TextBox 4"/>
          <p:cNvSpPr txBox="1">
            <a:spLocks noChangeArrowheads="1"/>
          </p:cNvSpPr>
          <p:nvPr/>
        </p:nvSpPr>
        <p:spPr bwMode="auto">
          <a:xfrm>
            <a:off x="606790" y="967248"/>
            <a:ext cx="4908075" cy="461665"/>
          </a:xfrm>
          <a:prstGeom prst="rect">
            <a:avLst/>
          </a:prstGeom>
          <a:noFill/>
          <a:ln w="9525">
            <a:noFill/>
            <a:miter lim="800000"/>
            <a:headEnd/>
            <a:tailEnd/>
          </a:ln>
        </p:spPr>
        <p:txBody>
          <a:bodyPr wrap="none">
            <a:spAutoFit/>
          </a:bodyPr>
          <a:lstStyle/>
          <a:p>
            <a:r>
              <a:rPr lang="en-US" sz="2400" b="1" dirty="0">
                <a:solidFill>
                  <a:schemeClr val="bg1"/>
                </a:solidFill>
              </a:rPr>
              <a:t>A2: Business as usual CO</a:t>
            </a:r>
            <a:r>
              <a:rPr lang="en-US" sz="2400" b="1" baseline="-25000" dirty="0">
                <a:solidFill>
                  <a:schemeClr val="bg1"/>
                </a:solidFill>
              </a:rPr>
              <a:t>2</a:t>
            </a:r>
            <a:r>
              <a:rPr lang="en-US" sz="2400" b="1" dirty="0">
                <a:solidFill>
                  <a:schemeClr val="bg1"/>
                </a:solidFill>
              </a:rPr>
              <a:t> </a:t>
            </a:r>
            <a:r>
              <a:rPr lang="en-US" sz="2400" b="1" dirty="0">
                <a:solidFill>
                  <a:schemeClr val="bg1"/>
                </a:solidFill>
                <a:sym typeface="Wingdings" pitchFamily="2" charset="2"/>
              </a:rPr>
              <a:t> 850ppm</a:t>
            </a:r>
            <a:endParaRPr lang="en-US" sz="2400" b="1" dirty="0">
              <a:solidFill>
                <a:schemeClr val="bg1"/>
              </a:solidFill>
            </a:endParaRPr>
          </a:p>
        </p:txBody>
      </p:sp>
      <p:sp>
        <p:nvSpPr>
          <p:cNvPr id="168964" name="TextBox 5"/>
          <p:cNvSpPr txBox="1">
            <a:spLocks noChangeArrowheads="1"/>
          </p:cNvSpPr>
          <p:nvPr/>
        </p:nvSpPr>
        <p:spPr bwMode="auto">
          <a:xfrm>
            <a:off x="6853401" y="963431"/>
            <a:ext cx="4500399" cy="461665"/>
          </a:xfrm>
          <a:prstGeom prst="rect">
            <a:avLst/>
          </a:prstGeom>
          <a:noFill/>
          <a:ln w="9525">
            <a:noFill/>
            <a:miter lim="800000"/>
            <a:headEnd/>
            <a:tailEnd/>
          </a:ln>
        </p:spPr>
        <p:txBody>
          <a:bodyPr wrap="none">
            <a:spAutoFit/>
          </a:bodyPr>
          <a:lstStyle/>
          <a:p>
            <a:r>
              <a:rPr lang="en-US" sz="2400" b="1" dirty="0">
                <a:solidFill>
                  <a:schemeClr val="bg1"/>
                </a:solidFill>
              </a:rPr>
              <a:t>B1: Some redress: CO</a:t>
            </a:r>
            <a:r>
              <a:rPr lang="en-US" sz="2400" b="1" baseline="-25000" dirty="0">
                <a:solidFill>
                  <a:schemeClr val="bg1"/>
                </a:solidFill>
              </a:rPr>
              <a:t>2</a:t>
            </a:r>
            <a:r>
              <a:rPr lang="en-US" sz="2400" b="1" dirty="0">
                <a:solidFill>
                  <a:schemeClr val="bg1"/>
                </a:solidFill>
              </a:rPr>
              <a:t> </a:t>
            </a:r>
            <a:r>
              <a:rPr lang="en-US" sz="2400" b="1" dirty="0">
                <a:solidFill>
                  <a:schemeClr val="bg1"/>
                </a:solidFill>
                <a:sym typeface="Wingdings" pitchFamily="2" charset="2"/>
              </a:rPr>
              <a:t> 550ppm</a:t>
            </a:r>
            <a:endParaRPr lang="en-US" sz="2400" b="1" dirty="0">
              <a:solidFill>
                <a:schemeClr val="bg1"/>
              </a:solidFill>
            </a:endParaRPr>
          </a:p>
        </p:txBody>
      </p:sp>
      <p:sp>
        <p:nvSpPr>
          <p:cNvPr id="168965" name="TextBox 6"/>
          <p:cNvSpPr txBox="1">
            <a:spLocks noChangeArrowheads="1"/>
          </p:cNvSpPr>
          <p:nvPr/>
        </p:nvSpPr>
        <p:spPr bwMode="auto">
          <a:xfrm>
            <a:off x="18111" y="6114090"/>
            <a:ext cx="12192000" cy="338554"/>
          </a:xfrm>
          <a:prstGeom prst="rect">
            <a:avLst/>
          </a:prstGeom>
          <a:noFill/>
          <a:ln w="9525">
            <a:noFill/>
            <a:miter lim="800000"/>
            <a:headEnd/>
            <a:tailEnd/>
          </a:ln>
        </p:spPr>
        <p:txBody>
          <a:bodyPr wrap="square">
            <a:spAutoFit/>
          </a:bodyPr>
          <a:lstStyle/>
          <a:p>
            <a:pPr algn="ctr"/>
            <a:r>
              <a:rPr lang="en-US" sz="1600" b="1" dirty="0"/>
              <a:t>Williams &amp; Jackson 2007: </a:t>
            </a:r>
            <a:r>
              <a:rPr lang="en-US" sz="1600" dirty="0">
                <a:hlinkClick r:id="rId2"/>
              </a:rPr>
              <a:t>https://esajournals.onlinelibrary.wiley.com/doi/10.1890/070037</a:t>
            </a:r>
            <a:endParaRPr lang="en-US" sz="1600" b="1" dirty="0"/>
          </a:p>
        </p:txBody>
      </p:sp>
      <p:sp>
        <p:nvSpPr>
          <p:cNvPr id="7" name="TextBox 6"/>
          <p:cNvSpPr txBox="1"/>
          <p:nvPr/>
        </p:nvSpPr>
        <p:spPr>
          <a:xfrm>
            <a:off x="0" y="32848"/>
            <a:ext cx="12191999" cy="954107"/>
          </a:xfrm>
          <a:prstGeom prst="rect">
            <a:avLst/>
          </a:prstGeom>
          <a:noFill/>
        </p:spPr>
        <p:txBody>
          <a:bodyPr wrap="square" rtlCol="0">
            <a:spAutoFit/>
          </a:bodyPr>
          <a:lstStyle/>
          <a:p>
            <a:pPr algn="ctr"/>
            <a:r>
              <a:rPr lang="en-US" sz="2800" b="1" dirty="0"/>
              <a:t>POTENTIAL GLOBAL FUTURE (TO 2100) OF CURRENT NATURAL COMMUNITIES</a:t>
            </a:r>
          </a:p>
        </p:txBody>
      </p:sp>
      <p:sp>
        <p:nvSpPr>
          <p:cNvPr id="3" name="Rectangle 2"/>
          <p:cNvSpPr/>
          <p:nvPr/>
        </p:nvSpPr>
        <p:spPr>
          <a:xfrm>
            <a:off x="156605" y="1318676"/>
            <a:ext cx="12191999" cy="461665"/>
          </a:xfrm>
          <a:prstGeom prst="rect">
            <a:avLst/>
          </a:prstGeom>
        </p:spPr>
        <p:txBody>
          <a:bodyPr wrap="square">
            <a:spAutoFit/>
          </a:bodyPr>
          <a:lstStyle/>
          <a:p>
            <a:pPr algn="ctr"/>
            <a:r>
              <a:rPr lang="en-US" sz="2400" b="1" dirty="0">
                <a:solidFill>
                  <a:schemeClr val="bg1"/>
                </a:solidFill>
              </a:rPr>
              <a:t>Probability of appropriate climate existing: Red = 0; Blue = 1</a:t>
            </a:r>
          </a:p>
        </p:txBody>
      </p:sp>
      <p:pic>
        <p:nvPicPr>
          <p:cNvPr id="18" name="Picture 2">
            <a:extLst>
              <a:ext uri="{FF2B5EF4-FFF2-40B4-BE49-F238E27FC236}">
                <a16:creationId xmlns:a16="http://schemas.microsoft.com/office/drawing/2014/main" id="{9A1400F2-AA66-45B2-9ADE-22B236BE3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23" t="88489" r="2413" b="5433"/>
          <a:stretch>
            <a:fillRect/>
          </a:stretch>
        </p:blipFill>
        <p:spPr bwMode="auto">
          <a:xfrm>
            <a:off x="890117" y="5001907"/>
            <a:ext cx="10906125" cy="41968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1752735-AA07-4CB2-A716-A39C77E08B13}"/>
              </a:ext>
            </a:extLst>
          </p:cNvPr>
          <p:cNvGrpSpPr/>
          <p:nvPr/>
        </p:nvGrpSpPr>
        <p:grpSpPr>
          <a:xfrm>
            <a:off x="799543" y="2098009"/>
            <a:ext cx="10906125" cy="2818398"/>
            <a:chOff x="866775" y="2059825"/>
            <a:chExt cx="10906125" cy="2818398"/>
          </a:xfrm>
        </p:grpSpPr>
        <p:pic>
          <p:nvPicPr>
            <p:cNvPr id="17" name="Picture 2">
              <a:extLst>
                <a:ext uri="{FF2B5EF4-FFF2-40B4-BE49-F238E27FC236}">
                  <a16:creationId xmlns:a16="http://schemas.microsoft.com/office/drawing/2014/main" id="{503C2AB6-5AFD-4BF7-AA12-B9A2D50D91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23" t="47745" r="2413" b="11440"/>
            <a:stretch/>
          </p:blipFill>
          <p:spPr bwMode="auto">
            <a:xfrm>
              <a:off x="866775" y="2059825"/>
              <a:ext cx="10906125" cy="2818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5E673A-4E43-41B0-BD12-AA72176B62EE}"/>
                </a:ext>
              </a:extLst>
            </p:cNvPr>
            <p:cNvPicPr>
              <a:picLocks noChangeAspect="1"/>
            </p:cNvPicPr>
            <p:nvPr/>
          </p:nvPicPr>
          <p:blipFill>
            <a:blip r:embed="rId4"/>
            <a:stretch>
              <a:fillRect/>
            </a:stretch>
          </p:blipFill>
          <p:spPr>
            <a:xfrm>
              <a:off x="975842" y="2178485"/>
              <a:ext cx="443383" cy="243249"/>
            </a:xfrm>
            <a:prstGeom prst="rect">
              <a:avLst/>
            </a:prstGeom>
          </p:spPr>
        </p:pic>
        <p:pic>
          <p:nvPicPr>
            <p:cNvPr id="20" name="Picture 19">
              <a:extLst>
                <a:ext uri="{FF2B5EF4-FFF2-40B4-BE49-F238E27FC236}">
                  <a16:creationId xmlns:a16="http://schemas.microsoft.com/office/drawing/2014/main" id="{D04AAE0C-7DF4-4B8D-926E-5DF4EF1D3D13}"/>
                </a:ext>
              </a:extLst>
            </p:cNvPr>
            <p:cNvPicPr>
              <a:picLocks noChangeAspect="1"/>
            </p:cNvPicPr>
            <p:nvPr/>
          </p:nvPicPr>
          <p:blipFill>
            <a:blip r:embed="rId4"/>
            <a:stretch>
              <a:fillRect/>
            </a:stretch>
          </p:blipFill>
          <p:spPr>
            <a:xfrm>
              <a:off x="6417955" y="2193464"/>
              <a:ext cx="443383" cy="243249"/>
            </a:xfrm>
            <a:prstGeom prst="rect">
              <a:avLst/>
            </a:prstGeom>
          </p:spPr>
        </p:pic>
      </p:grpSp>
      <p:sp>
        <p:nvSpPr>
          <p:cNvPr id="6" name="TextBox 5">
            <a:extLst>
              <a:ext uri="{FF2B5EF4-FFF2-40B4-BE49-F238E27FC236}">
                <a16:creationId xmlns:a16="http://schemas.microsoft.com/office/drawing/2014/main" id="{5D043209-DC24-4FF7-973A-9220FCAD8D49}"/>
              </a:ext>
            </a:extLst>
          </p:cNvPr>
          <p:cNvSpPr txBox="1"/>
          <p:nvPr/>
        </p:nvSpPr>
        <p:spPr>
          <a:xfrm>
            <a:off x="3062739" y="4172233"/>
            <a:ext cx="1728358" cy="461665"/>
          </a:xfrm>
          <a:prstGeom prst="rect">
            <a:avLst/>
          </a:prstGeom>
          <a:noFill/>
        </p:spPr>
        <p:txBody>
          <a:bodyPr wrap="none" rtlCol="0">
            <a:spAutoFit/>
          </a:bodyPr>
          <a:lstStyle/>
          <a:p>
            <a:r>
              <a:rPr lang="en-US" sz="2400" b="1" dirty="0">
                <a:solidFill>
                  <a:schemeClr val="bg1"/>
                </a:solidFill>
              </a:rPr>
              <a:t>≈ 5°C  /  9°F</a:t>
            </a:r>
          </a:p>
        </p:txBody>
      </p:sp>
      <p:sp>
        <p:nvSpPr>
          <p:cNvPr id="25" name="TextBox 24">
            <a:extLst>
              <a:ext uri="{FF2B5EF4-FFF2-40B4-BE49-F238E27FC236}">
                <a16:creationId xmlns:a16="http://schemas.microsoft.com/office/drawing/2014/main" id="{5FBAA01F-7898-4483-8D45-42D19023BF76}"/>
              </a:ext>
            </a:extLst>
          </p:cNvPr>
          <p:cNvSpPr txBox="1"/>
          <p:nvPr/>
        </p:nvSpPr>
        <p:spPr>
          <a:xfrm>
            <a:off x="8303828" y="4172232"/>
            <a:ext cx="2182008" cy="461665"/>
          </a:xfrm>
          <a:prstGeom prst="rect">
            <a:avLst/>
          </a:prstGeom>
          <a:noFill/>
        </p:spPr>
        <p:txBody>
          <a:bodyPr wrap="none" rtlCol="0">
            <a:spAutoFit/>
          </a:bodyPr>
          <a:lstStyle/>
          <a:p>
            <a:r>
              <a:rPr lang="en-US" sz="2400" b="1" dirty="0">
                <a:solidFill>
                  <a:schemeClr val="bg1"/>
                </a:solidFill>
              </a:rPr>
              <a:t>≈ 3.5°C /  6.3°F</a:t>
            </a:r>
          </a:p>
        </p:txBody>
      </p:sp>
      <p:sp>
        <p:nvSpPr>
          <p:cNvPr id="8" name="Date Placeholder 7">
            <a:extLst>
              <a:ext uri="{FF2B5EF4-FFF2-40B4-BE49-F238E27FC236}">
                <a16:creationId xmlns:a16="http://schemas.microsoft.com/office/drawing/2014/main" id="{07C75F1D-2DD5-4C9C-AB71-6B9B04BD6CBB}"/>
              </a:ext>
            </a:extLst>
          </p:cNvPr>
          <p:cNvSpPr>
            <a:spLocks noGrp="1"/>
          </p:cNvSpPr>
          <p:nvPr>
            <p:ph type="dt" sz="half" idx="10"/>
          </p:nvPr>
        </p:nvSpPr>
        <p:spPr/>
        <p:txBody>
          <a:bodyPr/>
          <a:lstStyle/>
          <a:p>
            <a:r>
              <a:rPr lang="en-US"/>
              <a:t>2/6/2023</a:t>
            </a:r>
          </a:p>
        </p:txBody>
      </p:sp>
      <p:sp>
        <p:nvSpPr>
          <p:cNvPr id="14" name="Footer Placeholder 13">
            <a:extLst>
              <a:ext uri="{FF2B5EF4-FFF2-40B4-BE49-F238E27FC236}">
                <a16:creationId xmlns:a16="http://schemas.microsoft.com/office/drawing/2014/main" id="{225873A7-6421-48A9-AEBB-AFCC090643C1}"/>
              </a:ext>
            </a:extLst>
          </p:cNvPr>
          <p:cNvSpPr>
            <a:spLocks noGrp="1"/>
          </p:cNvSpPr>
          <p:nvPr>
            <p:ph type="ftr" sz="quarter" idx="11"/>
          </p:nvPr>
        </p:nvSpPr>
        <p:spPr>
          <a:xfrm>
            <a:off x="3200400" y="6356351"/>
            <a:ext cx="4826000" cy="365125"/>
          </a:xfrm>
        </p:spPr>
        <p:txBody>
          <a:bodyPr/>
          <a:lstStyle/>
          <a:p>
            <a:r>
              <a:rPr lang="en-US" dirty="0"/>
              <a:t>Living with Climate Change in the Rogue Valley Session 5 Natural Systems</a:t>
            </a:r>
          </a:p>
        </p:txBody>
      </p:sp>
      <p:sp>
        <p:nvSpPr>
          <p:cNvPr id="9" name="Slide Number Placeholder 8">
            <a:extLst>
              <a:ext uri="{FF2B5EF4-FFF2-40B4-BE49-F238E27FC236}">
                <a16:creationId xmlns:a16="http://schemas.microsoft.com/office/drawing/2014/main" id="{FC56B542-74B1-7F4C-D11D-1F3C1EF571AD}"/>
              </a:ext>
            </a:extLst>
          </p:cNvPr>
          <p:cNvSpPr>
            <a:spLocks noGrp="1"/>
          </p:cNvSpPr>
          <p:nvPr>
            <p:ph type="sldNum" sz="quarter" idx="12"/>
          </p:nvPr>
        </p:nvSpPr>
        <p:spPr/>
        <p:txBody>
          <a:bodyPr/>
          <a:lstStyle/>
          <a:p>
            <a:fld id="{C997B1CE-7BAE-455D-A84F-E66B80DAA939}" type="slidenum">
              <a:rPr lang="en-US" smtClean="0"/>
              <a:t>16</a:t>
            </a:fld>
            <a:endParaRPr lang="en-US"/>
          </a:p>
        </p:txBody>
      </p:sp>
      <p:sp>
        <p:nvSpPr>
          <p:cNvPr id="10" name="TextBox 9">
            <a:extLst>
              <a:ext uri="{FF2B5EF4-FFF2-40B4-BE49-F238E27FC236}">
                <a16:creationId xmlns:a16="http://schemas.microsoft.com/office/drawing/2014/main" id="{D44A0E60-D6DA-D6AA-1373-D8BAF5470E8C}"/>
              </a:ext>
            </a:extLst>
          </p:cNvPr>
          <p:cNvSpPr txBox="1"/>
          <p:nvPr/>
        </p:nvSpPr>
        <p:spPr>
          <a:xfrm>
            <a:off x="10544783" y="5360329"/>
            <a:ext cx="308098" cy="369332"/>
          </a:xfrm>
          <a:prstGeom prst="rect">
            <a:avLst/>
          </a:prstGeom>
          <a:noFill/>
        </p:spPr>
        <p:txBody>
          <a:bodyPr wrap="none" rtlCol="0">
            <a:spAutoFit/>
          </a:bodyPr>
          <a:lstStyle/>
          <a:p>
            <a:r>
              <a:rPr lang="en-US" b="1" dirty="0"/>
              <a:t>0</a:t>
            </a:r>
          </a:p>
        </p:txBody>
      </p:sp>
      <p:sp>
        <p:nvSpPr>
          <p:cNvPr id="11" name="TextBox 10">
            <a:extLst>
              <a:ext uri="{FF2B5EF4-FFF2-40B4-BE49-F238E27FC236}">
                <a16:creationId xmlns:a16="http://schemas.microsoft.com/office/drawing/2014/main" id="{82A859AF-252D-25A4-EFF7-CC1DC5E7D296}"/>
              </a:ext>
            </a:extLst>
          </p:cNvPr>
          <p:cNvSpPr txBox="1"/>
          <p:nvPr/>
        </p:nvSpPr>
        <p:spPr>
          <a:xfrm>
            <a:off x="1822286" y="5349869"/>
            <a:ext cx="308098" cy="369332"/>
          </a:xfrm>
          <a:prstGeom prst="rect">
            <a:avLst/>
          </a:prstGeom>
          <a:noFill/>
        </p:spPr>
        <p:txBody>
          <a:bodyPr wrap="none" rtlCol="0">
            <a:spAutoFit/>
          </a:bodyPr>
          <a:lstStyle/>
          <a:p>
            <a:r>
              <a:rPr lang="en-US" b="1" dirty="0"/>
              <a:t>1</a:t>
            </a:r>
          </a:p>
        </p:txBody>
      </p:sp>
      <p:sp>
        <p:nvSpPr>
          <p:cNvPr id="12" name="TextBox 11">
            <a:extLst>
              <a:ext uri="{FF2B5EF4-FFF2-40B4-BE49-F238E27FC236}">
                <a16:creationId xmlns:a16="http://schemas.microsoft.com/office/drawing/2014/main" id="{350EE438-D87B-78D2-338E-723320661D93}"/>
              </a:ext>
            </a:extLst>
          </p:cNvPr>
          <p:cNvSpPr txBox="1"/>
          <p:nvPr/>
        </p:nvSpPr>
        <p:spPr>
          <a:xfrm>
            <a:off x="8298655" y="5372952"/>
            <a:ext cx="623889" cy="369332"/>
          </a:xfrm>
          <a:prstGeom prst="rect">
            <a:avLst/>
          </a:prstGeom>
          <a:noFill/>
        </p:spPr>
        <p:txBody>
          <a:bodyPr wrap="none" rtlCol="0">
            <a:spAutoFit/>
          </a:bodyPr>
          <a:lstStyle/>
          <a:p>
            <a:r>
              <a:rPr lang="en-US" b="1" dirty="0"/>
              <a:t>0.25</a:t>
            </a:r>
          </a:p>
        </p:txBody>
      </p:sp>
      <p:sp>
        <p:nvSpPr>
          <p:cNvPr id="15" name="TextBox 14">
            <a:extLst>
              <a:ext uri="{FF2B5EF4-FFF2-40B4-BE49-F238E27FC236}">
                <a16:creationId xmlns:a16="http://schemas.microsoft.com/office/drawing/2014/main" id="{6211EE25-4FEA-582E-F0F8-ECED488E7D21}"/>
              </a:ext>
            </a:extLst>
          </p:cNvPr>
          <p:cNvSpPr txBox="1"/>
          <p:nvPr/>
        </p:nvSpPr>
        <p:spPr>
          <a:xfrm>
            <a:off x="6100493" y="5358936"/>
            <a:ext cx="500458" cy="369332"/>
          </a:xfrm>
          <a:prstGeom prst="rect">
            <a:avLst/>
          </a:prstGeom>
          <a:noFill/>
        </p:spPr>
        <p:txBody>
          <a:bodyPr wrap="none" rtlCol="0">
            <a:spAutoFit/>
          </a:bodyPr>
          <a:lstStyle/>
          <a:p>
            <a:r>
              <a:rPr lang="en-US" b="1" dirty="0"/>
              <a:t>0.5</a:t>
            </a:r>
          </a:p>
        </p:txBody>
      </p:sp>
      <p:sp>
        <p:nvSpPr>
          <p:cNvPr id="16" name="TextBox 15">
            <a:extLst>
              <a:ext uri="{FF2B5EF4-FFF2-40B4-BE49-F238E27FC236}">
                <a16:creationId xmlns:a16="http://schemas.microsoft.com/office/drawing/2014/main" id="{121DEC46-11C8-59C1-CE91-0CB98215BB94}"/>
              </a:ext>
            </a:extLst>
          </p:cNvPr>
          <p:cNvSpPr txBox="1"/>
          <p:nvPr/>
        </p:nvSpPr>
        <p:spPr>
          <a:xfrm>
            <a:off x="3860393" y="5365037"/>
            <a:ext cx="623889" cy="369332"/>
          </a:xfrm>
          <a:prstGeom prst="rect">
            <a:avLst/>
          </a:prstGeom>
          <a:noFill/>
        </p:spPr>
        <p:txBody>
          <a:bodyPr wrap="none" rtlCol="0">
            <a:spAutoFit/>
          </a:bodyPr>
          <a:lstStyle/>
          <a:p>
            <a:r>
              <a:rPr lang="en-US" b="1" dirty="0"/>
              <a:t>0.75</a:t>
            </a:r>
          </a:p>
        </p:txBody>
      </p:sp>
    </p:spTree>
    <p:extLst>
      <p:ext uri="{BB962C8B-B14F-4D97-AF65-F5344CB8AC3E}">
        <p14:creationId xmlns:p14="http://schemas.microsoft.com/office/powerpoint/2010/main" val="3812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9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8963" grpId="0"/>
      <p:bldP spid="168964" grpId="0"/>
      <p:bldP spid="3" grpId="0"/>
      <p:bldP spid="6" grpId="0"/>
      <p:bldP spid="25" grpId="0"/>
      <p:bldP spid="10" grpId="0"/>
      <p:bldP spid="11" grpId="0"/>
      <p:bldP spid="12"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272314"/>
            <a:ext cx="12192000" cy="707886"/>
          </a:xfrm>
          <a:prstGeom prst="rect">
            <a:avLst/>
          </a:prstGeom>
          <a:noFill/>
          <a:ln w="9525">
            <a:noFill/>
            <a:miter lim="800000"/>
            <a:headEnd/>
            <a:tailEnd/>
          </a:ln>
        </p:spPr>
        <p:txBody>
          <a:bodyPr wrap="square">
            <a:spAutoFit/>
          </a:bodyPr>
          <a:lstStyle/>
          <a:p>
            <a:pPr algn="ctr"/>
            <a:r>
              <a:rPr lang="en-US" sz="4000" dirty="0">
                <a:solidFill>
                  <a:schemeClr val="tx2"/>
                </a:solidFill>
              </a:rPr>
              <a:t>Natural Ecosystems /Biomes of the world</a:t>
            </a:r>
          </a:p>
        </p:txBody>
      </p:sp>
      <p:sp>
        <p:nvSpPr>
          <p:cNvPr id="94213" name="Text Box 5"/>
          <p:cNvSpPr txBox="1">
            <a:spLocks noChangeArrowheads="1"/>
          </p:cNvSpPr>
          <p:nvPr/>
        </p:nvSpPr>
        <p:spPr bwMode="auto">
          <a:xfrm>
            <a:off x="6791449" y="5571437"/>
            <a:ext cx="3368551" cy="646331"/>
          </a:xfrm>
          <a:prstGeom prst="rect">
            <a:avLst/>
          </a:prstGeom>
          <a:noFill/>
          <a:ln w="9525">
            <a:noFill/>
            <a:miter lim="800000"/>
            <a:headEnd/>
            <a:tailEnd/>
          </a:ln>
        </p:spPr>
        <p:txBody>
          <a:bodyPr wrap="none">
            <a:spAutoFit/>
          </a:bodyPr>
          <a:lstStyle/>
          <a:p>
            <a:pPr algn="ctr"/>
            <a:r>
              <a:rPr lang="en-US" b="1" dirty="0"/>
              <a:t>These control the agricultural </a:t>
            </a:r>
            <a:br>
              <a:rPr lang="en-US" b="1" dirty="0"/>
            </a:br>
            <a:r>
              <a:rPr lang="en-US" b="1" dirty="0"/>
              <a:t>and forestry potential of our land</a:t>
            </a:r>
          </a:p>
        </p:txBody>
      </p:sp>
      <p:sp>
        <p:nvSpPr>
          <p:cNvPr id="33796" name="Text Box 6"/>
          <p:cNvSpPr txBox="1">
            <a:spLocks noChangeArrowheads="1"/>
          </p:cNvSpPr>
          <p:nvPr/>
        </p:nvSpPr>
        <p:spPr bwMode="auto">
          <a:xfrm>
            <a:off x="4572000" y="1"/>
            <a:ext cx="3581301" cy="461665"/>
          </a:xfrm>
          <a:prstGeom prst="rect">
            <a:avLst/>
          </a:prstGeom>
          <a:noFill/>
          <a:ln w="9525">
            <a:noFill/>
            <a:miter lim="800000"/>
            <a:headEnd/>
            <a:tailEnd/>
          </a:ln>
        </p:spPr>
        <p:txBody>
          <a:bodyPr wrap="none">
            <a:spAutoFit/>
          </a:bodyPr>
          <a:lstStyle/>
          <a:p>
            <a:r>
              <a:rPr lang="en-US" sz="2400" b="1" dirty="0">
                <a:solidFill>
                  <a:schemeClr val="tx2"/>
                </a:solidFill>
              </a:rPr>
              <a:t>So what, you might ask?</a:t>
            </a:r>
            <a:r>
              <a:rPr lang="en-US" dirty="0">
                <a:solidFill>
                  <a:schemeClr val="tx2"/>
                </a:solidFill>
              </a:rPr>
              <a:t> </a:t>
            </a:r>
          </a:p>
        </p:txBody>
      </p:sp>
      <p:pic>
        <p:nvPicPr>
          <p:cNvPr id="31751" name="Picture 7" descr="Major Biomes Map"/>
          <p:cNvPicPr>
            <a:picLocks noChangeAspect="1" noChangeArrowheads="1"/>
          </p:cNvPicPr>
          <p:nvPr/>
        </p:nvPicPr>
        <p:blipFill>
          <a:blip r:embed="rId2" cstate="print"/>
          <a:srcRect/>
          <a:stretch>
            <a:fillRect/>
          </a:stretch>
        </p:blipFill>
        <p:spPr bwMode="auto">
          <a:xfrm>
            <a:off x="2669266" y="990600"/>
            <a:ext cx="7212921" cy="4664076"/>
          </a:xfrm>
          <a:prstGeom prst="rect">
            <a:avLst/>
          </a:prstGeom>
          <a:noFill/>
          <a:ln w="9525">
            <a:noFill/>
            <a:miter lim="800000"/>
            <a:headEnd/>
            <a:tailEnd/>
          </a:ln>
        </p:spPr>
      </p:pic>
      <p:sp>
        <p:nvSpPr>
          <p:cNvPr id="7" name="TextBox 6"/>
          <p:cNvSpPr txBox="1">
            <a:spLocks noChangeArrowheads="1"/>
          </p:cNvSpPr>
          <p:nvPr/>
        </p:nvSpPr>
        <p:spPr bwMode="auto">
          <a:xfrm>
            <a:off x="1790736" y="5585412"/>
            <a:ext cx="3515514" cy="646331"/>
          </a:xfrm>
          <a:prstGeom prst="rect">
            <a:avLst/>
          </a:prstGeom>
          <a:noFill/>
          <a:ln w="9525">
            <a:noFill/>
            <a:miter lim="800000"/>
            <a:headEnd/>
            <a:tailEnd/>
          </a:ln>
        </p:spPr>
        <p:txBody>
          <a:bodyPr wrap="none">
            <a:spAutoFit/>
          </a:bodyPr>
          <a:lstStyle/>
          <a:p>
            <a:r>
              <a:rPr lang="en-US" b="1" dirty="0"/>
              <a:t>Not only do these represent where</a:t>
            </a:r>
            <a:br>
              <a:rPr lang="en-US" b="1" dirty="0"/>
            </a:br>
            <a:r>
              <a:rPr lang="en-US" b="1" dirty="0"/>
              <a:t>our flora and fauna live…but</a:t>
            </a:r>
          </a:p>
        </p:txBody>
      </p:sp>
      <p:sp>
        <p:nvSpPr>
          <p:cNvPr id="8" name="Rectangle 6"/>
          <p:cNvSpPr>
            <a:spLocks noChangeArrowheads="1"/>
          </p:cNvSpPr>
          <p:nvPr/>
        </p:nvSpPr>
        <p:spPr bwMode="auto">
          <a:xfrm>
            <a:off x="0" y="6152758"/>
            <a:ext cx="12192000" cy="307777"/>
          </a:xfrm>
          <a:prstGeom prst="rect">
            <a:avLst/>
          </a:prstGeom>
          <a:noFill/>
          <a:ln w="9525">
            <a:noFill/>
            <a:miter lim="800000"/>
            <a:headEnd/>
            <a:tailEnd/>
          </a:ln>
        </p:spPr>
        <p:txBody>
          <a:bodyPr wrap="square">
            <a:spAutoFit/>
          </a:bodyPr>
          <a:lstStyle/>
          <a:p>
            <a:pPr algn="ctr"/>
            <a:r>
              <a:rPr lang="en-US" sz="1400" dirty="0">
                <a:hlinkClick r:id="rId3"/>
              </a:rPr>
              <a:t>http://passel.unl.edu/pages/informationmodule.php?idinformationmodule=1130447033&amp;topicorder=6&amp;maxto=7</a:t>
            </a:r>
            <a:r>
              <a:rPr lang="en-US" sz="1400" dirty="0"/>
              <a:t> </a:t>
            </a:r>
          </a:p>
        </p:txBody>
      </p:sp>
      <p:sp>
        <p:nvSpPr>
          <p:cNvPr id="5" name="Date Placeholder 4">
            <a:extLst>
              <a:ext uri="{FF2B5EF4-FFF2-40B4-BE49-F238E27FC236}">
                <a16:creationId xmlns:a16="http://schemas.microsoft.com/office/drawing/2014/main" id="{147F0D8E-5072-4167-81E5-3DDBC64D5B06}"/>
              </a:ext>
            </a:extLst>
          </p:cNvPr>
          <p:cNvSpPr>
            <a:spLocks noGrp="1"/>
          </p:cNvSpPr>
          <p:nvPr>
            <p:ph type="dt" sz="half" idx="10"/>
          </p:nvPr>
        </p:nvSpPr>
        <p:spPr/>
        <p:txBody>
          <a:bodyPr/>
          <a:lstStyle/>
          <a:p>
            <a:r>
              <a:rPr lang="en-US"/>
              <a:t>10/16/2017</a:t>
            </a:r>
          </a:p>
        </p:txBody>
      </p:sp>
      <p:sp>
        <p:nvSpPr>
          <p:cNvPr id="6" name="Footer Placeholder 5">
            <a:extLst>
              <a:ext uri="{FF2B5EF4-FFF2-40B4-BE49-F238E27FC236}">
                <a16:creationId xmlns:a16="http://schemas.microsoft.com/office/drawing/2014/main" id="{77EAF7E4-5EA7-49C6-BCB8-BBBA6D9385C8}"/>
              </a:ext>
            </a:extLst>
          </p:cNvPr>
          <p:cNvSpPr>
            <a:spLocks noGrp="1"/>
          </p:cNvSpPr>
          <p:nvPr>
            <p:ph type="ftr" sz="quarter" idx="11"/>
          </p:nvPr>
        </p:nvSpPr>
        <p:spPr/>
        <p:txBody>
          <a:bodyPr/>
          <a:lstStyle/>
          <a:p>
            <a:r>
              <a:rPr lang="en-US"/>
              <a:t>Biological Consequences</a:t>
            </a:r>
          </a:p>
        </p:txBody>
      </p:sp>
      <p:sp>
        <p:nvSpPr>
          <p:cNvPr id="2" name="Slide Number Placeholder 1">
            <a:extLst>
              <a:ext uri="{FF2B5EF4-FFF2-40B4-BE49-F238E27FC236}">
                <a16:creationId xmlns:a16="http://schemas.microsoft.com/office/drawing/2014/main" id="{1FFBBD7E-50DF-4052-AFBB-173B9609EEB6}"/>
              </a:ext>
            </a:extLst>
          </p:cNvPr>
          <p:cNvSpPr>
            <a:spLocks noGrp="1"/>
          </p:cNvSpPr>
          <p:nvPr>
            <p:ph type="sldNum" sz="quarter" idx="12"/>
          </p:nvPr>
        </p:nvSpPr>
        <p:spPr/>
        <p:txBody>
          <a:bodyPr/>
          <a:lstStyle/>
          <a:p>
            <a:fld id="{C997B1CE-7BAE-455D-A84F-E66B80DAA939}" type="slidenum">
              <a:rPr lang="en-US" smtClean="0"/>
              <a:t>17</a:t>
            </a:fld>
            <a:endParaRPr lang="en-US"/>
          </a:p>
        </p:txBody>
      </p:sp>
    </p:spTree>
    <p:extLst>
      <p:ext uri="{BB962C8B-B14F-4D97-AF65-F5344CB8AC3E}">
        <p14:creationId xmlns:p14="http://schemas.microsoft.com/office/powerpoint/2010/main" val="18469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942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4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utoUpdateAnimBg="0"/>
      <p:bldP spid="94213" grpId="0" autoUpdateAnimBg="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23E87-40A9-3A89-3767-52FE564C36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D5F556-3923-3CB4-71A6-4C5D954D2E06}"/>
              </a:ext>
            </a:extLst>
          </p:cNvPr>
          <p:cNvSpPr>
            <a:spLocks noGrp="1"/>
          </p:cNvSpPr>
          <p:nvPr>
            <p:ph type="title"/>
          </p:nvPr>
        </p:nvSpPr>
        <p:spPr>
          <a:xfrm>
            <a:off x="838200" y="2291201"/>
            <a:ext cx="10515600" cy="1325563"/>
          </a:xfrm>
        </p:spPr>
        <p:txBody>
          <a:bodyPr/>
          <a:lstStyle/>
          <a:p>
            <a:pPr algn="ctr"/>
            <a:r>
              <a:rPr lang="en-US" b="1" dirty="0"/>
              <a:t>Future of Agriculture</a:t>
            </a:r>
          </a:p>
        </p:txBody>
      </p:sp>
      <p:sp>
        <p:nvSpPr>
          <p:cNvPr id="2" name="Date Placeholder 1">
            <a:extLst>
              <a:ext uri="{FF2B5EF4-FFF2-40B4-BE49-F238E27FC236}">
                <a16:creationId xmlns:a16="http://schemas.microsoft.com/office/drawing/2014/main" id="{B1FCD6E5-59CE-1039-84CC-F6F40F9AE487}"/>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822242AC-77A9-D80C-1DCE-FF731407732A}"/>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7BB0C05F-8CFC-43FB-CE9E-729DDBD758D4}"/>
              </a:ext>
            </a:extLst>
          </p:cNvPr>
          <p:cNvSpPr>
            <a:spLocks noGrp="1"/>
          </p:cNvSpPr>
          <p:nvPr>
            <p:ph type="sldNum" sz="quarter" idx="12"/>
          </p:nvPr>
        </p:nvSpPr>
        <p:spPr/>
        <p:txBody>
          <a:bodyPr/>
          <a:lstStyle/>
          <a:p>
            <a:fld id="{83BA3831-C1AA-401B-AF01-287634C4B88F}" type="slidenum">
              <a:rPr lang="en-US" smtClean="0"/>
              <a:t>18</a:t>
            </a:fld>
            <a:endParaRPr lang="en-US"/>
          </a:p>
        </p:txBody>
      </p:sp>
    </p:spTree>
    <p:extLst>
      <p:ext uri="{BB962C8B-B14F-4D97-AF65-F5344CB8AC3E}">
        <p14:creationId xmlns:p14="http://schemas.microsoft.com/office/powerpoint/2010/main" val="24597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10886"/>
            <a:ext cx="9144000" cy="1051322"/>
          </a:xfrm>
        </p:spPr>
        <p:txBody>
          <a:bodyPr>
            <a:normAutofit fontScale="90000"/>
          </a:bodyPr>
          <a:lstStyle/>
          <a:p>
            <a:r>
              <a:rPr lang="en-US" dirty="0"/>
              <a:t>CO</a:t>
            </a:r>
            <a:r>
              <a:rPr lang="en-US" baseline="-25000" dirty="0"/>
              <a:t>2 </a:t>
            </a:r>
            <a:r>
              <a:rPr lang="en-US" dirty="0"/>
              <a:t>and Human Nutrition: at </a:t>
            </a:r>
            <a:r>
              <a:rPr lang="en-US" dirty="0">
                <a:latin typeface="Arial" panose="020B0604020202020204" pitchFamily="34" charset="0"/>
                <a:cs typeface="Arial" panose="020B0604020202020204" pitchFamily="34" charset="0"/>
              </a:rPr>
              <a:t>≈ </a:t>
            </a:r>
            <a:r>
              <a:rPr lang="en-US" dirty="0"/>
              <a:t>550 ppm</a:t>
            </a:r>
          </a:p>
        </p:txBody>
      </p:sp>
      <p:sp>
        <p:nvSpPr>
          <p:cNvPr id="6" name="Rectangle 5"/>
          <p:cNvSpPr/>
          <p:nvPr/>
        </p:nvSpPr>
        <p:spPr>
          <a:xfrm>
            <a:off x="1" y="5943601"/>
            <a:ext cx="12192000" cy="307777"/>
          </a:xfrm>
          <a:prstGeom prst="rect">
            <a:avLst/>
          </a:prstGeom>
        </p:spPr>
        <p:txBody>
          <a:bodyPr wrap="square">
            <a:spAutoFit/>
          </a:bodyPr>
          <a:lstStyle/>
          <a:p>
            <a:pPr algn="ctr"/>
            <a:r>
              <a:rPr lang="en-US" sz="1400" dirty="0" err="1"/>
              <a:t>Milius</a:t>
            </a:r>
            <a:r>
              <a:rPr lang="en-US" sz="1400" dirty="0"/>
              <a:t>, </a:t>
            </a:r>
            <a:r>
              <a:rPr lang="en-US" sz="1400" i="1" dirty="0"/>
              <a:t>Science News</a:t>
            </a:r>
            <a:r>
              <a:rPr lang="en-US" sz="1400" dirty="0"/>
              <a:t>, March 13 2017 </a:t>
            </a:r>
            <a:r>
              <a:rPr lang="en-US" sz="1400" dirty="0">
                <a:hlinkClick r:id="rId2"/>
              </a:rPr>
              <a:t>https://www.sciencenews.org/article/changing-climate-could-worsen-foods-nutrition?mode=magazine&amp;context=361</a:t>
            </a:r>
            <a:r>
              <a:rPr lang="en-US" sz="1400" dirty="0"/>
              <a:t>  </a:t>
            </a:r>
          </a:p>
        </p:txBody>
      </p:sp>
      <p:pic>
        <p:nvPicPr>
          <p:cNvPr id="2" name="Picture 1"/>
          <p:cNvPicPr>
            <a:picLocks noChangeAspect="1"/>
          </p:cNvPicPr>
          <p:nvPr/>
        </p:nvPicPr>
        <p:blipFill>
          <a:blip r:embed="rId3"/>
          <a:stretch>
            <a:fillRect/>
          </a:stretch>
        </p:blipFill>
        <p:spPr>
          <a:xfrm>
            <a:off x="586775" y="854765"/>
            <a:ext cx="11265498" cy="4645309"/>
          </a:xfrm>
          <a:prstGeom prst="rect">
            <a:avLst/>
          </a:prstGeom>
        </p:spPr>
      </p:pic>
      <p:sp>
        <p:nvSpPr>
          <p:cNvPr id="3" name="TextBox 2"/>
          <p:cNvSpPr txBox="1"/>
          <p:nvPr/>
        </p:nvSpPr>
        <p:spPr>
          <a:xfrm>
            <a:off x="3688984" y="5533626"/>
            <a:ext cx="5418278" cy="461665"/>
          </a:xfrm>
          <a:prstGeom prst="rect">
            <a:avLst/>
          </a:prstGeom>
          <a:noFill/>
        </p:spPr>
        <p:txBody>
          <a:bodyPr wrap="none" rtlCol="0">
            <a:spAutoFit/>
          </a:bodyPr>
          <a:lstStyle/>
          <a:p>
            <a:r>
              <a:rPr lang="en-US" sz="2400" dirty="0" err="1"/>
              <a:t>Phytate</a:t>
            </a:r>
            <a:r>
              <a:rPr lang="en-US" sz="2400" dirty="0"/>
              <a:t> sabotages our ability to uptake Zn</a:t>
            </a:r>
          </a:p>
        </p:txBody>
      </p:sp>
      <p:sp>
        <p:nvSpPr>
          <p:cNvPr id="9" name="Date Placeholder 8">
            <a:extLst>
              <a:ext uri="{FF2B5EF4-FFF2-40B4-BE49-F238E27FC236}">
                <a16:creationId xmlns:a16="http://schemas.microsoft.com/office/drawing/2014/main" id="{2E1D619F-7D33-4589-9A59-93A77F8AECB0}"/>
              </a:ext>
            </a:extLst>
          </p:cNvPr>
          <p:cNvSpPr>
            <a:spLocks noGrp="1"/>
          </p:cNvSpPr>
          <p:nvPr>
            <p:ph type="dt" sz="half" idx="10"/>
          </p:nvPr>
        </p:nvSpPr>
        <p:spPr/>
        <p:txBody>
          <a:bodyPr/>
          <a:lstStyle/>
          <a:p>
            <a:fld id="{07A35C12-E52F-4A8A-AEB3-3DD08790D9BB}" type="datetime1">
              <a:rPr lang="en-US" smtClean="0">
                <a:solidFill>
                  <a:prstClr val="black">
                    <a:tint val="75000"/>
                  </a:prstClr>
                </a:solidFill>
              </a:rPr>
              <a:t>1/11/2026</a:t>
            </a:fld>
            <a:endParaRPr lang="en-US">
              <a:solidFill>
                <a:prstClr val="black">
                  <a:tint val="75000"/>
                </a:prstClr>
              </a:solidFill>
            </a:endParaRPr>
          </a:p>
        </p:txBody>
      </p:sp>
      <p:sp>
        <p:nvSpPr>
          <p:cNvPr id="10" name="Footer Placeholder 9">
            <a:extLst>
              <a:ext uri="{FF2B5EF4-FFF2-40B4-BE49-F238E27FC236}">
                <a16:creationId xmlns:a16="http://schemas.microsoft.com/office/drawing/2014/main" id="{A5071078-CEFC-4A40-BE24-BB3E1471211B}"/>
              </a:ext>
            </a:extLst>
          </p:cNvPr>
          <p:cNvSpPr>
            <a:spLocks noGrp="1"/>
          </p:cNvSpPr>
          <p:nvPr>
            <p:ph type="ftr" sz="quarter" idx="11"/>
          </p:nvPr>
        </p:nvSpPr>
        <p:spPr>
          <a:xfrm>
            <a:off x="4165600" y="6356351"/>
            <a:ext cx="4729018" cy="365125"/>
          </a:xfrm>
        </p:spPr>
        <p:txBody>
          <a:bodyPr/>
          <a:lstStyle/>
          <a:p>
            <a:r>
              <a:rPr lang="en-US" dirty="0">
                <a:solidFill>
                  <a:prstClr val="black">
                    <a:tint val="75000"/>
                  </a:prstClr>
                </a:solidFill>
              </a:rPr>
              <a:t>Living with Climate Change in the Rogue Valley Session 7 Agriculture</a:t>
            </a:r>
          </a:p>
        </p:txBody>
      </p:sp>
      <p:sp>
        <p:nvSpPr>
          <p:cNvPr id="5" name="Slide Number Placeholder 4">
            <a:extLst>
              <a:ext uri="{FF2B5EF4-FFF2-40B4-BE49-F238E27FC236}">
                <a16:creationId xmlns:a16="http://schemas.microsoft.com/office/drawing/2014/main" id="{BC7185E8-B716-465A-A868-2FC377E107EB}"/>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644064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18CD-9635-6444-19AA-6294810F1FB8}"/>
              </a:ext>
            </a:extLst>
          </p:cNvPr>
          <p:cNvSpPr>
            <a:spLocks noGrp="1"/>
          </p:cNvSpPr>
          <p:nvPr>
            <p:ph type="title"/>
          </p:nvPr>
        </p:nvSpPr>
        <p:spPr>
          <a:xfrm>
            <a:off x="0" y="-13013"/>
            <a:ext cx="12192000" cy="1325563"/>
          </a:xfrm>
        </p:spPr>
        <p:txBody>
          <a:bodyPr/>
          <a:lstStyle/>
          <a:p>
            <a:pPr algn="ctr"/>
            <a:r>
              <a:rPr lang="en-US" dirty="0"/>
              <a:t>Oregon Average Temperature </a:t>
            </a:r>
            <a:r>
              <a:rPr lang="en-US" dirty="0">
                <a:latin typeface="Cambria Math" panose="02040503050406030204" pitchFamily="18" charset="0"/>
                <a:ea typeface="Cambria Math" panose="02040503050406030204" pitchFamily="18" charset="0"/>
              </a:rPr>
              <a:t>∆ </a:t>
            </a:r>
            <a:r>
              <a:rPr lang="en-US" dirty="0"/>
              <a:t>Projections to 2100: Baseline 1981-2010</a:t>
            </a:r>
          </a:p>
        </p:txBody>
      </p:sp>
      <p:sp>
        <p:nvSpPr>
          <p:cNvPr id="3" name="Date Placeholder 2">
            <a:extLst>
              <a:ext uri="{FF2B5EF4-FFF2-40B4-BE49-F238E27FC236}">
                <a16:creationId xmlns:a16="http://schemas.microsoft.com/office/drawing/2014/main" id="{0B43A08F-8C4C-730B-4C96-36AC9231B6D4}"/>
              </a:ext>
            </a:extLst>
          </p:cNvPr>
          <p:cNvSpPr>
            <a:spLocks noGrp="1"/>
          </p:cNvSpPr>
          <p:nvPr>
            <p:ph type="dt" sz="half" idx="10"/>
          </p:nvPr>
        </p:nvSpPr>
        <p:spPr/>
        <p:txBody>
          <a:bodyPr/>
          <a:lstStyle/>
          <a:p>
            <a:fld id="{13F6A589-04E3-48DB-9029-2BFDFAACA50D}" type="datetime1">
              <a:rPr lang="en-US" smtClean="0"/>
              <a:t>1/11/2026</a:t>
            </a:fld>
            <a:endParaRPr lang="en-US"/>
          </a:p>
        </p:txBody>
      </p:sp>
      <p:sp>
        <p:nvSpPr>
          <p:cNvPr id="4" name="Footer Placeholder 3">
            <a:extLst>
              <a:ext uri="{FF2B5EF4-FFF2-40B4-BE49-F238E27FC236}">
                <a16:creationId xmlns:a16="http://schemas.microsoft.com/office/drawing/2014/main" id="{EE422926-69ED-DBB6-C0F9-F63957941C1F}"/>
              </a:ext>
            </a:extLst>
          </p:cNvPr>
          <p:cNvSpPr>
            <a:spLocks noGrp="1"/>
          </p:cNvSpPr>
          <p:nvPr>
            <p:ph type="ftr" sz="quarter" idx="11"/>
          </p:nvPr>
        </p:nvSpPr>
        <p:spPr/>
        <p:txBody>
          <a:bodyPr/>
          <a:lstStyle/>
          <a:p>
            <a:r>
              <a:rPr lang="en-US"/>
              <a:t>Engineers for a Sustainable Future - Oregon Climate</a:t>
            </a:r>
          </a:p>
        </p:txBody>
      </p:sp>
      <p:sp>
        <p:nvSpPr>
          <p:cNvPr id="5" name="Slide Number Placeholder 4">
            <a:extLst>
              <a:ext uri="{FF2B5EF4-FFF2-40B4-BE49-F238E27FC236}">
                <a16:creationId xmlns:a16="http://schemas.microsoft.com/office/drawing/2014/main" id="{3F5F84E3-8BDF-DB76-3280-128F83A28A02}"/>
              </a:ext>
            </a:extLst>
          </p:cNvPr>
          <p:cNvSpPr>
            <a:spLocks noGrp="1"/>
          </p:cNvSpPr>
          <p:nvPr>
            <p:ph type="sldNum" sz="quarter" idx="12"/>
          </p:nvPr>
        </p:nvSpPr>
        <p:spPr/>
        <p:txBody>
          <a:bodyPr/>
          <a:lstStyle/>
          <a:p>
            <a:fld id="{83BA3831-C1AA-401B-AF01-287634C4B88F}" type="slidenum">
              <a:rPr lang="en-US" smtClean="0"/>
              <a:t>2</a:t>
            </a:fld>
            <a:endParaRPr lang="en-US"/>
          </a:p>
        </p:txBody>
      </p:sp>
      <p:pic>
        <p:nvPicPr>
          <p:cNvPr id="7" name="Picture 6">
            <a:extLst>
              <a:ext uri="{FF2B5EF4-FFF2-40B4-BE49-F238E27FC236}">
                <a16:creationId xmlns:a16="http://schemas.microsoft.com/office/drawing/2014/main" id="{D2771ADC-B278-D742-BDB9-62133FB5307C}"/>
              </a:ext>
            </a:extLst>
          </p:cNvPr>
          <p:cNvPicPr>
            <a:picLocks noChangeAspect="1"/>
          </p:cNvPicPr>
          <p:nvPr/>
        </p:nvPicPr>
        <p:blipFill>
          <a:blip r:embed="rId2"/>
          <a:srcRect t="1163"/>
          <a:stretch>
            <a:fillRect/>
          </a:stretch>
        </p:blipFill>
        <p:spPr>
          <a:xfrm>
            <a:off x="1894233" y="1151924"/>
            <a:ext cx="8079196" cy="4369424"/>
          </a:xfrm>
          <a:prstGeom prst="rect">
            <a:avLst/>
          </a:prstGeom>
        </p:spPr>
      </p:pic>
      <p:sp>
        <p:nvSpPr>
          <p:cNvPr id="8" name="Left Brace 7">
            <a:extLst>
              <a:ext uri="{FF2B5EF4-FFF2-40B4-BE49-F238E27FC236}">
                <a16:creationId xmlns:a16="http://schemas.microsoft.com/office/drawing/2014/main" id="{310ED32D-4B8B-EC36-366A-3970DC9F94E1}"/>
              </a:ext>
            </a:extLst>
          </p:cNvPr>
          <p:cNvSpPr/>
          <p:nvPr/>
        </p:nvSpPr>
        <p:spPr>
          <a:xfrm rot="10800000">
            <a:off x="9973429" y="2525213"/>
            <a:ext cx="415636" cy="193987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695F8A3-F93F-4FF1-AFEE-58A7267F88E5}"/>
              </a:ext>
            </a:extLst>
          </p:cNvPr>
          <p:cNvSpPr txBox="1"/>
          <p:nvPr/>
        </p:nvSpPr>
        <p:spPr>
          <a:xfrm>
            <a:off x="10389065" y="2834481"/>
            <a:ext cx="1470274" cy="369332"/>
          </a:xfrm>
          <a:prstGeom prst="rect">
            <a:avLst/>
          </a:prstGeom>
          <a:noFill/>
        </p:spPr>
        <p:txBody>
          <a:bodyPr wrap="none" rtlCol="0">
            <a:spAutoFit/>
          </a:bodyPr>
          <a:lstStyle/>
          <a:p>
            <a:r>
              <a:rPr lang="en-US" b="1" dirty="0"/>
              <a:t>11°F ≈ 6.1 °C</a:t>
            </a:r>
          </a:p>
        </p:txBody>
      </p:sp>
      <p:sp>
        <p:nvSpPr>
          <p:cNvPr id="10" name="TextBox 9">
            <a:extLst>
              <a:ext uri="{FF2B5EF4-FFF2-40B4-BE49-F238E27FC236}">
                <a16:creationId xmlns:a16="http://schemas.microsoft.com/office/drawing/2014/main" id="{ABD41EF8-206E-51BD-35F1-3EA20FFE64A0}"/>
              </a:ext>
            </a:extLst>
          </p:cNvPr>
          <p:cNvSpPr txBox="1"/>
          <p:nvPr/>
        </p:nvSpPr>
        <p:spPr>
          <a:xfrm>
            <a:off x="2662394" y="6007611"/>
            <a:ext cx="6627067" cy="369332"/>
          </a:xfrm>
          <a:prstGeom prst="rect">
            <a:avLst/>
          </a:prstGeom>
          <a:noFill/>
        </p:spPr>
        <p:txBody>
          <a:bodyPr wrap="square">
            <a:spAutoFit/>
          </a:bodyPr>
          <a:lstStyle/>
          <a:p>
            <a:r>
              <a:rPr lang="en-US" dirty="0">
                <a:hlinkClick r:id="rId3"/>
              </a:rPr>
              <a:t>https://apps.usgs.gov/nccv/loca2/nccv2_loca2_counties.html</a:t>
            </a:r>
            <a:r>
              <a:rPr lang="en-US" dirty="0"/>
              <a:t> </a:t>
            </a:r>
          </a:p>
        </p:txBody>
      </p:sp>
      <p:sp>
        <p:nvSpPr>
          <p:cNvPr id="6" name="TextBox 5">
            <a:extLst>
              <a:ext uri="{FF2B5EF4-FFF2-40B4-BE49-F238E27FC236}">
                <a16:creationId xmlns:a16="http://schemas.microsoft.com/office/drawing/2014/main" id="{E6989E85-7B0A-01C9-8723-3645B6D319CC}"/>
              </a:ext>
            </a:extLst>
          </p:cNvPr>
          <p:cNvSpPr txBox="1"/>
          <p:nvPr/>
        </p:nvSpPr>
        <p:spPr>
          <a:xfrm>
            <a:off x="6742546" y="1661289"/>
            <a:ext cx="1691489" cy="523220"/>
          </a:xfrm>
          <a:prstGeom prst="rect">
            <a:avLst/>
          </a:prstGeom>
          <a:noFill/>
        </p:spPr>
        <p:txBody>
          <a:bodyPr wrap="none" rtlCol="0">
            <a:spAutoFit/>
          </a:bodyPr>
          <a:lstStyle/>
          <a:p>
            <a:r>
              <a:rPr lang="en-US" sz="2800" dirty="0"/>
              <a:t>Reminder</a:t>
            </a:r>
          </a:p>
        </p:txBody>
      </p:sp>
      <p:pic>
        <p:nvPicPr>
          <p:cNvPr id="16" name="Picture 15">
            <a:extLst>
              <a:ext uri="{FF2B5EF4-FFF2-40B4-BE49-F238E27FC236}">
                <a16:creationId xmlns:a16="http://schemas.microsoft.com/office/drawing/2014/main" id="{BB2ED4FF-BD90-EE84-0CA6-13C746FDEA56}"/>
              </a:ext>
            </a:extLst>
          </p:cNvPr>
          <p:cNvPicPr>
            <a:picLocks noChangeAspect="1"/>
          </p:cNvPicPr>
          <p:nvPr/>
        </p:nvPicPr>
        <p:blipFill>
          <a:blip r:embed="rId4"/>
          <a:stretch>
            <a:fillRect/>
          </a:stretch>
        </p:blipFill>
        <p:spPr>
          <a:xfrm>
            <a:off x="2665416" y="3203813"/>
            <a:ext cx="2746368" cy="510041"/>
          </a:xfrm>
          <a:prstGeom prst="rect">
            <a:avLst/>
          </a:prstGeom>
        </p:spPr>
      </p:pic>
      <p:pic>
        <p:nvPicPr>
          <p:cNvPr id="17" name="Picture 16">
            <a:extLst>
              <a:ext uri="{FF2B5EF4-FFF2-40B4-BE49-F238E27FC236}">
                <a16:creationId xmlns:a16="http://schemas.microsoft.com/office/drawing/2014/main" id="{2540C97F-428B-7683-5B8C-10F33D1217F1}"/>
              </a:ext>
            </a:extLst>
          </p:cNvPr>
          <p:cNvPicPr>
            <a:picLocks noChangeAspect="1"/>
          </p:cNvPicPr>
          <p:nvPr/>
        </p:nvPicPr>
        <p:blipFill>
          <a:blip r:embed="rId5"/>
          <a:srcRect r="6032"/>
          <a:stretch>
            <a:fillRect/>
          </a:stretch>
        </p:blipFill>
        <p:spPr>
          <a:xfrm>
            <a:off x="2651155" y="2477487"/>
            <a:ext cx="2760629" cy="510041"/>
          </a:xfrm>
          <a:prstGeom prst="rect">
            <a:avLst/>
          </a:prstGeom>
        </p:spPr>
      </p:pic>
      <p:pic>
        <p:nvPicPr>
          <p:cNvPr id="18" name="Picture 17">
            <a:extLst>
              <a:ext uri="{FF2B5EF4-FFF2-40B4-BE49-F238E27FC236}">
                <a16:creationId xmlns:a16="http://schemas.microsoft.com/office/drawing/2014/main" id="{91BE0E1D-30DC-06D8-EEDE-57EF84D5F3E6}"/>
              </a:ext>
            </a:extLst>
          </p:cNvPr>
          <p:cNvPicPr>
            <a:picLocks noChangeAspect="1"/>
          </p:cNvPicPr>
          <p:nvPr/>
        </p:nvPicPr>
        <p:blipFill>
          <a:blip r:embed="rId6"/>
          <a:srcRect r="6831" b="4066"/>
          <a:stretch>
            <a:fillRect/>
          </a:stretch>
        </p:blipFill>
        <p:spPr>
          <a:xfrm>
            <a:off x="2571333" y="1755502"/>
            <a:ext cx="2760629" cy="584079"/>
          </a:xfrm>
          <a:prstGeom prst="rect">
            <a:avLst/>
          </a:prstGeom>
        </p:spPr>
      </p:pic>
      <p:cxnSp>
        <p:nvCxnSpPr>
          <p:cNvPr id="19" name="Straight Connector 18">
            <a:extLst>
              <a:ext uri="{FF2B5EF4-FFF2-40B4-BE49-F238E27FC236}">
                <a16:creationId xmlns:a16="http://schemas.microsoft.com/office/drawing/2014/main" id="{20AF14B9-DF47-8A85-CDB5-D15C628EB2AD}"/>
              </a:ext>
            </a:extLst>
          </p:cNvPr>
          <p:cNvCxnSpPr/>
          <p:nvPr/>
        </p:nvCxnSpPr>
        <p:spPr>
          <a:xfrm flipH="1">
            <a:off x="1558489" y="3120031"/>
            <a:ext cx="92932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4932D25-1A2A-C9E8-424D-A3589E11EDC7}"/>
              </a:ext>
            </a:extLst>
          </p:cNvPr>
          <p:cNvCxnSpPr>
            <a:cxnSpLocks/>
          </p:cNvCxnSpPr>
          <p:nvPr/>
        </p:nvCxnSpPr>
        <p:spPr>
          <a:xfrm flipH="1">
            <a:off x="2004291" y="1591594"/>
            <a:ext cx="967422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D206CE1-EA08-2AB0-F484-7965CFC9D271}"/>
              </a:ext>
            </a:extLst>
          </p:cNvPr>
          <p:cNvCxnSpPr/>
          <p:nvPr/>
        </p:nvCxnSpPr>
        <p:spPr>
          <a:xfrm flipH="1">
            <a:off x="1789484" y="2519568"/>
            <a:ext cx="92932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765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4184.JPG"/>
          <p:cNvPicPr>
            <a:picLocks noChangeAspect="1"/>
          </p:cNvPicPr>
          <p:nvPr/>
        </p:nvPicPr>
        <p:blipFill>
          <a:blip r:embed="rId2" cstate="print"/>
          <a:stretch>
            <a:fillRect/>
          </a:stretch>
        </p:blipFill>
        <p:spPr>
          <a:xfrm>
            <a:off x="4071620" y="1317626"/>
            <a:ext cx="5448300" cy="4086225"/>
          </a:xfrm>
          <a:prstGeom prst="rect">
            <a:avLst/>
          </a:prstGeom>
        </p:spPr>
      </p:pic>
      <p:sp>
        <p:nvSpPr>
          <p:cNvPr id="3" name="TextBox 2"/>
          <p:cNvSpPr txBox="1"/>
          <p:nvPr/>
        </p:nvSpPr>
        <p:spPr>
          <a:xfrm>
            <a:off x="1981200" y="1524000"/>
            <a:ext cx="1595886" cy="1077218"/>
          </a:xfrm>
          <a:prstGeom prst="rect">
            <a:avLst/>
          </a:prstGeom>
          <a:noFill/>
        </p:spPr>
        <p:txBody>
          <a:bodyPr wrap="none" rtlCol="0">
            <a:spAutoFit/>
          </a:bodyPr>
          <a:lstStyle/>
          <a:p>
            <a:pPr algn="ctr"/>
            <a:r>
              <a:rPr lang="en-US" sz="3200" dirty="0"/>
              <a:t>A Local</a:t>
            </a:r>
          </a:p>
          <a:p>
            <a:pPr algn="ctr"/>
            <a:r>
              <a:rPr lang="en-US" sz="3200" dirty="0"/>
              <a:t>Example</a:t>
            </a:r>
          </a:p>
        </p:txBody>
      </p:sp>
      <p:sp>
        <p:nvSpPr>
          <p:cNvPr id="7" name="Date Placeholder 6">
            <a:extLst>
              <a:ext uri="{FF2B5EF4-FFF2-40B4-BE49-F238E27FC236}">
                <a16:creationId xmlns:a16="http://schemas.microsoft.com/office/drawing/2014/main" id="{93AD804C-D894-4694-9952-593E01A37F3D}"/>
              </a:ext>
            </a:extLst>
          </p:cNvPr>
          <p:cNvSpPr>
            <a:spLocks noGrp="1"/>
          </p:cNvSpPr>
          <p:nvPr>
            <p:ph type="dt" sz="half" idx="10"/>
          </p:nvPr>
        </p:nvSpPr>
        <p:spPr/>
        <p:txBody>
          <a:bodyPr/>
          <a:lstStyle/>
          <a:p>
            <a:r>
              <a:rPr lang="en-US"/>
              <a:t>10/16/2017</a:t>
            </a:r>
          </a:p>
        </p:txBody>
      </p:sp>
      <p:sp>
        <p:nvSpPr>
          <p:cNvPr id="8" name="Footer Placeholder 7">
            <a:extLst>
              <a:ext uri="{FF2B5EF4-FFF2-40B4-BE49-F238E27FC236}">
                <a16:creationId xmlns:a16="http://schemas.microsoft.com/office/drawing/2014/main" id="{C18A19D1-F2CF-4B27-A73E-FD97BC152AA1}"/>
              </a:ext>
            </a:extLst>
          </p:cNvPr>
          <p:cNvSpPr>
            <a:spLocks noGrp="1"/>
          </p:cNvSpPr>
          <p:nvPr>
            <p:ph type="ftr" sz="quarter" idx="11"/>
          </p:nvPr>
        </p:nvSpPr>
        <p:spPr/>
        <p:txBody>
          <a:bodyPr/>
          <a:lstStyle/>
          <a:p>
            <a:r>
              <a:rPr lang="en-US"/>
              <a:t>Biological Consequences</a:t>
            </a:r>
          </a:p>
        </p:txBody>
      </p:sp>
      <p:sp>
        <p:nvSpPr>
          <p:cNvPr id="4" name="Slide Number Placeholder 3">
            <a:extLst>
              <a:ext uri="{FF2B5EF4-FFF2-40B4-BE49-F238E27FC236}">
                <a16:creationId xmlns:a16="http://schemas.microsoft.com/office/drawing/2014/main" id="{4E39ACD3-6CDF-4A02-9A88-13F69A0DBF44}"/>
              </a:ext>
            </a:extLst>
          </p:cNvPr>
          <p:cNvSpPr>
            <a:spLocks noGrp="1"/>
          </p:cNvSpPr>
          <p:nvPr>
            <p:ph type="sldNum" sz="quarter" idx="12"/>
          </p:nvPr>
        </p:nvSpPr>
        <p:spPr/>
        <p:txBody>
          <a:bodyPr/>
          <a:lstStyle/>
          <a:p>
            <a:fld id="{C997B1CE-7BAE-455D-A84F-E66B80DAA939}" type="slidenum">
              <a:rPr lang="en-US" smtClean="0"/>
              <a:t>20</a:t>
            </a:fld>
            <a:endParaRPr lang="en-US"/>
          </a:p>
        </p:txBody>
      </p:sp>
      <p:sp>
        <p:nvSpPr>
          <p:cNvPr id="11" name="Title 1">
            <a:extLst>
              <a:ext uri="{FF2B5EF4-FFF2-40B4-BE49-F238E27FC236}">
                <a16:creationId xmlns:a16="http://schemas.microsoft.com/office/drawing/2014/main" id="{3014F05E-F681-4844-BDD7-E611C8F8DEF4}"/>
              </a:ext>
            </a:extLst>
          </p:cNvPr>
          <p:cNvSpPr txBox="1">
            <a:spLocks/>
          </p:cNvSpPr>
          <p:nvPr/>
        </p:nvSpPr>
        <p:spPr>
          <a:xfrm>
            <a:off x="0" y="0"/>
            <a:ext cx="12192000" cy="97132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E.G., Grape varietals</a:t>
            </a:r>
          </a:p>
        </p:txBody>
      </p:sp>
    </p:spTree>
    <p:extLst>
      <p:ext uri="{BB962C8B-B14F-4D97-AF65-F5344CB8AC3E}">
        <p14:creationId xmlns:p14="http://schemas.microsoft.com/office/powerpoint/2010/main" val="403623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0A9E8-5512-448E-911C-F2CB9F77B94F}"/>
              </a:ext>
            </a:extLst>
          </p:cNvPr>
          <p:cNvSpPr>
            <a:spLocks noGrp="1"/>
          </p:cNvSpPr>
          <p:nvPr>
            <p:ph type="dt" sz="half" idx="10"/>
          </p:nvPr>
        </p:nvSpPr>
        <p:spPr/>
        <p:txBody>
          <a:bodyPr/>
          <a:lstStyle/>
          <a:p>
            <a:r>
              <a:rPr lang="en-US"/>
              <a:t>10/16/2017</a:t>
            </a:r>
          </a:p>
        </p:txBody>
      </p:sp>
      <p:sp>
        <p:nvSpPr>
          <p:cNvPr id="3" name="Footer Placeholder 2">
            <a:extLst>
              <a:ext uri="{FF2B5EF4-FFF2-40B4-BE49-F238E27FC236}">
                <a16:creationId xmlns:a16="http://schemas.microsoft.com/office/drawing/2014/main" id="{F4CE17E2-8B04-44CA-87F5-2DECF6337A5F}"/>
              </a:ext>
            </a:extLst>
          </p:cNvPr>
          <p:cNvSpPr>
            <a:spLocks noGrp="1"/>
          </p:cNvSpPr>
          <p:nvPr>
            <p:ph type="ftr" sz="quarter" idx="11"/>
          </p:nvPr>
        </p:nvSpPr>
        <p:spPr/>
        <p:txBody>
          <a:bodyPr/>
          <a:lstStyle/>
          <a:p>
            <a:r>
              <a:rPr lang="en-US"/>
              <a:t>Biological Consequences</a:t>
            </a:r>
          </a:p>
        </p:txBody>
      </p:sp>
      <p:sp>
        <p:nvSpPr>
          <p:cNvPr id="4" name="Slide Number Placeholder 3">
            <a:extLst>
              <a:ext uri="{FF2B5EF4-FFF2-40B4-BE49-F238E27FC236}">
                <a16:creationId xmlns:a16="http://schemas.microsoft.com/office/drawing/2014/main" id="{8385385A-DBD0-4F2D-9DFD-612915D52F8D}"/>
              </a:ext>
            </a:extLst>
          </p:cNvPr>
          <p:cNvSpPr>
            <a:spLocks noGrp="1"/>
          </p:cNvSpPr>
          <p:nvPr>
            <p:ph type="sldNum" sz="quarter" idx="12"/>
          </p:nvPr>
        </p:nvSpPr>
        <p:spPr/>
        <p:txBody>
          <a:bodyPr/>
          <a:lstStyle/>
          <a:p>
            <a:fld id="{C997B1CE-7BAE-455D-A84F-E66B80DAA939}" type="slidenum">
              <a:rPr lang="en-US" smtClean="0"/>
              <a:t>21</a:t>
            </a:fld>
            <a:endParaRPr lang="en-US"/>
          </a:p>
        </p:txBody>
      </p:sp>
      <p:pic>
        <p:nvPicPr>
          <p:cNvPr id="6" name="Picture 5">
            <a:extLst>
              <a:ext uri="{FF2B5EF4-FFF2-40B4-BE49-F238E27FC236}">
                <a16:creationId xmlns:a16="http://schemas.microsoft.com/office/drawing/2014/main" id="{DAC1E3C8-D5CF-4461-BBF9-6CCD9D791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600" y="439946"/>
            <a:ext cx="4217580" cy="5417389"/>
          </a:xfrm>
          <a:prstGeom prst="rect">
            <a:avLst/>
          </a:prstGeom>
        </p:spPr>
      </p:pic>
      <p:sp>
        <p:nvSpPr>
          <p:cNvPr id="7" name="Rectangle 6">
            <a:extLst>
              <a:ext uri="{FF2B5EF4-FFF2-40B4-BE49-F238E27FC236}">
                <a16:creationId xmlns:a16="http://schemas.microsoft.com/office/drawing/2014/main" id="{950A6265-6B1F-41F5-8627-4D6DF96CF5BB}"/>
              </a:ext>
            </a:extLst>
          </p:cNvPr>
          <p:cNvSpPr/>
          <p:nvPr/>
        </p:nvSpPr>
        <p:spPr>
          <a:xfrm>
            <a:off x="-2756" y="5922177"/>
            <a:ext cx="12192000" cy="369332"/>
          </a:xfrm>
          <a:prstGeom prst="rect">
            <a:avLst/>
          </a:prstGeom>
        </p:spPr>
        <p:txBody>
          <a:bodyPr wrap="square">
            <a:spAutoFit/>
          </a:bodyPr>
          <a:lstStyle/>
          <a:p>
            <a:pPr algn="ctr"/>
            <a:r>
              <a:rPr lang="en-US" dirty="0">
                <a:hlinkClick r:id="rId3"/>
              </a:rPr>
              <a:t>https://www.guildsomm.com/public_content/features/articles/b/gregory_jones/posts/climate-grapes-and-wine</a:t>
            </a:r>
            <a:r>
              <a:rPr lang="en-US" dirty="0"/>
              <a:t> </a:t>
            </a:r>
          </a:p>
        </p:txBody>
      </p:sp>
      <p:sp>
        <p:nvSpPr>
          <p:cNvPr id="5" name="Title 1">
            <a:extLst>
              <a:ext uri="{FF2B5EF4-FFF2-40B4-BE49-F238E27FC236}">
                <a16:creationId xmlns:a16="http://schemas.microsoft.com/office/drawing/2014/main" id="{0BDC1A89-C535-1CDF-F3EC-EA61EC02ECD5}"/>
              </a:ext>
            </a:extLst>
          </p:cNvPr>
          <p:cNvSpPr txBox="1">
            <a:spLocks/>
          </p:cNvSpPr>
          <p:nvPr/>
        </p:nvSpPr>
        <p:spPr>
          <a:xfrm>
            <a:off x="-92364" y="2022763"/>
            <a:ext cx="4038600" cy="140623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E.G., Grape varietals</a:t>
            </a:r>
          </a:p>
        </p:txBody>
      </p:sp>
    </p:spTree>
    <p:extLst>
      <p:ext uri="{BB962C8B-B14F-4D97-AF65-F5344CB8AC3E}">
        <p14:creationId xmlns:p14="http://schemas.microsoft.com/office/powerpoint/2010/main" val="256282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5"/>
          <p:cNvSpPr txBox="1">
            <a:spLocks noGrp="1"/>
          </p:cNvSpPr>
          <p:nvPr>
            <p:ph type="title"/>
          </p:nvPr>
        </p:nvSpPr>
        <p:spPr>
          <a:xfrm>
            <a:off x="15240" y="0"/>
            <a:ext cx="12192000" cy="90429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Temperature and Crop Production</a:t>
            </a:r>
            <a:endParaRPr/>
          </a:p>
        </p:txBody>
      </p:sp>
      <p:pic>
        <p:nvPicPr>
          <p:cNvPr id="733" name="Google Shape;733;p55"/>
          <p:cNvPicPr preferRelativeResize="0"/>
          <p:nvPr/>
        </p:nvPicPr>
        <p:blipFill rotWithShape="1">
          <a:blip r:embed="rId3">
            <a:alphaModFix/>
          </a:blip>
          <a:srcRect l="67738"/>
          <a:stretch/>
        </p:blipFill>
        <p:spPr>
          <a:xfrm>
            <a:off x="7620001" y="1368994"/>
            <a:ext cx="3089745" cy="3408421"/>
          </a:xfrm>
          <a:prstGeom prst="rect">
            <a:avLst/>
          </a:prstGeom>
          <a:noFill/>
          <a:ln>
            <a:noFill/>
          </a:ln>
        </p:spPr>
      </p:pic>
      <p:sp>
        <p:nvSpPr>
          <p:cNvPr id="734" name="Google Shape;734;p55"/>
          <p:cNvSpPr txBox="1"/>
          <p:nvPr/>
        </p:nvSpPr>
        <p:spPr>
          <a:xfrm>
            <a:off x="2590800" y="4953135"/>
            <a:ext cx="798090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Increased CO</a:t>
            </a:r>
            <a:r>
              <a:rPr lang="en-US" sz="2400" b="0" i="0" u="none" strike="noStrike" cap="none" baseline="-25000">
                <a:solidFill>
                  <a:schemeClr val="dk1"/>
                </a:solidFill>
                <a:latin typeface="Calibri"/>
                <a:ea typeface="Calibri"/>
                <a:cs typeface="Calibri"/>
                <a:sym typeface="Calibri"/>
              </a:rPr>
              <a:t>2</a:t>
            </a:r>
            <a:r>
              <a:rPr lang="en-US" sz="2400" b="0" i="0" u="none" strike="noStrike" cap="none">
                <a:solidFill>
                  <a:schemeClr val="dk1"/>
                </a:solidFill>
                <a:latin typeface="Calibri"/>
                <a:ea typeface="Calibri"/>
                <a:cs typeface="Calibri"/>
                <a:sym typeface="Calibri"/>
              </a:rPr>
              <a:t> </a:t>
            </a:r>
            <a:r>
              <a:rPr lang="en-US" sz="2400" b="0" i="0" u="sng" strike="noStrike" cap="none">
                <a:solidFill>
                  <a:schemeClr val="dk1"/>
                </a:solidFill>
                <a:latin typeface="Calibri"/>
                <a:ea typeface="Calibri"/>
                <a:cs typeface="Calibri"/>
                <a:sym typeface="Calibri"/>
              </a:rPr>
              <a:t>may</a:t>
            </a:r>
            <a:r>
              <a:rPr lang="en-US" sz="2400" b="0" i="0" u="none" strike="noStrike" cap="none">
                <a:solidFill>
                  <a:schemeClr val="dk1"/>
                </a:solidFill>
                <a:latin typeface="Calibri"/>
                <a:ea typeface="Calibri"/>
                <a:cs typeface="Calibri"/>
                <a:sym typeface="Calibri"/>
              </a:rPr>
              <a:t> be positive, but increased temp is negative</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736" name="Google Shape;736;p55"/>
          <p:cNvPicPr preferRelativeResize="0"/>
          <p:nvPr/>
        </p:nvPicPr>
        <p:blipFill rotWithShape="1">
          <a:blip r:embed="rId3">
            <a:alphaModFix/>
          </a:blip>
          <a:srcRect r="32262"/>
          <a:stretch/>
        </p:blipFill>
        <p:spPr>
          <a:xfrm>
            <a:off x="1143000" y="1371599"/>
            <a:ext cx="6500571" cy="3415398"/>
          </a:xfrm>
          <a:prstGeom prst="rect">
            <a:avLst/>
          </a:prstGeom>
          <a:noFill/>
          <a:ln>
            <a:noFill/>
          </a:ln>
        </p:spPr>
      </p:pic>
      <p:sp>
        <p:nvSpPr>
          <p:cNvPr id="2" name="Date Placeholder 1">
            <a:extLst>
              <a:ext uri="{FF2B5EF4-FFF2-40B4-BE49-F238E27FC236}">
                <a16:creationId xmlns:a16="http://schemas.microsoft.com/office/drawing/2014/main" id="{0AD48A2C-23F1-80EA-3553-98AFF4CC1FE5}"/>
              </a:ext>
            </a:extLst>
          </p:cNvPr>
          <p:cNvSpPr>
            <a:spLocks noGrp="1"/>
          </p:cNvSpPr>
          <p:nvPr>
            <p:ph type="dt" idx="10"/>
          </p:nvPr>
        </p:nvSpPr>
        <p:spPr/>
        <p:txBody>
          <a:bodyPr/>
          <a:lstStyle/>
          <a:p>
            <a:fld id="{FDCADCF7-E219-4ECF-B6E6-2BAB0966EBF7}" type="datetime1">
              <a:rPr lang="en-US" smtClean="0"/>
              <a:t>1/11/2026</a:t>
            </a:fld>
            <a:endParaRPr lang="en-US"/>
          </a:p>
        </p:txBody>
      </p:sp>
      <p:sp>
        <p:nvSpPr>
          <p:cNvPr id="3" name="Footer Placeholder 2">
            <a:extLst>
              <a:ext uri="{FF2B5EF4-FFF2-40B4-BE49-F238E27FC236}">
                <a16:creationId xmlns:a16="http://schemas.microsoft.com/office/drawing/2014/main" id="{04A6BCA0-35F1-D422-14DC-4E9EE37325AB}"/>
              </a:ext>
            </a:extLst>
          </p:cNvPr>
          <p:cNvSpPr>
            <a:spLocks noGrp="1"/>
          </p:cNvSpPr>
          <p:nvPr>
            <p:ph type="ftr" idx="11"/>
          </p:nvPr>
        </p:nvSpPr>
        <p:spPr>
          <a:xfrm>
            <a:off x="3986491" y="6407624"/>
            <a:ext cx="4572000" cy="365125"/>
          </a:xfrm>
        </p:spPr>
        <p:txBody>
          <a:bodyPr/>
          <a:lstStyle/>
          <a:p>
            <a:r>
              <a:rPr lang="en-US" dirty="0"/>
              <a:t>Living with Climate Change in the Rogue Valley Session 7 Agriculture</a:t>
            </a:r>
          </a:p>
        </p:txBody>
      </p:sp>
      <p:sp>
        <p:nvSpPr>
          <p:cNvPr id="4" name="Slide Number Placeholder 3">
            <a:extLst>
              <a:ext uri="{FF2B5EF4-FFF2-40B4-BE49-F238E27FC236}">
                <a16:creationId xmlns:a16="http://schemas.microsoft.com/office/drawing/2014/main" id="{201EF58D-6792-65F2-C884-FBFCF5580609}"/>
              </a:ext>
            </a:extLst>
          </p:cNvPr>
          <p:cNvSpPr>
            <a:spLocks noGrp="1"/>
          </p:cNvSpPr>
          <p:nvPr>
            <p:ph type="sldNum" idx="12"/>
          </p:nvPr>
        </p:nvSpPr>
        <p:spPr/>
        <p:txBody>
          <a:bodyPr/>
          <a:lstStyle/>
          <a:p>
            <a:fld id="{00000000-1234-1234-1234-123412341234}" type="slidenum">
              <a:rPr lang="en-US" smtClean="0"/>
              <a:pPr/>
              <a:t>22</a:t>
            </a:fld>
            <a:endParaRPr lang="en-US" dirty="0"/>
          </a:p>
        </p:txBody>
      </p:sp>
      <p:sp>
        <p:nvSpPr>
          <p:cNvPr id="10" name="TextBox 9">
            <a:extLst>
              <a:ext uri="{FF2B5EF4-FFF2-40B4-BE49-F238E27FC236}">
                <a16:creationId xmlns:a16="http://schemas.microsoft.com/office/drawing/2014/main" id="{42B4FA1E-FEC6-A4D1-BD18-B3240D9C7408}"/>
              </a:ext>
            </a:extLst>
          </p:cNvPr>
          <p:cNvSpPr txBox="1"/>
          <p:nvPr/>
        </p:nvSpPr>
        <p:spPr>
          <a:xfrm>
            <a:off x="-160412" y="5939886"/>
            <a:ext cx="12176760" cy="307777"/>
          </a:xfrm>
          <a:prstGeom prst="rect">
            <a:avLst/>
          </a:prstGeom>
          <a:noFill/>
        </p:spPr>
        <p:txBody>
          <a:bodyPr wrap="square">
            <a:spAutoFit/>
          </a:bodyPr>
          <a:lstStyle/>
          <a:p>
            <a:pPr algn="ctr"/>
            <a:r>
              <a:rPr lang="en-US" dirty="0">
                <a:hlinkClick r:id="rId4"/>
              </a:rPr>
              <a:t>https://www.climatehubs.usda.gov/hubs/northeast/topic/warmer-isnt-always-better-how-rising-temperatures-impact-crop-production</a:t>
            </a:r>
            <a:r>
              <a:rPr lang="en-US" dirty="0"/>
              <a:t> </a:t>
            </a:r>
          </a:p>
        </p:txBody>
      </p:sp>
      <p:cxnSp>
        <p:nvCxnSpPr>
          <p:cNvPr id="6" name="Straight Connector 5">
            <a:extLst>
              <a:ext uri="{FF2B5EF4-FFF2-40B4-BE49-F238E27FC236}">
                <a16:creationId xmlns:a16="http://schemas.microsoft.com/office/drawing/2014/main" id="{788E16ED-FB8F-7327-C169-AD6A1EF75B8F}"/>
              </a:ext>
            </a:extLst>
          </p:cNvPr>
          <p:cNvCxnSpPr/>
          <p:nvPr/>
        </p:nvCxnSpPr>
        <p:spPr>
          <a:xfrm>
            <a:off x="3205018" y="1533236"/>
            <a:ext cx="64655" cy="2890982"/>
          </a:xfrm>
          <a:prstGeom prst="line">
            <a:avLst/>
          </a:prstGeom>
          <a:ln w="57150"/>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10D80DD0-6277-0C21-C411-D0018EDDCE86}"/>
              </a:ext>
            </a:extLst>
          </p:cNvPr>
          <p:cNvCxnSpPr/>
          <p:nvPr/>
        </p:nvCxnSpPr>
        <p:spPr>
          <a:xfrm>
            <a:off x="2590800" y="1549070"/>
            <a:ext cx="64655" cy="2890982"/>
          </a:xfrm>
          <a:prstGeom prst="line">
            <a:avLst/>
          </a:prstGeom>
          <a:ln w="57150"/>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58C673F7-AD14-AAB8-2351-A4D64F3E8BD4}"/>
              </a:ext>
            </a:extLst>
          </p:cNvPr>
          <p:cNvCxnSpPr/>
          <p:nvPr/>
        </p:nvCxnSpPr>
        <p:spPr>
          <a:xfrm>
            <a:off x="9898177" y="1443200"/>
            <a:ext cx="64655" cy="2890982"/>
          </a:xfrm>
          <a:prstGeom prst="line">
            <a:avLst/>
          </a:prstGeom>
          <a:ln w="57150"/>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8E0CB1DA-0785-78C0-2F52-77757D1BA6CC}"/>
              </a:ext>
            </a:extLst>
          </p:cNvPr>
          <p:cNvCxnSpPr/>
          <p:nvPr/>
        </p:nvCxnSpPr>
        <p:spPr>
          <a:xfrm>
            <a:off x="9283959" y="1459034"/>
            <a:ext cx="64655" cy="2890982"/>
          </a:xfrm>
          <a:prstGeom prst="line">
            <a:avLst/>
          </a:prstGeom>
          <a:ln w="571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255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CF6A-9D21-4B59-4E08-40B0B27BD125}"/>
              </a:ext>
            </a:extLst>
          </p:cNvPr>
          <p:cNvSpPr>
            <a:spLocks noGrp="1"/>
          </p:cNvSpPr>
          <p:nvPr>
            <p:ph type="title"/>
          </p:nvPr>
        </p:nvSpPr>
        <p:spPr>
          <a:xfrm>
            <a:off x="283328" y="-10022"/>
            <a:ext cx="3497344" cy="2569241"/>
          </a:xfrm>
        </p:spPr>
        <p:txBody>
          <a:bodyPr/>
          <a:lstStyle/>
          <a:p>
            <a:r>
              <a:rPr lang="en-US" dirty="0"/>
              <a:t>Crop Loss with Temperature</a:t>
            </a:r>
          </a:p>
        </p:txBody>
      </p:sp>
      <p:sp>
        <p:nvSpPr>
          <p:cNvPr id="3" name="Date Placeholder 2">
            <a:extLst>
              <a:ext uri="{FF2B5EF4-FFF2-40B4-BE49-F238E27FC236}">
                <a16:creationId xmlns:a16="http://schemas.microsoft.com/office/drawing/2014/main" id="{DE2B6475-E798-FDD0-A18F-8944581BF34E}"/>
              </a:ext>
            </a:extLst>
          </p:cNvPr>
          <p:cNvSpPr>
            <a:spLocks noGrp="1"/>
          </p:cNvSpPr>
          <p:nvPr>
            <p:ph type="dt" idx="10"/>
          </p:nvPr>
        </p:nvSpPr>
        <p:spPr/>
        <p:txBody>
          <a:bodyPr/>
          <a:lstStyle/>
          <a:p>
            <a:fld id="{76E26433-F990-4DE7-B63F-E26C6C5DC5C1}" type="datetime1">
              <a:rPr lang="en-US" smtClean="0"/>
              <a:t>1/11/2026</a:t>
            </a:fld>
            <a:endParaRPr lang="en-US"/>
          </a:p>
        </p:txBody>
      </p:sp>
      <p:sp>
        <p:nvSpPr>
          <p:cNvPr id="4" name="Footer Placeholder 3">
            <a:extLst>
              <a:ext uri="{FF2B5EF4-FFF2-40B4-BE49-F238E27FC236}">
                <a16:creationId xmlns:a16="http://schemas.microsoft.com/office/drawing/2014/main" id="{D148F060-0C97-3D96-4336-3EF30A520800}"/>
              </a:ext>
            </a:extLst>
          </p:cNvPr>
          <p:cNvSpPr>
            <a:spLocks noGrp="1"/>
          </p:cNvSpPr>
          <p:nvPr>
            <p:ph type="ftr" idx="11"/>
          </p:nvPr>
        </p:nvSpPr>
        <p:spPr>
          <a:xfrm>
            <a:off x="4165599" y="6356351"/>
            <a:ext cx="4588157" cy="365125"/>
          </a:xfrm>
        </p:spPr>
        <p:txBody>
          <a:bodyPr/>
          <a:lstStyle/>
          <a:p>
            <a:r>
              <a:rPr lang="en-US" dirty="0"/>
              <a:t>Living with Climate Change in the Rogue Valley Session 7 Agriculture</a:t>
            </a:r>
          </a:p>
        </p:txBody>
      </p:sp>
      <p:sp>
        <p:nvSpPr>
          <p:cNvPr id="5" name="Slide Number Placeholder 4">
            <a:extLst>
              <a:ext uri="{FF2B5EF4-FFF2-40B4-BE49-F238E27FC236}">
                <a16:creationId xmlns:a16="http://schemas.microsoft.com/office/drawing/2014/main" id="{FDA25B76-1A79-35AF-6F02-7285B406B67A}"/>
              </a:ext>
            </a:extLst>
          </p:cNvPr>
          <p:cNvSpPr>
            <a:spLocks noGrp="1"/>
          </p:cNvSpPr>
          <p:nvPr>
            <p:ph type="sldNum" idx="12"/>
          </p:nvPr>
        </p:nvSpPr>
        <p:spPr/>
        <p:txBody>
          <a:bodyPr/>
          <a:lstStyle/>
          <a:p>
            <a:fld id="{00000000-1234-1234-1234-123412341234}" type="slidenum">
              <a:rPr lang="en-US" smtClean="0"/>
              <a:pPr/>
              <a:t>23</a:t>
            </a:fld>
            <a:endParaRPr lang="en-US" dirty="0"/>
          </a:p>
        </p:txBody>
      </p:sp>
      <p:pic>
        <p:nvPicPr>
          <p:cNvPr id="9" name="Picture 8">
            <a:extLst>
              <a:ext uri="{FF2B5EF4-FFF2-40B4-BE49-F238E27FC236}">
                <a16:creationId xmlns:a16="http://schemas.microsoft.com/office/drawing/2014/main" id="{9DD8D5EC-7D72-99B0-441D-CE33DFA0D307}"/>
              </a:ext>
            </a:extLst>
          </p:cNvPr>
          <p:cNvPicPr>
            <a:picLocks noChangeAspect="1"/>
          </p:cNvPicPr>
          <p:nvPr/>
        </p:nvPicPr>
        <p:blipFill>
          <a:blip r:embed="rId2"/>
          <a:srcRect t="66401"/>
          <a:stretch>
            <a:fillRect/>
          </a:stretch>
        </p:blipFill>
        <p:spPr>
          <a:xfrm>
            <a:off x="6708127" y="2938930"/>
            <a:ext cx="4642763" cy="2869540"/>
          </a:xfrm>
          <a:prstGeom prst="rect">
            <a:avLst/>
          </a:prstGeom>
        </p:spPr>
      </p:pic>
      <p:pic>
        <p:nvPicPr>
          <p:cNvPr id="10" name="Picture 9">
            <a:extLst>
              <a:ext uri="{FF2B5EF4-FFF2-40B4-BE49-F238E27FC236}">
                <a16:creationId xmlns:a16="http://schemas.microsoft.com/office/drawing/2014/main" id="{758937CD-576E-6DBC-5AFD-418F26658D45}"/>
              </a:ext>
            </a:extLst>
          </p:cNvPr>
          <p:cNvPicPr>
            <a:picLocks noChangeAspect="1"/>
          </p:cNvPicPr>
          <p:nvPr/>
        </p:nvPicPr>
        <p:blipFill>
          <a:blip r:embed="rId2"/>
          <a:srcRect l="-2034" t="32899" r="-3181" b="34377"/>
          <a:stretch>
            <a:fillRect/>
          </a:stretch>
        </p:blipFill>
        <p:spPr>
          <a:xfrm>
            <a:off x="4117804" y="80913"/>
            <a:ext cx="4911705" cy="2810186"/>
          </a:xfrm>
          <a:prstGeom prst="rect">
            <a:avLst/>
          </a:prstGeom>
        </p:spPr>
      </p:pic>
      <p:pic>
        <p:nvPicPr>
          <p:cNvPr id="11" name="Picture 10">
            <a:extLst>
              <a:ext uri="{FF2B5EF4-FFF2-40B4-BE49-F238E27FC236}">
                <a16:creationId xmlns:a16="http://schemas.microsoft.com/office/drawing/2014/main" id="{D3CA12A9-BFF7-9E7D-08FF-3847D0368B20}"/>
              </a:ext>
            </a:extLst>
          </p:cNvPr>
          <p:cNvPicPr>
            <a:picLocks noChangeAspect="1"/>
          </p:cNvPicPr>
          <p:nvPr/>
        </p:nvPicPr>
        <p:blipFill>
          <a:blip r:embed="rId2"/>
          <a:srcRect b="67529"/>
          <a:stretch>
            <a:fillRect/>
          </a:stretch>
        </p:blipFill>
        <p:spPr>
          <a:xfrm>
            <a:off x="18287" y="2939107"/>
            <a:ext cx="4911705" cy="2933846"/>
          </a:xfrm>
          <a:prstGeom prst="rect">
            <a:avLst/>
          </a:prstGeom>
        </p:spPr>
      </p:pic>
      <p:sp>
        <p:nvSpPr>
          <p:cNvPr id="6" name="TextBox 5">
            <a:extLst>
              <a:ext uri="{FF2B5EF4-FFF2-40B4-BE49-F238E27FC236}">
                <a16:creationId xmlns:a16="http://schemas.microsoft.com/office/drawing/2014/main" id="{D4B601F7-868F-482E-2E63-1F052678ED2F}"/>
              </a:ext>
            </a:extLst>
          </p:cNvPr>
          <p:cNvSpPr txBox="1"/>
          <p:nvPr/>
        </p:nvSpPr>
        <p:spPr>
          <a:xfrm>
            <a:off x="5034139" y="1347247"/>
            <a:ext cx="646331" cy="369332"/>
          </a:xfrm>
          <a:prstGeom prst="rect">
            <a:avLst/>
          </a:prstGeom>
          <a:noFill/>
        </p:spPr>
        <p:txBody>
          <a:bodyPr wrap="none" rtlCol="0">
            <a:spAutoFit/>
          </a:bodyPr>
          <a:lstStyle/>
          <a:p>
            <a:r>
              <a:rPr lang="en-US" sz="1800" dirty="0"/>
              <a:t>Rice</a:t>
            </a:r>
          </a:p>
        </p:txBody>
      </p:sp>
      <p:sp>
        <p:nvSpPr>
          <p:cNvPr id="8" name="TextBox 7">
            <a:extLst>
              <a:ext uri="{FF2B5EF4-FFF2-40B4-BE49-F238E27FC236}">
                <a16:creationId xmlns:a16="http://schemas.microsoft.com/office/drawing/2014/main" id="{C85EA913-10E6-8500-D0EA-9E06A6A9B73A}"/>
              </a:ext>
            </a:extLst>
          </p:cNvPr>
          <p:cNvSpPr txBox="1"/>
          <p:nvPr/>
        </p:nvSpPr>
        <p:spPr>
          <a:xfrm>
            <a:off x="18287" y="6000743"/>
            <a:ext cx="12173713" cy="307777"/>
          </a:xfrm>
          <a:prstGeom prst="rect">
            <a:avLst/>
          </a:prstGeom>
          <a:noFill/>
        </p:spPr>
        <p:txBody>
          <a:bodyPr wrap="square">
            <a:spAutoFit/>
          </a:bodyPr>
          <a:lstStyle/>
          <a:p>
            <a:pPr algn="ctr"/>
            <a:r>
              <a:rPr lang="en-US" dirty="0">
                <a:hlinkClick r:id="rId3"/>
              </a:rPr>
              <a:t>https://www.nature.com/articles/s41598-025-07405-8</a:t>
            </a:r>
            <a:r>
              <a:rPr lang="en-US" dirty="0"/>
              <a:t> </a:t>
            </a:r>
          </a:p>
        </p:txBody>
      </p:sp>
      <p:sp>
        <p:nvSpPr>
          <p:cNvPr id="12" name="TextBox 11">
            <a:extLst>
              <a:ext uri="{FF2B5EF4-FFF2-40B4-BE49-F238E27FC236}">
                <a16:creationId xmlns:a16="http://schemas.microsoft.com/office/drawing/2014/main" id="{C9BD10EB-9822-7377-7878-B40D79935A20}"/>
              </a:ext>
            </a:extLst>
          </p:cNvPr>
          <p:cNvSpPr txBox="1"/>
          <p:nvPr/>
        </p:nvSpPr>
        <p:spPr>
          <a:xfrm>
            <a:off x="7285116" y="3994083"/>
            <a:ext cx="1556836" cy="369332"/>
          </a:xfrm>
          <a:prstGeom prst="rect">
            <a:avLst/>
          </a:prstGeom>
          <a:noFill/>
        </p:spPr>
        <p:txBody>
          <a:bodyPr wrap="none" rtlCol="0">
            <a:spAutoFit/>
          </a:bodyPr>
          <a:lstStyle/>
          <a:p>
            <a:r>
              <a:rPr lang="en-US" sz="1800" dirty="0"/>
              <a:t>Maize /  Corn</a:t>
            </a:r>
          </a:p>
        </p:txBody>
      </p:sp>
      <p:sp>
        <p:nvSpPr>
          <p:cNvPr id="14" name="TextBox 13">
            <a:extLst>
              <a:ext uri="{FF2B5EF4-FFF2-40B4-BE49-F238E27FC236}">
                <a16:creationId xmlns:a16="http://schemas.microsoft.com/office/drawing/2014/main" id="{F4D90BCB-E71A-542F-27E7-C8446FB6C72E}"/>
              </a:ext>
            </a:extLst>
          </p:cNvPr>
          <p:cNvSpPr txBox="1"/>
          <p:nvPr/>
        </p:nvSpPr>
        <p:spPr>
          <a:xfrm>
            <a:off x="874337" y="4160083"/>
            <a:ext cx="851515" cy="369332"/>
          </a:xfrm>
          <a:prstGeom prst="rect">
            <a:avLst/>
          </a:prstGeom>
          <a:noFill/>
        </p:spPr>
        <p:txBody>
          <a:bodyPr wrap="none" rtlCol="0">
            <a:spAutoFit/>
          </a:bodyPr>
          <a:lstStyle/>
          <a:p>
            <a:r>
              <a:rPr lang="en-US" sz="1800" dirty="0"/>
              <a:t>Wheat</a:t>
            </a:r>
          </a:p>
        </p:txBody>
      </p:sp>
      <p:sp>
        <p:nvSpPr>
          <p:cNvPr id="15" name="TextBox 14">
            <a:extLst>
              <a:ext uri="{FF2B5EF4-FFF2-40B4-BE49-F238E27FC236}">
                <a16:creationId xmlns:a16="http://schemas.microsoft.com/office/drawing/2014/main" id="{CD98275B-D783-A4F0-9F1A-2FBD84DE8F58}"/>
              </a:ext>
            </a:extLst>
          </p:cNvPr>
          <p:cNvSpPr txBox="1"/>
          <p:nvPr/>
        </p:nvSpPr>
        <p:spPr>
          <a:xfrm>
            <a:off x="4935066" y="758621"/>
            <a:ext cx="1846980" cy="338554"/>
          </a:xfrm>
          <a:prstGeom prst="rect">
            <a:avLst/>
          </a:prstGeom>
          <a:noFill/>
        </p:spPr>
        <p:txBody>
          <a:bodyPr wrap="none" rtlCol="0">
            <a:spAutoFit/>
          </a:bodyPr>
          <a:lstStyle/>
          <a:p>
            <a:r>
              <a:rPr lang="en-US" sz="1600" dirty="0"/>
              <a:t>1°C </a:t>
            </a:r>
            <a:r>
              <a:rPr lang="en-US" sz="1600" dirty="0">
                <a:sym typeface="Wingdings" panose="05000000000000000000" pitchFamily="2" charset="2"/>
              </a:rPr>
              <a:t> 1.07% loss</a:t>
            </a:r>
            <a:endParaRPr lang="en-US" sz="1600" dirty="0"/>
          </a:p>
        </p:txBody>
      </p:sp>
      <p:sp>
        <p:nvSpPr>
          <p:cNvPr id="16" name="TextBox 15">
            <a:extLst>
              <a:ext uri="{FF2B5EF4-FFF2-40B4-BE49-F238E27FC236}">
                <a16:creationId xmlns:a16="http://schemas.microsoft.com/office/drawing/2014/main" id="{C99F2C17-E74F-6A9D-C92E-C2543311C5D9}"/>
              </a:ext>
            </a:extLst>
          </p:cNvPr>
          <p:cNvSpPr txBox="1"/>
          <p:nvPr/>
        </p:nvSpPr>
        <p:spPr>
          <a:xfrm>
            <a:off x="7143046" y="1580525"/>
            <a:ext cx="1846980" cy="338554"/>
          </a:xfrm>
          <a:prstGeom prst="rect">
            <a:avLst/>
          </a:prstGeom>
          <a:noFill/>
        </p:spPr>
        <p:txBody>
          <a:bodyPr wrap="none" rtlCol="0">
            <a:spAutoFit/>
          </a:bodyPr>
          <a:lstStyle/>
          <a:p>
            <a:r>
              <a:rPr lang="en-US" sz="1600" dirty="0"/>
              <a:t>1°C </a:t>
            </a:r>
            <a:r>
              <a:rPr lang="en-US" sz="1600" dirty="0">
                <a:sym typeface="Wingdings" panose="05000000000000000000" pitchFamily="2" charset="2"/>
              </a:rPr>
              <a:t> 7.14% loss</a:t>
            </a:r>
            <a:endParaRPr lang="en-US" sz="1600" dirty="0"/>
          </a:p>
        </p:txBody>
      </p:sp>
      <p:sp>
        <p:nvSpPr>
          <p:cNvPr id="17" name="TextBox 16">
            <a:extLst>
              <a:ext uri="{FF2B5EF4-FFF2-40B4-BE49-F238E27FC236}">
                <a16:creationId xmlns:a16="http://schemas.microsoft.com/office/drawing/2014/main" id="{A5F0BEEE-8C97-BB3A-4D35-2B29BC54A2A0}"/>
              </a:ext>
            </a:extLst>
          </p:cNvPr>
          <p:cNvSpPr txBox="1"/>
          <p:nvPr/>
        </p:nvSpPr>
        <p:spPr>
          <a:xfrm>
            <a:off x="375377" y="3676119"/>
            <a:ext cx="1733167" cy="338554"/>
          </a:xfrm>
          <a:prstGeom prst="rect">
            <a:avLst/>
          </a:prstGeom>
          <a:noFill/>
        </p:spPr>
        <p:txBody>
          <a:bodyPr wrap="none" rtlCol="0">
            <a:spAutoFit/>
          </a:bodyPr>
          <a:lstStyle/>
          <a:p>
            <a:r>
              <a:rPr lang="en-US" sz="1600" dirty="0"/>
              <a:t>1°C </a:t>
            </a:r>
            <a:r>
              <a:rPr lang="en-US" sz="1600" dirty="0">
                <a:sym typeface="Wingdings" panose="05000000000000000000" pitchFamily="2" charset="2"/>
              </a:rPr>
              <a:t> 6.1% loss</a:t>
            </a:r>
            <a:endParaRPr lang="en-US" sz="1600" dirty="0"/>
          </a:p>
        </p:txBody>
      </p:sp>
      <p:sp>
        <p:nvSpPr>
          <p:cNvPr id="18" name="TextBox 17">
            <a:extLst>
              <a:ext uri="{FF2B5EF4-FFF2-40B4-BE49-F238E27FC236}">
                <a16:creationId xmlns:a16="http://schemas.microsoft.com/office/drawing/2014/main" id="{B422C458-0452-38FE-3119-41318EB5477D}"/>
              </a:ext>
            </a:extLst>
          </p:cNvPr>
          <p:cNvSpPr txBox="1"/>
          <p:nvPr/>
        </p:nvSpPr>
        <p:spPr>
          <a:xfrm>
            <a:off x="2583357" y="4498023"/>
            <a:ext cx="1733167" cy="338554"/>
          </a:xfrm>
          <a:prstGeom prst="rect">
            <a:avLst/>
          </a:prstGeom>
          <a:noFill/>
        </p:spPr>
        <p:txBody>
          <a:bodyPr wrap="none" rtlCol="0">
            <a:spAutoFit/>
          </a:bodyPr>
          <a:lstStyle/>
          <a:p>
            <a:r>
              <a:rPr lang="en-US" sz="1600" dirty="0"/>
              <a:t>1°C </a:t>
            </a:r>
            <a:r>
              <a:rPr lang="en-US" sz="1600" dirty="0">
                <a:sym typeface="Wingdings" panose="05000000000000000000" pitchFamily="2" charset="2"/>
              </a:rPr>
              <a:t> 8.2% loss</a:t>
            </a:r>
            <a:endParaRPr lang="en-US" sz="1600" dirty="0"/>
          </a:p>
        </p:txBody>
      </p:sp>
      <p:sp>
        <p:nvSpPr>
          <p:cNvPr id="19" name="TextBox 18">
            <a:extLst>
              <a:ext uri="{FF2B5EF4-FFF2-40B4-BE49-F238E27FC236}">
                <a16:creationId xmlns:a16="http://schemas.microsoft.com/office/drawing/2014/main" id="{0E9AF1FC-A25A-7E9F-0EE0-D5E5DF459EE9}"/>
              </a:ext>
            </a:extLst>
          </p:cNvPr>
          <p:cNvSpPr txBox="1"/>
          <p:nvPr/>
        </p:nvSpPr>
        <p:spPr>
          <a:xfrm>
            <a:off x="2269587" y="2987097"/>
            <a:ext cx="813043" cy="338554"/>
          </a:xfrm>
          <a:prstGeom prst="rect">
            <a:avLst/>
          </a:prstGeom>
          <a:noFill/>
        </p:spPr>
        <p:txBody>
          <a:bodyPr wrap="none" rtlCol="0">
            <a:spAutoFit/>
          </a:bodyPr>
          <a:lstStyle/>
          <a:p>
            <a:r>
              <a:rPr lang="en-US" sz="1600" dirty="0"/>
              <a:t>2.38°C</a:t>
            </a:r>
          </a:p>
        </p:txBody>
      </p:sp>
      <p:sp>
        <p:nvSpPr>
          <p:cNvPr id="20" name="TextBox 19">
            <a:extLst>
              <a:ext uri="{FF2B5EF4-FFF2-40B4-BE49-F238E27FC236}">
                <a16:creationId xmlns:a16="http://schemas.microsoft.com/office/drawing/2014/main" id="{0B5F2BEB-79A4-A7F6-ED38-C54A8BDA543A}"/>
              </a:ext>
            </a:extLst>
          </p:cNvPr>
          <p:cNvSpPr txBox="1"/>
          <p:nvPr/>
        </p:nvSpPr>
        <p:spPr>
          <a:xfrm>
            <a:off x="6889886" y="176263"/>
            <a:ext cx="813043" cy="338554"/>
          </a:xfrm>
          <a:prstGeom prst="rect">
            <a:avLst/>
          </a:prstGeom>
          <a:noFill/>
        </p:spPr>
        <p:txBody>
          <a:bodyPr wrap="none" rtlCol="0">
            <a:spAutoFit/>
          </a:bodyPr>
          <a:lstStyle/>
          <a:p>
            <a:r>
              <a:rPr lang="en-US" sz="1600" dirty="0"/>
              <a:t>3.13°C</a:t>
            </a:r>
          </a:p>
        </p:txBody>
      </p:sp>
      <p:sp>
        <p:nvSpPr>
          <p:cNvPr id="21" name="TextBox 20">
            <a:extLst>
              <a:ext uri="{FF2B5EF4-FFF2-40B4-BE49-F238E27FC236}">
                <a16:creationId xmlns:a16="http://schemas.microsoft.com/office/drawing/2014/main" id="{1CAD4037-1400-D944-C889-2CF50EFC4A0C}"/>
              </a:ext>
            </a:extLst>
          </p:cNvPr>
          <p:cNvSpPr txBox="1"/>
          <p:nvPr/>
        </p:nvSpPr>
        <p:spPr>
          <a:xfrm>
            <a:off x="8385327" y="3217930"/>
            <a:ext cx="2055371" cy="369332"/>
          </a:xfrm>
          <a:prstGeom prst="rect">
            <a:avLst/>
          </a:prstGeom>
          <a:noFill/>
        </p:spPr>
        <p:txBody>
          <a:bodyPr wrap="none" rtlCol="0">
            <a:spAutoFit/>
          </a:bodyPr>
          <a:lstStyle/>
          <a:p>
            <a:r>
              <a:rPr lang="en-US" sz="1800" dirty="0"/>
              <a:t>1°C </a:t>
            </a:r>
            <a:r>
              <a:rPr lang="en-US" sz="1800" dirty="0">
                <a:sym typeface="Wingdings" panose="05000000000000000000" pitchFamily="2" charset="2"/>
              </a:rPr>
              <a:t> 4.03% loss</a:t>
            </a:r>
            <a:endParaRPr lang="en-US" sz="1800" dirty="0"/>
          </a:p>
        </p:txBody>
      </p:sp>
      <p:sp>
        <p:nvSpPr>
          <p:cNvPr id="22" name="TextBox 21">
            <a:extLst>
              <a:ext uri="{FF2B5EF4-FFF2-40B4-BE49-F238E27FC236}">
                <a16:creationId xmlns:a16="http://schemas.microsoft.com/office/drawing/2014/main" id="{1531ECA9-0454-CC2C-91C9-DC863835A0C8}"/>
              </a:ext>
            </a:extLst>
          </p:cNvPr>
          <p:cNvSpPr txBox="1"/>
          <p:nvPr/>
        </p:nvSpPr>
        <p:spPr>
          <a:xfrm>
            <a:off x="8753757" y="4481800"/>
            <a:ext cx="2677336" cy="584775"/>
          </a:xfrm>
          <a:prstGeom prst="rect">
            <a:avLst/>
          </a:prstGeom>
          <a:noFill/>
        </p:spPr>
        <p:txBody>
          <a:bodyPr wrap="none" rtlCol="0">
            <a:spAutoFit/>
          </a:bodyPr>
          <a:lstStyle/>
          <a:p>
            <a:pPr algn="ctr"/>
            <a:r>
              <a:rPr lang="en-US" sz="1600" dirty="0"/>
              <a:t>Each ppm CO2 increase </a:t>
            </a:r>
            <a:r>
              <a:rPr lang="en-US" sz="1600" dirty="0">
                <a:sym typeface="Wingdings" panose="05000000000000000000" pitchFamily="2" charset="2"/>
              </a:rPr>
              <a:t></a:t>
            </a:r>
            <a:br>
              <a:rPr lang="en-US" sz="1600" dirty="0">
                <a:sym typeface="Wingdings" panose="05000000000000000000" pitchFamily="2" charset="2"/>
              </a:rPr>
            </a:br>
            <a:r>
              <a:rPr lang="en-US" sz="1600" dirty="0">
                <a:sym typeface="Wingdings" panose="05000000000000000000" pitchFamily="2" charset="2"/>
              </a:rPr>
              <a:t>0.016% loss</a:t>
            </a:r>
            <a:endParaRPr lang="en-US" sz="1600" dirty="0"/>
          </a:p>
        </p:txBody>
      </p:sp>
      <p:sp>
        <p:nvSpPr>
          <p:cNvPr id="23" name="TextBox 22">
            <a:extLst>
              <a:ext uri="{FF2B5EF4-FFF2-40B4-BE49-F238E27FC236}">
                <a16:creationId xmlns:a16="http://schemas.microsoft.com/office/drawing/2014/main" id="{66FB2A07-DC08-3CB3-FDA4-7ABA2C49B46D}"/>
              </a:ext>
            </a:extLst>
          </p:cNvPr>
          <p:cNvSpPr txBox="1"/>
          <p:nvPr/>
        </p:nvSpPr>
        <p:spPr>
          <a:xfrm>
            <a:off x="2252656" y="3294874"/>
            <a:ext cx="2677336" cy="584775"/>
          </a:xfrm>
          <a:prstGeom prst="rect">
            <a:avLst/>
          </a:prstGeom>
          <a:noFill/>
        </p:spPr>
        <p:txBody>
          <a:bodyPr wrap="none" rtlCol="0">
            <a:spAutoFit/>
          </a:bodyPr>
          <a:lstStyle/>
          <a:p>
            <a:pPr algn="ctr"/>
            <a:r>
              <a:rPr lang="en-US" sz="1600" dirty="0"/>
              <a:t>Each ppm CO2 increase </a:t>
            </a:r>
            <a:r>
              <a:rPr lang="en-US" sz="1600" dirty="0">
                <a:sym typeface="Wingdings" panose="05000000000000000000" pitchFamily="2" charset="2"/>
              </a:rPr>
              <a:t></a:t>
            </a:r>
            <a:br>
              <a:rPr lang="en-US" sz="1600" dirty="0">
                <a:sym typeface="Wingdings" panose="05000000000000000000" pitchFamily="2" charset="2"/>
              </a:rPr>
            </a:br>
            <a:r>
              <a:rPr lang="en-US" sz="1600" dirty="0">
                <a:sym typeface="Wingdings" panose="05000000000000000000" pitchFamily="2" charset="2"/>
              </a:rPr>
              <a:t>0.06% gain</a:t>
            </a:r>
            <a:endParaRPr lang="en-US" sz="1600" dirty="0"/>
          </a:p>
        </p:txBody>
      </p:sp>
    </p:spTree>
    <p:extLst>
      <p:ext uri="{BB962C8B-B14F-4D97-AF65-F5344CB8AC3E}">
        <p14:creationId xmlns:p14="http://schemas.microsoft.com/office/powerpoint/2010/main" val="184220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5" grpId="0"/>
      <p:bldP spid="16" grpId="0"/>
      <p:bldP spid="17" grpId="0"/>
      <p:bldP spid="18" grpId="0"/>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8ABAE0-9F34-60B6-7B5B-BFF7991D9C3C}"/>
              </a:ext>
            </a:extLst>
          </p:cNvPr>
          <p:cNvSpPr>
            <a:spLocks noGrp="1"/>
          </p:cNvSpPr>
          <p:nvPr>
            <p:ph type="title"/>
          </p:nvPr>
        </p:nvSpPr>
        <p:spPr>
          <a:xfrm>
            <a:off x="838200" y="2291201"/>
            <a:ext cx="10515600" cy="1325563"/>
          </a:xfrm>
        </p:spPr>
        <p:txBody>
          <a:bodyPr/>
          <a:lstStyle/>
          <a:p>
            <a:pPr algn="ctr"/>
            <a:r>
              <a:rPr lang="en-US" b="1" dirty="0"/>
              <a:t>Future of Our Forests</a:t>
            </a:r>
          </a:p>
        </p:txBody>
      </p:sp>
      <p:sp>
        <p:nvSpPr>
          <p:cNvPr id="2" name="Date Placeholder 1">
            <a:extLst>
              <a:ext uri="{FF2B5EF4-FFF2-40B4-BE49-F238E27FC236}">
                <a16:creationId xmlns:a16="http://schemas.microsoft.com/office/drawing/2014/main" id="{BC43E0C4-218F-EAA3-C712-83D7E23980E1}"/>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B8849448-6550-1E0A-B199-F9BD6EC29913}"/>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5B8A3F1E-B370-9B16-CFF8-82825CAD7215}"/>
              </a:ext>
            </a:extLst>
          </p:cNvPr>
          <p:cNvSpPr>
            <a:spLocks noGrp="1"/>
          </p:cNvSpPr>
          <p:nvPr>
            <p:ph type="sldNum" sz="quarter" idx="12"/>
          </p:nvPr>
        </p:nvSpPr>
        <p:spPr/>
        <p:txBody>
          <a:bodyPr/>
          <a:lstStyle/>
          <a:p>
            <a:fld id="{83BA3831-C1AA-401B-AF01-287634C4B88F}" type="slidenum">
              <a:rPr lang="en-US" smtClean="0"/>
              <a:t>24</a:t>
            </a:fld>
            <a:endParaRPr lang="en-US"/>
          </a:p>
        </p:txBody>
      </p:sp>
    </p:spTree>
    <p:extLst>
      <p:ext uri="{BB962C8B-B14F-4D97-AF65-F5344CB8AC3E}">
        <p14:creationId xmlns:p14="http://schemas.microsoft.com/office/powerpoint/2010/main" val="205030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t="54815" r="61667" b="11111"/>
          <a:stretch>
            <a:fillRect/>
          </a:stretch>
        </p:blipFill>
        <p:spPr bwMode="auto">
          <a:xfrm>
            <a:off x="1676400" y="76200"/>
            <a:ext cx="5943600" cy="2971800"/>
          </a:xfrm>
          <a:prstGeom prst="rect">
            <a:avLst/>
          </a:prstGeom>
          <a:noFill/>
          <a:ln w="9525">
            <a:noFill/>
            <a:miter lim="800000"/>
            <a:headEnd/>
            <a:tailEnd/>
          </a:ln>
        </p:spPr>
      </p:pic>
      <p:pic>
        <p:nvPicPr>
          <p:cNvPr id="12" name="Picture 5"/>
          <p:cNvPicPr>
            <a:picLocks noChangeAspect="1" noChangeArrowheads="1"/>
          </p:cNvPicPr>
          <p:nvPr/>
        </p:nvPicPr>
        <p:blipFill rotWithShape="1">
          <a:blip r:embed="rId2" cstate="print"/>
          <a:srcRect l="1880" t="77189" r="87079" b="11111"/>
          <a:stretch/>
        </p:blipFill>
        <p:spPr bwMode="auto">
          <a:xfrm>
            <a:off x="7772399" y="685800"/>
            <a:ext cx="3579091" cy="2133600"/>
          </a:xfrm>
          <a:prstGeom prst="rect">
            <a:avLst/>
          </a:prstGeom>
          <a:noFill/>
          <a:ln w="9525">
            <a:noFill/>
            <a:miter lim="800000"/>
            <a:headEnd/>
            <a:tailEnd/>
          </a:ln>
        </p:spPr>
      </p:pic>
      <p:sp>
        <p:nvSpPr>
          <p:cNvPr id="14" name="TextBox 13"/>
          <p:cNvSpPr txBox="1"/>
          <p:nvPr/>
        </p:nvSpPr>
        <p:spPr>
          <a:xfrm>
            <a:off x="8229600" y="228600"/>
            <a:ext cx="2388987" cy="461665"/>
          </a:xfrm>
          <a:prstGeom prst="rect">
            <a:avLst/>
          </a:prstGeom>
          <a:noFill/>
        </p:spPr>
        <p:txBody>
          <a:bodyPr wrap="none" rtlCol="0">
            <a:spAutoFit/>
          </a:bodyPr>
          <a:lstStyle/>
          <a:p>
            <a:r>
              <a:rPr lang="en-US" sz="2400" b="1" dirty="0">
                <a:solidFill>
                  <a:schemeClr val="tx2"/>
                </a:solidFill>
              </a:rPr>
              <a:t>Douglas fir Now</a:t>
            </a:r>
          </a:p>
        </p:txBody>
      </p:sp>
      <p:pic>
        <p:nvPicPr>
          <p:cNvPr id="11" name="Picture 2"/>
          <p:cNvPicPr>
            <a:picLocks noChangeAspect="1" noChangeArrowheads="1"/>
          </p:cNvPicPr>
          <p:nvPr/>
        </p:nvPicPr>
        <p:blipFill>
          <a:blip r:embed="rId3" cstate="print"/>
          <a:srcRect t="38519" r="60833" b="27407"/>
          <a:stretch>
            <a:fillRect/>
          </a:stretch>
        </p:blipFill>
        <p:spPr bwMode="auto">
          <a:xfrm>
            <a:off x="1671034" y="3275010"/>
            <a:ext cx="5562600" cy="2722123"/>
          </a:xfrm>
          <a:prstGeom prst="rect">
            <a:avLst/>
          </a:prstGeom>
          <a:noFill/>
          <a:ln w="9525">
            <a:noFill/>
            <a:miter lim="800000"/>
            <a:headEnd/>
            <a:tailEnd/>
          </a:ln>
        </p:spPr>
      </p:pic>
      <p:pic>
        <p:nvPicPr>
          <p:cNvPr id="17" name="Picture 2"/>
          <p:cNvPicPr>
            <a:picLocks noChangeAspect="1" noChangeArrowheads="1"/>
          </p:cNvPicPr>
          <p:nvPr/>
        </p:nvPicPr>
        <p:blipFill rotWithShape="1">
          <a:blip r:embed="rId3" cstate="print"/>
          <a:srcRect l="1610" t="59503" r="86892" b="27407"/>
          <a:stretch/>
        </p:blipFill>
        <p:spPr bwMode="auto">
          <a:xfrm>
            <a:off x="7658099" y="3384551"/>
            <a:ext cx="3807690" cy="2438400"/>
          </a:xfrm>
          <a:prstGeom prst="rect">
            <a:avLst/>
          </a:prstGeom>
          <a:noFill/>
          <a:ln w="9525">
            <a:noFill/>
            <a:miter lim="800000"/>
            <a:headEnd/>
            <a:tailEnd/>
          </a:ln>
        </p:spPr>
      </p:pic>
      <p:sp>
        <p:nvSpPr>
          <p:cNvPr id="18" name="TextBox 17"/>
          <p:cNvSpPr txBox="1"/>
          <p:nvPr/>
        </p:nvSpPr>
        <p:spPr>
          <a:xfrm>
            <a:off x="7422735" y="2938093"/>
            <a:ext cx="4561954" cy="461665"/>
          </a:xfrm>
          <a:prstGeom prst="rect">
            <a:avLst/>
          </a:prstGeom>
          <a:noFill/>
        </p:spPr>
        <p:txBody>
          <a:bodyPr wrap="none" rtlCol="0">
            <a:spAutoFit/>
          </a:bodyPr>
          <a:lstStyle/>
          <a:p>
            <a:r>
              <a:rPr lang="en-US" sz="2400" b="1" dirty="0">
                <a:solidFill>
                  <a:schemeClr val="tx2"/>
                </a:solidFill>
              </a:rPr>
              <a:t>Douglas fir climate late century</a:t>
            </a:r>
          </a:p>
        </p:txBody>
      </p:sp>
      <p:grpSp>
        <p:nvGrpSpPr>
          <p:cNvPr id="13" name="Group 12">
            <a:extLst>
              <a:ext uri="{FF2B5EF4-FFF2-40B4-BE49-F238E27FC236}">
                <a16:creationId xmlns:a16="http://schemas.microsoft.com/office/drawing/2014/main" id="{6DCC1D79-F963-4CDF-9294-76D3D8C3F0C4}"/>
              </a:ext>
            </a:extLst>
          </p:cNvPr>
          <p:cNvGrpSpPr/>
          <p:nvPr/>
        </p:nvGrpSpPr>
        <p:grpSpPr>
          <a:xfrm>
            <a:off x="0" y="662400"/>
            <a:ext cx="2646947" cy="461665"/>
            <a:chOff x="0" y="662400"/>
            <a:chExt cx="2281503" cy="461665"/>
          </a:xfrm>
        </p:grpSpPr>
        <p:sp>
          <p:nvSpPr>
            <p:cNvPr id="2" name="TextBox 1">
              <a:extLst>
                <a:ext uri="{FF2B5EF4-FFF2-40B4-BE49-F238E27FC236}">
                  <a16:creationId xmlns:a16="http://schemas.microsoft.com/office/drawing/2014/main" id="{00AC4F5B-073A-48AB-8EC4-515D39208AFE}"/>
                </a:ext>
              </a:extLst>
            </p:cNvPr>
            <p:cNvSpPr txBox="1"/>
            <p:nvPr/>
          </p:nvSpPr>
          <p:spPr>
            <a:xfrm>
              <a:off x="0" y="662400"/>
              <a:ext cx="1795684" cy="461665"/>
            </a:xfrm>
            <a:prstGeom prst="rect">
              <a:avLst/>
            </a:prstGeom>
            <a:noFill/>
          </p:spPr>
          <p:txBody>
            <a:bodyPr wrap="square" rtlCol="0">
              <a:spAutoFit/>
            </a:bodyPr>
            <a:lstStyle/>
            <a:p>
              <a:r>
                <a:rPr lang="en-US" sz="2400" dirty="0">
                  <a:solidFill>
                    <a:schemeClr val="tx2"/>
                  </a:solidFill>
                </a:rPr>
                <a:t>High viability</a:t>
              </a:r>
            </a:p>
          </p:txBody>
        </p:sp>
        <p:cxnSp>
          <p:nvCxnSpPr>
            <p:cNvPr id="4" name="Straight Arrow Connector 3">
              <a:extLst>
                <a:ext uri="{FF2B5EF4-FFF2-40B4-BE49-F238E27FC236}">
                  <a16:creationId xmlns:a16="http://schemas.microsoft.com/office/drawing/2014/main" id="{C2C8197D-0963-45DB-BFF7-CFC4973C5766}"/>
                </a:ext>
              </a:extLst>
            </p:cNvPr>
            <p:cNvCxnSpPr>
              <a:cxnSpLocks/>
            </p:cNvCxnSpPr>
            <p:nvPr/>
          </p:nvCxnSpPr>
          <p:spPr>
            <a:xfrm flipV="1">
              <a:off x="1496976" y="826487"/>
              <a:ext cx="784527" cy="343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E674D8A-3FD4-4A6C-86A2-2C66F848CA67}"/>
              </a:ext>
            </a:extLst>
          </p:cNvPr>
          <p:cNvGrpSpPr/>
          <p:nvPr/>
        </p:nvGrpSpPr>
        <p:grpSpPr>
          <a:xfrm>
            <a:off x="-30178" y="1025140"/>
            <a:ext cx="3833576" cy="705511"/>
            <a:chOff x="-30178" y="1025140"/>
            <a:chExt cx="3833576" cy="705511"/>
          </a:xfrm>
        </p:grpSpPr>
        <p:sp>
          <p:nvSpPr>
            <p:cNvPr id="15" name="TextBox 14">
              <a:extLst>
                <a:ext uri="{FF2B5EF4-FFF2-40B4-BE49-F238E27FC236}">
                  <a16:creationId xmlns:a16="http://schemas.microsoft.com/office/drawing/2014/main" id="{C3BF4E23-B26E-458C-9F10-57B03AC8E01D}"/>
                </a:ext>
              </a:extLst>
            </p:cNvPr>
            <p:cNvSpPr txBox="1"/>
            <p:nvPr/>
          </p:nvSpPr>
          <p:spPr>
            <a:xfrm>
              <a:off x="-30178" y="1025140"/>
              <a:ext cx="1806264" cy="461665"/>
            </a:xfrm>
            <a:prstGeom prst="rect">
              <a:avLst/>
            </a:prstGeom>
            <a:noFill/>
          </p:spPr>
          <p:txBody>
            <a:bodyPr wrap="none" rtlCol="0">
              <a:spAutoFit/>
            </a:bodyPr>
            <a:lstStyle/>
            <a:p>
              <a:r>
                <a:rPr lang="en-US" sz="2400" dirty="0">
                  <a:solidFill>
                    <a:schemeClr val="tx2"/>
                  </a:solidFill>
                </a:rPr>
                <a:t>Low viability</a:t>
              </a:r>
            </a:p>
          </p:txBody>
        </p:sp>
        <p:cxnSp>
          <p:nvCxnSpPr>
            <p:cNvPr id="20" name="Straight Arrow Connector 19">
              <a:extLst>
                <a:ext uri="{FF2B5EF4-FFF2-40B4-BE49-F238E27FC236}">
                  <a16:creationId xmlns:a16="http://schemas.microsoft.com/office/drawing/2014/main" id="{D83F9A7E-9C7F-4D74-BC41-407B3C7D40DC}"/>
                </a:ext>
              </a:extLst>
            </p:cNvPr>
            <p:cNvCxnSpPr>
              <a:cxnSpLocks/>
            </p:cNvCxnSpPr>
            <p:nvPr/>
          </p:nvCxnSpPr>
          <p:spPr>
            <a:xfrm>
              <a:off x="1720087" y="1268986"/>
              <a:ext cx="2083311" cy="461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D5E144D-AA2D-4607-8763-70C55D4E5D18}"/>
              </a:ext>
            </a:extLst>
          </p:cNvPr>
          <p:cNvGrpSpPr/>
          <p:nvPr/>
        </p:nvGrpSpPr>
        <p:grpSpPr>
          <a:xfrm>
            <a:off x="413513" y="1455242"/>
            <a:ext cx="4490996" cy="826533"/>
            <a:chOff x="413513" y="1455242"/>
            <a:chExt cx="4490996" cy="826533"/>
          </a:xfrm>
        </p:grpSpPr>
        <p:sp>
          <p:nvSpPr>
            <p:cNvPr id="19" name="TextBox 18">
              <a:extLst>
                <a:ext uri="{FF2B5EF4-FFF2-40B4-BE49-F238E27FC236}">
                  <a16:creationId xmlns:a16="http://schemas.microsoft.com/office/drawing/2014/main" id="{133A7293-8A49-4978-9E91-840736C341BD}"/>
                </a:ext>
              </a:extLst>
            </p:cNvPr>
            <p:cNvSpPr txBox="1"/>
            <p:nvPr/>
          </p:nvSpPr>
          <p:spPr>
            <a:xfrm>
              <a:off x="413513" y="1455242"/>
              <a:ext cx="1181734" cy="461665"/>
            </a:xfrm>
            <a:prstGeom prst="rect">
              <a:avLst/>
            </a:prstGeom>
            <a:noFill/>
          </p:spPr>
          <p:txBody>
            <a:bodyPr wrap="none" rtlCol="0">
              <a:spAutoFit/>
            </a:bodyPr>
            <a:lstStyle/>
            <a:p>
              <a:r>
                <a:rPr lang="en-US" sz="2400" dirty="0">
                  <a:solidFill>
                    <a:schemeClr val="tx2"/>
                  </a:solidFill>
                </a:rPr>
                <a:t>Absent</a:t>
              </a:r>
              <a:r>
                <a:rPr lang="en-US" sz="2400" dirty="0">
                  <a:solidFill>
                    <a:schemeClr val="bg1"/>
                  </a:solidFill>
                </a:rPr>
                <a:t> </a:t>
              </a:r>
            </a:p>
          </p:txBody>
        </p:sp>
        <p:cxnSp>
          <p:nvCxnSpPr>
            <p:cNvPr id="21" name="Straight Arrow Connector 20">
              <a:extLst>
                <a:ext uri="{FF2B5EF4-FFF2-40B4-BE49-F238E27FC236}">
                  <a16:creationId xmlns:a16="http://schemas.microsoft.com/office/drawing/2014/main" id="{BBF738D3-D3FC-4DBB-BBEA-EDBE90DDEF05}"/>
                </a:ext>
              </a:extLst>
            </p:cNvPr>
            <p:cNvCxnSpPr>
              <a:cxnSpLocks/>
            </p:cNvCxnSpPr>
            <p:nvPr/>
          </p:nvCxnSpPr>
          <p:spPr>
            <a:xfrm>
              <a:off x="1311003" y="1655635"/>
              <a:ext cx="3593506" cy="6261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3A79EA7-E2BC-4C62-AEE1-7EF479DCB488}"/>
              </a:ext>
            </a:extLst>
          </p:cNvPr>
          <p:cNvSpPr/>
          <p:nvPr/>
        </p:nvSpPr>
        <p:spPr>
          <a:xfrm>
            <a:off x="-24881" y="6038576"/>
            <a:ext cx="12191999" cy="369332"/>
          </a:xfrm>
          <a:prstGeom prst="rect">
            <a:avLst/>
          </a:prstGeom>
        </p:spPr>
        <p:txBody>
          <a:bodyPr wrap="square">
            <a:spAutoFit/>
          </a:bodyPr>
          <a:lstStyle/>
          <a:p>
            <a:pPr algn="ctr"/>
            <a:r>
              <a:rPr lang="en-US" dirty="0">
                <a:hlinkClick r:id="rId4"/>
              </a:rPr>
              <a:t>http://charcoal.cnre.vt.edu/climate/species/</a:t>
            </a:r>
            <a:r>
              <a:rPr lang="en-US" dirty="0"/>
              <a:t> </a:t>
            </a:r>
          </a:p>
        </p:txBody>
      </p:sp>
      <p:sp>
        <p:nvSpPr>
          <p:cNvPr id="3" name="Date Placeholder 2">
            <a:extLst>
              <a:ext uri="{FF2B5EF4-FFF2-40B4-BE49-F238E27FC236}">
                <a16:creationId xmlns:a16="http://schemas.microsoft.com/office/drawing/2014/main" id="{2FF52AF7-5DE4-42E0-A182-3B89ECC5172C}"/>
              </a:ext>
            </a:extLst>
          </p:cNvPr>
          <p:cNvSpPr>
            <a:spLocks noGrp="1"/>
          </p:cNvSpPr>
          <p:nvPr>
            <p:ph type="dt" sz="half" idx="10"/>
          </p:nvPr>
        </p:nvSpPr>
        <p:spPr/>
        <p:txBody>
          <a:bodyPr/>
          <a:lstStyle/>
          <a:p>
            <a:r>
              <a:rPr lang="en-US"/>
              <a:t>2/6/2023</a:t>
            </a:r>
          </a:p>
        </p:txBody>
      </p:sp>
      <p:sp>
        <p:nvSpPr>
          <p:cNvPr id="8" name="Footer Placeholder 7">
            <a:extLst>
              <a:ext uri="{FF2B5EF4-FFF2-40B4-BE49-F238E27FC236}">
                <a16:creationId xmlns:a16="http://schemas.microsoft.com/office/drawing/2014/main" id="{FA242EE4-8FC8-41DC-B654-7F587337C6FD}"/>
              </a:ext>
            </a:extLst>
          </p:cNvPr>
          <p:cNvSpPr>
            <a:spLocks noGrp="1"/>
          </p:cNvSpPr>
          <p:nvPr>
            <p:ph type="ftr" sz="quarter" idx="11"/>
          </p:nvPr>
        </p:nvSpPr>
        <p:spPr>
          <a:xfrm>
            <a:off x="2966484" y="6356351"/>
            <a:ext cx="5059916" cy="365125"/>
          </a:xfrm>
        </p:spPr>
        <p:txBody>
          <a:bodyPr/>
          <a:lstStyle/>
          <a:p>
            <a:r>
              <a:rPr lang="en-US" dirty="0"/>
              <a:t>Living with Climate Change in the Rogue Valley Session 5 Natural Systems</a:t>
            </a:r>
          </a:p>
        </p:txBody>
      </p:sp>
      <p:sp>
        <p:nvSpPr>
          <p:cNvPr id="5" name="Slide Number Placeholder 4">
            <a:extLst>
              <a:ext uri="{FF2B5EF4-FFF2-40B4-BE49-F238E27FC236}">
                <a16:creationId xmlns:a16="http://schemas.microsoft.com/office/drawing/2014/main" id="{2713CC14-2E59-3DB4-1D20-47608889DC14}"/>
              </a:ext>
            </a:extLst>
          </p:cNvPr>
          <p:cNvSpPr>
            <a:spLocks noGrp="1"/>
          </p:cNvSpPr>
          <p:nvPr>
            <p:ph type="sldNum" sz="quarter" idx="12"/>
          </p:nvPr>
        </p:nvSpPr>
        <p:spPr/>
        <p:txBody>
          <a:bodyPr/>
          <a:lstStyle/>
          <a:p>
            <a:fld id="{C997B1CE-7BAE-455D-A84F-E66B80DAA939}" type="slidenum">
              <a:rPr lang="en-US" smtClean="0"/>
              <a:t>25</a:t>
            </a:fld>
            <a:endParaRPr lang="en-US"/>
          </a:p>
        </p:txBody>
      </p:sp>
    </p:spTree>
    <p:extLst>
      <p:ext uri="{BB962C8B-B14F-4D97-AF65-F5344CB8AC3E}">
        <p14:creationId xmlns:p14="http://schemas.microsoft.com/office/powerpoint/2010/main" val="22186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54074" r="60417" b="11111"/>
          <a:stretch>
            <a:fillRect/>
          </a:stretch>
        </p:blipFill>
        <p:spPr bwMode="auto">
          <a:xfrm>
            <a:off x="1092662" y="464732"/>
            <a:ext cx="4810512" cy="2379938"/>
          </a:xfrm>
          <a:prstGeom prst="rect">
            <a:avLst/>
          </a:prstGeom>
          <a:noFill/>
          <a:ln w="9525">
            <a:noFill/>
            <a:miter lim="800000"/>
            <a:headEnd/>
            <a:tailEnd/>
          </a:ln>
        </p:spPr>
      </p:pic>
      <p:sp>
        <p:nvSpPr>
          <p:cNvPr id="5" name="TextBox 4"/>
          <p:cNvSpPr txBox="1"/>
          <p:nvPr/>
        </p:nvSpPr>
        <p:spPr>
          <a:xfrm>
            <a:off x="2488651" y="43886"/>
            <a:ext cx="3005438" cy="461665"/>
          </a:xfrm>
          <a:prstGeom prst="rect">
            <a:avLst/>
          </a:prstGeom>
          <a:noFill/>
        </p:spPr>
        <p:txBody>
          <a:bodyPr wrap="none" rtlCol="0">
            <a:spAutoFit/>
          </a:bodyPr>
          <a:lstStyle/>
          <a:p>
            <a:r>
              <a:rPr lang="en-US" sz="2400" b="1" dirty="0"/>
              <a:t>Ponderosa pine now</a:t>
            </a:r>
          </a:p>
        </p:txBody>
      </p:sp>
      <p:sp>
        <p:nvSpPr>
          <p:cNvPr id="11" name="TextBox 10"/>
          <p:cNvSpPr txBox="1"/>
          <p:nvPr/>
        </p:nvSpPr>
        <p:spPr>
          <a:xfrm>
            <a:off x="1092662" y="3009624"/>
            <a:ext cx="5285806" cy="461665"/>
          </a:xfrm>
          <a:prstGeom prst="rect">
            <a:avLst/>
          </a:prstGeom>
          <a:noFill/>
        </p:spPr>
        <p:txBody>
          <a:bodyPr wrap="none" rtlCol="0">
            <a:spAutoFit/>
          </a:bodyPr>
          <a:lstStyle/>
          <a:p>
            <a:r>
              <a:rPr lang="en-US" sz="2400" b="1" dirty="0">
                <a:solidFill>
                  <a:schemeClr val="tx2"/>
                </a:solidFill>
              </a:rPr>
              <a:t>Ponderosa pine climate late century </a:t>
            </a:r>
          </a:p>
        </p:txBody>
      </p:sp>
      <p:pic>
        <p:nvPicPr>
          <p:cNvPr id="14" name="Picture 3"/>
          <p:cNvPicPr>
            <a:picLocks noChangeAspect="1" noChangeArrowheads="1"/>
          </p:cNvPicPr>
          <p:nvPr/>
        </p:nvPicPr>
        <p:blipFill>
          <a:blip r:embed="rId3" cstate="print"/>
          <a:srcRect t="39259" r="61250" b="26667"/>
          <a:stretch>
            <a:fillRect/>
          </a:stretch>
        </p:blipFill>
        <p:spPr bwMode="auto">
          <a:xfrm>
            <a:off x="984351" y="3493530"/>
            <a:ext cx="5027134" cy="2486540"/>
          </a:xfrm>
          <a:prstGeom prst="rect">
            <a:avLst/>
          </a:prstGeom>
          <a:noFill/>
          <a:ln w="9525">
            <a:noFill/>
            <a:miter lim="800000"/>
            <a:headEnd/>
            <a:tailEnd/>
          </a:ln>
        </p:spPr>
      </p:pic>
      <p:sp>
        <p:nvSpPr>
          <p:cNvPr id="16" name="TextBox 15">
            <a:extLst>
              <a:ext uri="{FF2B5EF4-FFF2-40B4-BE49-F238E27FC236}">
                <a16:creationId xmlns:a16="http://schemas.microsoft.com/office/drawing/2014/main" id="{A3E84A25-6ECB-42CB-85D9-A6EB6A18ED05}"/>
              </a:ext>
            </a:extLst>
          </p:cNvPr>
          <p:cNvSpPr txBox="1"/>
          <p:nvPr/>
        </p:nvSpPr>
        <p:spPr>
          <a:xfrm>
            <a:off x="8727543" y="9728"/>
            <a:ext cx="2182072" cy="461665"/>
          </a:xfrm>
          <a:prstGeom prst="rect">
            <a:avLst/>
          </a:prstGeom>
          <a:noFill/>
        </p:spPr>
        <p:txBody>
          <a:bodyPr wrap="none" rtlCol="0">
            <a:spAutoFit/>
          </a:bodyPr>
          <a:lstStyle/>
          <a:p>
            <a:r>
              <a:rPr lang="en-US" sz="2400" b="1" dirty="0"/>
              <a:t>Garry oak now</a:t>
            </a:r>
          </a:p>
        </p:txBody>
      </p:sp>
      <p:pic>
        <p:nvPicPr>
          <p:cNvPr id="17" name="Picture 16">
            <a:extLst>
              <a:ext uri="{FF2B5EF4-FFF2-40B4-BE49-F238E27FC236}">
                <a16:creationId xmlns:a16="http://schemas.microsoft.com/office/drawing/2014/main" id="{E112B3FF-E793-49FA-858D-F0815C06F35D}"/>
              </a:ext>
            </a:extLst>
          </p:cNvPr>
          <p:cNvPicPr/>
          <p:nvPr/>
        </p:nvPicPr>
        <p:blipFill>
          <a:blip r:embed="rId4" cstate="print"/>
          <a:srcRect t="36182" r="57853" b="27635"/>
          <a:stretch>
            <a:fillRect/>
          </a:stretch>
        </p:blipFill>
        <p:spPr bwMode="auto">
          <a:xfrm>
            <a:off x="7229062" y="451571"/>
            <a:ext cx="4578625" cy="2420410"/>
          </a:xfrm>
          <a:prstGeom prst="rect">
            <a:avLst/>
          </a:prstGeom>
          <a:noFill/>
          <a:ln w="9525">
            <a:noFill/>
            <a:miter lim="800000"/>
            <a:headEnd/>
            <a:tailEnd/>
          </a:ln>
        </p:spPr>
      </p:pic>
      <p:pic>
        <p:nvPicPr>
          <p:cNvPr id="18" name="Picture 3">
            <a:extLst>
              <a:ext uri="{FF2B5EF4-FFF2-40B4-BE49-F238E27FC236}">
                <a16:creationId xmlns:a16="http://schemas.microsoft.com/office/drawing/2014/main" id="{F8CA9268-2EEC-4046-824B-6C59D78C819F}"/>
              </a:ext>
            </a:extLst>
          </p:cNvPr>
          <p:cNvPicPr>
            <a:picLocks noChangeAspect="1" noChangeArrowheads="1"/>
          </p:cNvPicPr>
          <p:nvPr/>
        </p:nvPicPr>
        <p:blipFill>
          <a:blip r:embed="rId5" cstate="print"/>
          <a:srcRect t="27556" r="38889" b="23555"/>
          <a:stretch>
            <a:fillRect/>
          </a:stretch>
        </p:blipFill>
        <p:spPr bwMode="auto">
          <a:xfrm>
            <a:off x="7229062" y="3520778"/>
            <a:ext cx="4707834" cy="2468309"/>
          </a:xfrm>
          <a:prstGeom prst="rect">
            <a:avLst/>
          </a:prstGeom>
          <a:noFill/>
          <a:ln w="9525">
            <a:noFill/>
            <a:miter lim="800000"/>
            <a:headEnd/>
            <a:tailEnd/>
          </a:ln>
        </p:spPr>
      </p:pic>
      <p:sp>
        <p:nvSpPr>
          <p:cNvPr id="19" name="TextBox 18">
            <a:extLst>
              <a:ext uri="{FF2B5EF4-FFF2-40B4-BE49-F238E27FC236}">
                <a16:creationId xmlns:a16="http://schemas.microsoft.com/office/drawing/2014/main" id="{9D2A7592-4B5C-4A66-BD2D-597858517C46}"/>
              </a:ext>
            </a:extLst>
          </p:cNvPr>
          <p:cNvSpPr txBox="1"/>
          <p:nvPr/>
        </p:nvSpPr>
        <p:spPr>
          <a:xfrm>
            <a:off x="7565792" y="3009624"/>
            <a:ext cx="4399922" cy="461665"/>
          </a:xfrm>
          <a:prstGeom prst="rect">
            <a:avLst/>
          </a:prstGeom>
          <a:noFill/>
        </p:spPr>
        <p:txBody>
          <a:bodyPr wrap="none" rtlCol="0">
            <a:spAutoFit/>
          </a:bodyPr>
          <a:lstStyle/>
          <a:p>
            <a:r>
              <a:rPr lang="en-US" sz="2400" b="1" dirty="0">
                <a:solidFill>
                  <a:schemeClr val="tx2"/>
                </a:solidFill>
              </a:rPr>
              <a:t>Garry oak climate late century</a:t>
            </a:r>
          </a:p>
        </p:txBody>
      </p:sp>
      <p:sp>
        <p:nvSpPr>
          <p:cNvPr id="3" name="Rectangle 2">
            <a:extLst>
              <a:ext uri="{FF2B5EF4-FFF2-40B4-BE49-F238E27FC236}">
                <a16:creationId xmlns:a16="http://schemas.microsoft.com/office/drawing/2014/main" id="{C6A592DC-02A2-4E8D-915A-09ED5F7A7C1A}"/>
              </a:ext>
            </a:extLst>
          </p:cNvPr>
          <p:cNvSpPr/>
          <p:nvPr/>
        </p:nvSpPr>
        <p:spPr>
          <a:xfrm>
            <a:off x="-84515" y="6038576"/>
            <a:ext cx="12191999" cy="369332"/>
          </a:xfrm>
          <a:prstGeom prst="rect">
            <a:avLst/>
          </a:prstGeom>
        </p:spPr>
        <p:txBody>
          <a:bodyPr wrap="square">
            <a:spAutoFit/>
          </a:bodyPr>
          <a:lstStyle/>
          <a:p>
            <a:pPr algn="ctr"/>
            <a:r>
              <a:rPr lang="en-US" dirty="0">
                <a:hlinkClick r:id="rId6"/>
              </a:rPr>
              <a:t>http://charcoal.cnre.vt.edu/climate/species/</a:t>
            </a:r>
            <a:r>
              <a:rPr lang="en-US" dirty="0"/>
              <a:t> </a:t>
            </a:r>
          </a:p>
        </p:txBody>
      </p:sp>
      <p:sp>
        <p:nvSpPr>
          <p:cNvPr id="2" name="Date Placeholder 1">
            <a:extLst>
              <a:ext uri="{FF2B5EF4-FFF2-40B4-BE49-F238E27FC236}">
                <a16:creationId xmlns:a16="http://schemas.microsoft.com/office/drawing/2014/main" id="{5049E626-D84B-40CF-94E9-841BC3A265A7}"/>
              </a:ext>
            </a:extLst>
          </p:cNvPr>
          <p:cNvSpPr>
            <a:spLocks noGrp="1"/>
          </p:cNvSpPr>
          <p:nvPr>
            <p:ph type="dt" sz="half" idx="10"/>
          </p:nvPr>
        </p:nvSpPr>
        <p:spPr/>
        <p:txBody>
          <a:bodyPr/>
          <a:lstStyle/>
          <a:p>
            <a:r>
              <a:rPr lang="en-US"/>
              <a:t>2/6/2023</a:t>
            </a:r>
          </a:p>
        </p:txBody>
      </p:sp>
      <p:sp>
        <p:nvSpPr>
          <p:cNvPr id="4" name="Footer Placeholder 3">
            <a:extLst>
              <a:ext uri="{FF2B5EF4-FFF2-40B4-BE49-F238E27FC236}">
                <a16:creationId xmlns:a16="http://schemas.microsoft.com/office/drawing/2014/main" id="{6B398F19-1257-4CA7-BB14-97334688489A}"/>
              </a:ext>
            </a:extLst>
          </p:cNvPr>
          <p:cNvSpPr>
            <a:spLocks noGrp="1"/>
          </p:cNvSpPr>
          <p:nvPr>
            <p:ph type="ftr" sz="quarter" idx="11"/>
          </p:nvPr>
        </p:nvSpPr>
        <p:spPr>
          <a:xfrm>
            <a:off x="3317358" y="6356351"/>
            <a:ext cx="4709042" cy="365125"/>
          </a:xfrm>
        </p:spPr>
        <p:txBody>
          <a:bodyPr/>
          <a:lstStyle/>
          <a:p>
            <a:r>
              <a:rPr lang="en-US" dirty="0"/>
              <a:t>Living with Climate Change in the Rogue Valley Session 5 Natural Systems</a:t>
            </a:r>
          </a:p>
        </p:txBody>
      </p:sp>
      <p:sp>
        <p:nvSpPr>
          <p:cNvPr id="7" name="Slide Number Placeholder 6">
            <a:extLst>
              <a:ext uri="{FF2B5EF4-FFF2-40B4-BE49-F238E27FC236}">
                <a16:creationId xmlns:a16="http://schemas.microsoft.com/office/drawing/2014/main" id="{EBE24F14-BB80-17D8-2CDF-32C80997F7A2}"/>
              </a:ext>
            </a:extLst>
          </p:cNvPr>
          <p:cNvSpPr>
            <a:spLocks noGrp="1"/>
          </p:cNvSpPr>
          <p:nvPr>
            <p:ph type="sldNum" sz="quarter" idx="12"/>
          </p:nvPr>
        </p:nvSpPr>
        <p:spPr/>
        <p:txBody>
          <a:bodyPr/>
          <a:lstStyle/>
          <a:p>
            <a:fld id="{C997B1CE-7BAE-455D-A84F-E66B80DAA939}" type="slidenum">
              <a:rPr lang="en-US" smtClean="0"/>
              <a:t>26</a:t>
            </a:fld>
            <a:endParaRPr lang="en-US"/>
          </a:p>
        </p:txBody>
      </p:sp>
    </p:spTree>
    <p:extLst>
      <p:ext uri="{BB962C8B-B14F-4D97-AF65-F5344CB8AC3E}">
        <p14:creationId xmlns:p14="http://schemas.microsoft.com/office/powerpoint/2010/main" val="58919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4199" y="76515"/>
            <a:ext cx="2969211" cy="461665"/>
          </a:xfrm>
          <a:prstGeom prst="rect">
            <a:avLst/>
          </a:prstGeom>
          <a:noFill/>
        </p:spPr>
        <p:txBody>
          <a:bodyPr wrap="none" rtlCol="0">
            <a:spAutoFit/>
          </a:bodyPr>
          <a:lstStyle/>
          <a:p>
            <a:r>
              <a:rPr lang="en-US" sz="2400" b="1" dirty="0" err="1"/>
              <a:t>Lodgepole</a:t>
            </a:r>
            <a:r>
              <a:rPr lang="en-US" sz="2400" b="1" dirty="0"/>
              <a:t> pine now</a:t>
            </a:r>
          </a:p>
        </p:txBody>
      </p:sp>
      <p:sp>
        <p:nvSpPr>
          <p:cNvPr id="9" name="TextBox 8"/>
          <p:cNvSpPr txBox="1"/>
          <p:nvPr/>
        </p:nvSpPr>
        <p:spPr>
          <a:xfrm>
            <a:off x="875213" y="2650511"/>
            <a:ext cx="2987806" cy="830997"/>
          </a:xfrm>
          <a:prstGeom prst="rect">
            <a:avLst/>
          </a:prstGeom>
          <a:noFill/>
        </p:spPr>
        <p:txBody>
          <a:bodyPr wrap="none" rtlCol="0">
            <a:spAutoFit/>
          </a:bodyPr>
          <a:lstStyle/>
          <a:p>
            <a:pPr algn="ctr"/>
            <a:r>
              <a:rPr lang="en-US" sz="2400" b="1" dirty="0">
                <a:solidFill>
                  <a:schemeClr val="tx2"/>
                </a:solidFill>
              </a:rPr>
              <a:t>Lodgepole pine </a:t>
            </a:r>
            <a:br>
              <a:rPr lang="en-US" sz="2400" b="1" dirty="0">
                <a:solidFill>
                  <a:schemeClr val="tx2"/>
                </a:solidFill>
              </a:rPr>
            </a:br>
            <a:r>
              <a:rPr lang="en-US" sz="2400" b="1" dirty="0">
                <a:solidFill>
                  <a:schemeClr val="tx2"/>
                </a:solidFill>
              </a:rPr>
              <a:t>climate late century</a:t>
            </a: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360317" y="476625"/>
            <a:ext cx="3743597" cy="2096520"/>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276714" y="3679224"/>
            <a:ext cx="3910802" cy="2152378"/>
          </a:xfrm>
          <a:prstGeom prst="rect">
            <a:avLst/>
          </a:prstGeom>
        </p:spPr>
      </p:pic>
      <p:sp>
        <p:nvSpPr>
          <p:cNvPr id="13" name="TextBox 12"/>
          <p:cNvSpPr txBox="1"/>
          <p:nvPr/>
        </p:nvSpPr>
        <p:spPr>
          <a:xfrm>
            <a:off x="5549113" y="76515"/>
            <a:ext cx="2573910" cy="461665"/>
          </a:xfrm>
          <a:prstGeom prst="rect">
            <a:avLst/>
          </a:prstGeom>
          <a:noFill/>
        </p:spPr>
        <p:txBody>
          <a:bodyPr wrap="none" rtlCol="0">
            <a:spAutoFit/>
          </a:bodyPr>
          <a:lstStyle/>
          <a:p>
            <a:r>
              <a:rPr lang="en-US" sz="2400" b="1" dirty="0"/>
              <a:t>Sitka spruce now</a:t>
            </a:r>
          </a:p>
        </p:txBody>
      </p:sp>
      <p:sp>
        <p:nvSpPr>
          <p:cNvPr id="14" name="TextBox 13"/>
          <p:cNvSpPr txBox="1"/>
          <p:nvPr/>
        </p:nvSpPr>
        <p:spPr>
          <a:xfrm>
            <a:off x="5014127" y="2668007"/>
            <a:ext cx="2987806" cy="830997"/>
          </a:xfrm>
          <a:prstGeom prst="rect">
            <a:avLst/>
          </a:prstGeom>
          <a:noFill/>
        </p:spPr>
        <p:txBody>
          <a:bodyPr wrap="none" rtlCol="0">
            <a:spAutoFit/>
          </a:bodyPr>
          <a:lstStyle/>
          <a:p>
            <a:pPr algn="ctr"/>
            <a:r>
              <a:rPr lang="en-US" sz="2400" b="1" dirty="0">
                <a:solidFill>
                  <a:schemeClr val="tx2"/>
                </a:solidFill>
              </a:rPr>
              <a:t>Sitka spruce </a:t>
            </a:r>
            <a:br>
              <a:rPr lang="en-US" sz="2400" b="1" dirty="0">
                <a:solidFill>
                  <a:schemeClr val="tx2"/>
                </a:solidFill>
              </a:rPr>
            </a:br>
            <a:r>
              <a:rPr lang="en-US" sz="2400" b="1" dirty="0">
                <a:solidFill>
                  <a:schemeClr val="tx2"/>
                </a:solidFill>
              </a:rPr>
              <a:t>climate late century</a:t>
            </a:r>
          </a:p>
        </p:txBody>
      </p:sp>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4354647" y="476625"/>
            <a:ext cx="3882199" cy="2096519"/>
          </a:xfrm>
          <a:prstGeom prst="rect">
            <a:avLst/>
          </a:prstGeom>
        </p:spPr>
      </p:pic>
      <p:pic>
        <p:nvPicPr>
          <p:cNvPr id="16" name="Picture 15"/>
          <p:cNvPicPr/>
          <p:nvPr/>
        </p:nvPicPr>
        <p:blipFill rotWithShape="1">
          <a:blip r:embed="rId5" cstate="print">
            <a:extLst>
              <a:ext uri="{28A0092B-C50C-407E-A947-70E740481C1C}">
                <a14:useLocalDpi xmlns:a14="http://schemas.microsoft.com/office/drawing/2010/main" val="0"/>
              </a:ext>
            </a:extLst>
          </a:blip>
          <a:srcRect t="4596"/>
          <a:stretch/>
        </p:blipFill>
        <p:spPr>
          <a:xfrm>
            <a:off x="4441371" y="3672281"/>
            <a:ext cx="3579775" cy="2152378"/>
          </a:xfrm>
          <a:prstGeom prst="rect">
            <a:avLst/>
          </a:prstGeom>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a:off x="8388803" y="476625"/>
            <a:ext cx="3713653" cy="2096519"/>
          </a:xfrm>
          <a:prstGeom prst="rect">
            <a:avLst/>
          </a:prstGeom>
        </p:spPr>
      </p:pic>
      <p:sp>
        <p:nvSpPr>
          <p:cNvPr id="22" name="TextBox 21"/>
          <p:cNvSpPr txBox="1"/>
          <p:nvPr/>
        </p:nvSpPr>
        <p:spPr>
          <a:xfrm>
            <a:off x="8610600" y="76514"/>
            <a:ext cx="3297634" cy="461665"/>
          </a:xfrm>
          <a:prstGeom prst="rect">
            <a:avLst/>
          </a:prstGeom>
          <a:noFill/>
        </p:spPr>
        <p:txBody>
          <a:bodyPr wrap="none" rtlCol="0">
            <a:spAutoFit/>
          </a:bodyPr>
          <a:lstStyle/>
          <a:p>
            <a:r>
              <a:rPr lang="en-US" sz="2400" b="1" dirty="0"/>
              <a:t>Western hemlock now</a:t>
            </a:r>
          </a:p>
        </p:txBody>
      </p:sp>
      <p:pic>
        <p:nvPicPr>
          <p:cNvPr id="23" name="Picture 22"/>
          <p:cNvPicPr/>
          <p:nvPr/>
        </p:nvPicPr>
        <p:blipFill rotWithShape="1">
          <a:blip r:embed="rId7" cstate="print">
            <a:extLst>
              <a:ext uri="{28A0092B-C50C-407E-A947-70E740481C1C}">
                <a14:useLocalDpi xmlns:a14="http://schemas.microsoft.com/office/drawing/2010/main" val="0"/>
              </a:ext>
            </a:extLst>
          </a:blip>
          <a:srcRect b="4824"/>
          <a:stretch/>
        </p:blipFill>
        <p:spPr>
          <a:xfrm>
            <a:off x="8236846" y="3679452"/>
            <a:ext cx="3723134" cy="2122634"/>
          </a:xfrm>
          <a:prstGeom prst="rect">
            <a:avLst/>
          </a:prstGeom>
        </p:spPr>
      </p:pic>
      <p:sp>
        <p:nvSpPr>
          <p:cNvPr id="24" name="TextBox 23"/>
          <p:cNvSpPr txBox="1"/>
          <p:nvPr/>
        </p:nvSpPr>
        <p:spPr>
          <a:xfrm>
            <a:off x="8666096" y="2689567"/>
            <a:ext cx="2987806" cy="830997"/>
          </a:xfrm>
          <a:prstGeom prst="rect">
            <a:avLst/>
          </a:prstGeom>
          <a:noFill/>
        </p:spPr>
        <p:txBody>
          <a:bodyPr wrap="none" rtlCol="0">
            <a:spAutoFit/>
          </a:bodyPr>
          <a:lstStyle/>
          <a:p>
            <a:pPr algn="ctr"/>
            <a:r>
              <a:rPr lang="en-US" sz="2400" b="1" dirty="0">
                <a:solidFill>
                  <a:schemeClr val="tx2"/>
                </a:solidFill>
              </a:rPr>
              <a:t>Western hemlock </a:t>
            </a:r>
          </a:p>
          <a:p>
            <a:pPr algn="ctr"/>
            <a:r>
              <a:rPr lang="en-US" sz="2400" b="1" dirty="0">
                <a:solidFill>
                  <a:schemeClr val="tx2"/>
                </a:solidFill>
              </a:rPr>
              <a:t>climate late century</a:t>
            </a:r>
          </a:p>
        </p:txBody>
      </p:sp>
      <p:sp>
        <p:nvSpPr>
          <p:cNvPr id="26" name="Rectangle 25">
            <a:extLst>
              <a:ext uri="{FF2B5EF4-FFF2-40B4-BE49-F238E27FC236}">
                <a16:creationId xmlns:a16="http://schemas.microsoft.com/office/drawing/2014/main" id="{2A0FFC88-42BA-44A9-98EE-7F4B064F86A0}"/>
              </a:ext>
            </a:extLst>
          </p:cNvPr>
          <p:cNvSpPr/>
          <p:nvPr/>
        </p:nvSpPr>
        <p:spPr>
          <a:xfrm>
            <a:off x="-84515" y="6038576"/>
            <a:ext cx="12191999" cy="369332"/>
          </a:xfrm>
          <a:prstGeom prst="rect">
            <a:avLst/>
          </a:prstGeom>
        </p:spPr>
        <p:txBody>
          <a:bodyPr wrap="square">
            <a:spAutoFit/>
          </a:bodyPr>
          <a:lstStyle/>
          <a:p>
            <a:pPr algn="ctr"/>
            <a:r>
              <a:rPr lang="en-US" dirty="0">
                <a:hlinkClick r:id="rId8"/>
              </a:rPr>
              <a:t>http://charcoal.cnre.vt.edu/climate/species/</a:t>
            </a:r>
            <a:r>
              <a:rPr lang="en-US" dirty="0"/>
              <a:t> </a:t>
            </a:r>
          </a:p>
        </p:txBody>
      </p:sp>
      <p:sp>
        <p:nvSpPr>
          <p:cNvPr id="3" name="Date Placeholder 2">
            <a:extLst>
              <a:ext uri="{FF2B5EF4-FFF2-40B4-BE49-F238E27FC236}">
                <a16:creationId xmlns:a16="http://schemas.microsoft.com/office/drawing/2014/main" id="{D0D53661-EC97-45DF-B816-C2C6F49438DD}"/>
              </a:ext>
            </a:extLst>
          </p:cNvPr>
          <p:cNvSpPr>
            <a:spLocks noGrp="1"/>
          </p:cNvSpPr>
          <p:nvPr>
            <p:ph type="dt" sz="half" idx="10"/>
          </p:nvPr>
        </p:nvSpPr>
        <p:spPr/>
        <p:txBody>
          <a:bodyPr/>
          <a:lstStyle/>
          <a:p>
            <a:r>
              <a:rPr lang="en-US"/>
              <a:t>2/6/2023</a:t>
            </a:r>
          </a:p>
        </p:txBody>
      </p:sp>
      <p:sp>
        <p:nvSpPr>
          <p:cNvPr id="4" name="Footer Placeholder 3">
            <a:extLst>
              <a:ext uri="{FF2B5EF4-FFF2-40B4-BE49-F238E27FC236}">
                <a16:creationId xmlns:a16="http://schemas.microsoft.com/office/drawing/2014/main" id="{905DBAB9-56CD-4EE3-9858-06A5A92E2FB9}"/>
              </a:ext>
            </a:extLst>
          </p:cNvPr>
          <p:cNvSpPr>
            <a:spLocks noGrp="1"/>
          </p:cNvSpPr>
          <p:nvPr>
            <p:ph type="ftr" sz="quarter" idx="11"/>
          </p:nvPr>
        </p:nvSpPr>
        <p:spPr>
          <a:xfrm>
            <a:off x="3125972" y="6356351"/>
            <a:ext cx="4900428" cy="365125"/>
          </a:xfrm>
        </p:spPr>
        <p:txBody>
          <a:bodyPr/>
          <a:lstStyle/>
          <a:p>
            <a:r>
              <a:rPr lang="en-US" dirty="0"/>
              <a:t>Living with Climate Change in the Rogue Valley Session 5 Natural Systems</a:t>
            </a:r>
          </a:p>
        </p:txBody>
      </p:sp>
      <p:sp>
        <p:nvSpPr>
          <p:cNvPr id="2" name="Slide Number Placeholder 1">
            <a:extLst>
              <a:ext uri="{FF2B5EF4-FFF2-40B4-BE49-F238E27FC236}">
                <a16:creationId xmlns:a16="http://schemas.microsoft.com/office/drawing/2014/main" id="{B5E3DD10-7856-A447-9268-0D6E83BC2053}"/>
              </a:ext>
            </a:extLst>
          </p:cNvPr>
          <p:cNvSpPr>
            <a:spLocks noGrp="1"/>
          </p:cNvSpPr>
          <p:nvPr>
            <p:ph type="sldNum" sz="quarter" idx="12"/>
          </p:nvPr>
        </p:nvSpPr>
        <p:spPr/>
        <p:txBody>
          <a:bodyPr/>
          <a:lstStyle/>
          <a:p>
            <a:fld id="{C997B1CE-7BAE-455D-A84F-E66B80DAA939}" type="slidenum">
              <a:rPr lang="en-US" smtClean="0"/>
              <a:t>27</a:t>
            </a:fld>
            <a:endParaRPr lang="en-US"/>
          </a:p>
        </p:txBody>
      </p:sp>
    </p:spTree>
    <p:extLst>
      <p:ext uri="{BB962C8B-B14F-4D97-AF65-F5344CB8AC3E}">
        <p14:creationId xmlns:p14="http://schemas.microsoft.com/office/powerpoint/2010/main" val="15943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C456C-2AEA-08AD-0B20-C93190847E91}"/>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9921807F-A0B2-B125-01D6-41A0582DBDA9}"/>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BCBCD4CA-53F2-5BF1-BFC5-E7EA83A9702F}"/>
              </a:ext>
            </a:extLst>
          </p:cNvPr>
          <p:cNvSpPr>
            <a:spLocks noGrp="1"/>
          </p:cNvSpPr>
          <p:nvPr>
            <p:ph type="sldNum" sz="quarter" idx="12"/>
          </p:nvPr>
        </p:nvSpPr>
        <p:spPr/>
        <p:txBody>
          <a:bodyPr/>
          <a:lstStyle/>
          <a:p>
            <a:fld id="{83BA3831-C1AA-401B-AF01-287634C4B88F}" type="slidenum">
              <a:rPr lang="en-US" smtClean="0"/>
              <a:t>28</a:t>
            </a:fld>
            <a:endParaRPr lang="en-US"/>
          </a:p>
        </p:txBody>
      </p:sp>
      <p:pic>
        <p:nvPicPr>
          <p:cNvPr id="6" name="Picture 5" descr="A desert landscape with small trees&#10;&#10;AI-generated content may be incorrect.">
            <a:extLst>
              <a:ext uri="{FF2B5EF4-FFF2-40B4-BE49-F238E27FC236}">
                <a16:creationId xmlns:a16="http://schemas.microsoft.com/office/drawing/2014/main" id="{8C2F65A8-ED9A-AC6E-DD30-80993CCD8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940" y="857969"/>
            <a:ext cx="7756984" cy="5195777"/>
          </a:xfrm>
          <a:prstGeom prst="rect">
            <a:avLst/>
          </a:prstGeom>
        </p:spPr>
      </p:pic>
      <p:sp>
        <p:nvSpPr>
          <p:cNvPr id="7" name="TextBox 6">
            <a:extLst>
              <a:ext uri="{FF2B5EF4-FFF2-40B4-BE49-F238E27FC236}">
                <a16:creationId xmlns:a16="http://schemas.microsoft.com/office/drawing/2014/main" id="{D32E880B-0B13-26A2-833B-EC582F6F6178}"/>
              </a:ext>
            </a:extLst>
          </p:cNvPr>
          <p:cNvSpPr txBox="1"/>
          <p:nvPr/>
        </p:nvSpPr>
        <p:spPr>
          <a:xfrm>
            <a:off x="3686908" y="150083"/>
            <a:ext cx="5997347" cy="707886"/>
          </a:xfrm>
          <a:prstGeom prst="rect">
            <a:avLst/>
          </a:prstGeom>
          <a:noFill/>
        </p:spPr>
        <p:txBody>
          <a:bodyPr wrap="none" rtlCol="0">
            <a:spAutoFit/>
          </a:bodyPr>
          <a:lstStyle/>
          <a:p>
            <a:r>
              <a:rPr lang="en-US" sz="4000" dirty="0"/>
              <a:t>The Future of Our Forests?</a:t>
            </a:r>
          </a:p>
        </p:txBody>
      </p:sp>
    </p:spTree>
    <p:extLst>
      <p:ext uri="{BB962C8B-B14F-4D97-AF65-F5344CB8AC3E}">
        <p14:creationId xmlns:p14="http://schemas.microsoft.com/office/powerpoint/2010/main" val="644309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F8A6F-4CB9-D598-3337-BC40DCD498BA}"/>
              </a:ext>
            </a:extLst>
          </p:cNvPr>
          <p:cNvSpPr>
            <a:spLocks noGrp="1"/>
          </p:cNvSpPr>
          <p:nvPr>
            <p:ph type="title"/>
          </p:nvPr>
        </p:nvSpPr>
        <p:spPr>
          <a:xfrm>
            <a:off x="0" y="2009099"/>
            <a:ext cx="12192000" cy="1325563"/>
          </a:xfrm>
        </p:spPr>
        <p:txBody>
          <a:bodyPr/>
          <a:lstStyle/>
          <a:p>
            <a:pPr algn="ctr"/>
            <a:r>
              <a:rPr lang="en-US" dirty="0"/>
              <a:t>Wildfires?</a:t>
            </a:r>
          </a:p>
        </p:txBody>
      </p:sp>
      <p:sp>
        <p:nvSpPr>
          <p:cNvPr id="2" name="Date Placeholder 1">
            <a:extLst>
              <a:ext uri="{FF2B5EF4-FFF2-40B4-BE49-F238E27FC236}">
                <a16:creationId xmlns:a16="http://schemas.microsoft.com/office/drawing/2014/main" id="{57E5E549-A7F7-40DC-F7A8-68987A579F57}"/>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AF72A9C8-1051-741C-EEDD-95525620FB34}"/>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D3604C96-84B8-D591-53C3-3FA3F11C400D}"/>
              </a:ext>
            </a:extLst>
          </p:cNvPr>
          <p:cNvSpPr>
            <a:spLocks noGrp="1"/>
          </p:cNvSpPr>
          <p:nvPr>
            <p:ph type="sldNum" sz="quarter" idx="12"/>
          </p:nvPr>
        </p:nvSpPr>
        <p:spPr/>
        <p:txBody>
          <a:bodyPr/>
          <a:lstStyle/>
          <a:p>
            <a:fld id="{83BA3831-C1AA-401B-AF01-287634C4B88F}" type="slidenum">
              <a:rPr lang="en-US" smtClean="0"/>
              <a:t>29</a:t>
            </a:fld>
            <a:endParaRPr lang="en-US"/>
          </a:p>
        </p:txBody>
      </p:sp>
    </p:spTree>
    <p:extLst>
      <p:ext uri="{BB962C8B-B14F-4D97-AF65-F5344CB8AC3E}">
        <p14:creationId xmlns:p14="http://schemas.microsoft.com/office/powerpoint/2010/main" val="2228163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1E9E-92DD-46B0-2ADA-93C84746EE41}"/>
              </a:ext>
            </a:extLst>
          </p:cNvPr>
          <p:cNvSpPr>
            <a:spLocks noGrp="1"/>
          </p:cNvSpPr>
          <p:nvPr>
            <p:ph type="title"/>
          </p:nvPr>
        </p:nvSpPr>
        <p:spPr>
          <a:xfrm>
            <a:off x="0" y="0"/>
            <a:ext cx="12192000" cy="1325563"/>
          </a:xfrm>
        </p:spPr>
        <p:txBody>
          <a:bodyPr/>
          <a:lstStyle/>
          <a:p>
            <a:pPr algn="ctr"/>
            <a:r>
              <a:rPr lang="en-US" dirty="0"/>
              <a:t>OCCRI Projections - </a:t>
            </a:r>
            <a:r>
              <a:rPr lang="en-US" sz="3200" dirty="0"/>
              <a:t>Baseline 1950-2014 average</a:t>
            </a:r>
            <a:endParaRPr lang="en-US" dirty="0"/>
          </a:p>
        </p:txBody>
      </p:sp>
      <p:sp>
        <p:nvSpPr>
          <p:cNvPr id="3" name="Date Placeholder 2">
            <a:extLst>
              <a:ext uri="{FF2B5EF4-FFF2-40B4-BE49-F238E27FC236}">
                <a16:creationId xmlns:a16="http://schemas.microsoft.com/office/drawing/2014/main" id="{6D1D6FBE-C614-D415-0EA8-2AAF731E22B5}"/>
              </a:ext>
            </a:extLst>
          </p:cNvPr>
          <p:cNvSpPr>
            <a:spLocks noGrp="1"/>
          </p:cNvSpPr>
          <p:nvPr>
            <p:ph type="dt" sz="half" idx="10"/>
          </p:nvPr>
        </p:nvSpPr>
        <p:spPr/>
        <p:txBody>
          <a:bodyPr/>
          <a:lstStyle/>
          <a:p>
            <a:fld id="{13F6A589-04E3-48DB-9029-2BFDFAACA50D}" type="datetime1">
              <a:rPr lang="en-US" smtClean="0"/>
              <a:t>1/11/2026</a:t>
            </a:fld>
            <a:endParaRPr lang="en-US"/>
          </a:p>
        </p:txBody>
      </p:sp>
      <p:sp>
        <p:nvSpPr>
          <p:cNvPr id="4" name="Footer Placeholder 3">
            <a:extLst>
              <a:ext uri="{FF2B5EF4-FFF2-40B4-BE49-F238E27FC236}">
                <a16:creationId xmlns:a16="http://schemas.microsoft.com/office/drawing/2014/main" id="{B48541AC-7B77-93FC-5F7D-FA81F4FAB016}"/>
              </a:ext>
            </a:extLst>
          </p:cNvPr>
          <p:cNvSpPr>
            <a:spLocks noGrp="1"/>
          </p:cNvSpPr>
          <p:nvPr>
            <p:ph type="ftr" sz="quarter" idx="11"/>
          </p:nvPr>
        </p:nvSpPr>
        <p:spPr/>
        <p:txBody>
          <a:bodyPr/>
          <a:lstStyle/>
          <a:p>
            <a:r>
              <a:rPr lang="en-US"/>
              <a:t>Engineers for a Sustainable Future - Oregon Climate</a:t>
            </a:r>
          </a:p>
        </p:txBody>
      </p:sp>
      <p:sp>
        <p:nvSpPr>
          <p:cNvPr id="5" name="Slide Number Placeholder 4">
            <a:extLst>
              <a:ext uri="{FF2B5EF4-FFF2-40B4-BE49-F238E27FC236}">
                <a16:creationId xmlns:a16="http://schemas.microsoft.com/office/drawing/2014/main" id="{DCD551D7-C4EE-5275-6E3D-B99631CD7CA4}"/>
              </a:ext>
            </a:extLst>
          </p:cNvPr>
          <p:cNvSpPr>
            <a:spLocks noGrp="1"/>
          </p:cNvSpPr>
          <p:nvPr>
            <p:ph type="sldNum" sz="quarter" idx="12"/>
          </p:nvPr>
        </p:nvSpPr>
        <p:spPr/>
        <p:txBody>
          <a:bodyPr/>
          <a:lstStyle/>
          <a:p>
            <a:fld id="{83BA3831-C1AA-401B-AF01-287634C4B88F}" type="slidenum">
              <a:rPr lang="en-US" smtClean="0"/>
              <a:t>3</a:t>
            </a:fld>
            <a:endParaRPr lang="en-US"/>
          </a:p>
        </p:txBody>
      </p:sp>
      <p:pic>
        <p:nvPicPr>
          <p:cNvPr id="7" name="Picture 6">
            <a:extLst>
              <a:ext uri="{FF2B5EF4-FFF2-40B4-BE49-F238E27FC236}">
                <a16:creationId xmlns:a16="http://schemas.microsoft.com/office/drawing/2014/main" id="{3AE029CE-2292-CFBC-1258-126FA9C6CA46}"/>
              </a:ext>
            </a:extLst>
          </p:cNvPr>
          <p:cNvPicPr>
            <a:picLocks noChangeAspect="1"/>
          </p:cNvPicPr>
          <p:nvPr/>
        </p:nvPicPr>
        <p:blipFill>
          <a:blip r:embed="rId2"/>
          <a:srcRect t="1150" b="3455"/>
          <a:stretch>
            <a:fillRect/>
          </a:stretch>
        </p:blipFill>
        <p:spPr>
          <a:xfrm>
            <a:off x="1941754" y="1019175"/>
            <a:ext cx="8488121" cy="4733925"/>
          </a:xfrm>
          <a:prstGeom prst="rect">
            <a:avLst/>
          </a:prstGeom>
        </p:spPr>
      </p:pic>
      <p:sp>
        <p:nvSpPr>
          <p:cNvPr id="8" name="TextBox 7">
            <a:extLst>
              <a:ext uri="{FF2B5EF4-FFF2-40B4-BE49-F238E27FC236}">
                <a16:creationId xmlns:a16="http://schemas.microsoft.com/office/drawing/2014/main" id="{F8E44C53-34B3-ACA1-422B-3A6A9B16AE89}"/>
              </a:ext>
            </a:extLst>
          </p:cNvPr>
          <p:cNvSpPr txBox="1"/>
          <p:nvPr/>
        </p:nvSpPr>
        <p:spPr>
          <a:xfrm>
            <a:off x="0" y="6033184"/>
            <a:ext cx="12192000" cy="369332"/>
          </a:xfrm>
          <a:prstGeom prst="rect">
            <a:avLst/>
          </a:prstGeom>
          <a:noFill/>
        </p:spPr>
        <p:txBody>
          <a:bodyPr wrap="square">
            <a:spAutoFit/>
          </a:bodyPr>
          <a:lstStyle/>
          <a:p>
            <a:pPr algn="ctr"/>
            <a:r>
              <a:rPr lang="en-US" dirty="0">
                <a:hlinkClick r:id="rId3"/>
              </a:rPr>
              <a:t>https://oregonstate.app.box.com/s/ziqc1kisxkup45147phjp526kheugqnb</a:t>
            </a:r>
            <a:r>
              <a:rPr lang="en-US" dirty="0"/>
              <a:t> </a:t>
            </a:r>
          </a:p>
        </p:txBody>
      </p:sp>
      <p:cxnSp>
        <p:nvCxnSpPr>
          <p:cNvPr id="6" name="Straight Connector 5">
            <a:extLst>
              <a:ext uri="{FF2B5EF4-FFF2-40B4-BE49-F238E27FC236}">
                <a16:creationId xmlns:a16="http://schemas.microsoft.com/office/drawing/2014/main" id="{1D74E012-9603-D95B-A83D-E4B310625A41}"/>
              </a:ext>
            </a:extLst>
          </p:cNvPr>
          <p:cNvCxnSpPr/>
          <p:nvPr/>
        </p:nvCxnSpPr>
        <p:spPr>
          <a:xfrm flipH="1">
            <a:off x="1449355" y="2956371"/>
            <a:ext cx="92932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0DC9061-E8CC-9A93-E43F-E7915AFCB1E7}"/>
              </a:ext>
            </a:extLst>
          </p:cNvPr>
          <p:cNvCxnSpPr/>
          <p:nvPr/>
        </p:nvCxnSpPr>
        <p:spPr>
          <a:xfrm flipH="1">
            <a:off x="1715023" y="1245320"/>
            <a:ext cx="92932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68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6E08-D240-4ABD-918F-4E3AF1742662}"/>
              </a:ext>
            </a:extLst>
          </p:cNvPr>
          <p:cNvSpPr>
            <a:spLocks noGrp="1"/>
          </p:cNvSpPr>
          <p:nvPr>
            <p:ph type="title"/>
          </p:nvPr>
        </p:nvSpPr>
        <p:spPr>
          <a:xfrm>
            <a:off x="608778" y="247638"/>
            <a:ext cx="10972800" cy="1143000"/>
          </a:xfrm>
        </p:spPr>
        <p:txBody>
          <a:bodyPr/>
          <a:lstStyle/>
          <a:p>
            <a:pPr algn="ctr"/>
            <a:r>
              <a:rPr lang="en-US" b="1" dirty="0">
                <a:solidFill>
                  <a:schemeClr val="bg1"/>
                </a:solidFill>
              </a:rPr>
              <a:t>ODF Fire History 1911- 2022 </a:t>
            </a:r>
            <a:endParaRPr lang="en-US" dirty="0">
              <a:solidFill>
                <a:schemeClr val="bg1"/>
              </a:solidFill>
            </a:endParaRPr>
          </a:p>
        </p:txBody>
      </p:sp>
      <p:sp>
        <p:nvSpPr>
          <p:cNvPr id="3" name="Date Placeholder 2">
            <a:extLst>
              <a:ext uri="{FF2B5EF4-FFF2-40B4-BE49-F238E27FC236}">
                <a16:creationId xmlns:a16="http://schemas.microsoft.com/office/drawing/2014/main" id="{391B592E-C8AE-6271-B3D3-536B07F5A09D}"/>
              </a:ext>
            </a:extLst>
          </p:cNvPr>
          <p:cNvSpPr>
            <a:spLocks noGrp="1"/>
          </p:cNvSpPr>
          <p:nvPr>
            <p:ph type="dt" sz="half" idx="10"/>
          </p:nvPr>
        </p:nvSpPr>
        <p:spPr>
          <a:xfrm>
            <a:off x="609600" y="6393138"/>
            <a:ext cx="2844800" cy="365125"/>
          </a:xfrm>
        </p:spPr>
        <p:txBody>
          <a:bodyPr/>
          <a:lstStyle/>
          <a:p>
            <a:r>
              <a:rPr lang="en-US" dirty="0">
                <a:solidFill>
                  <a:prstClr val="black">
                    <a:tint val="75000"/>
                  </a:prstClr>
                </a:solidFill>
              </a:rPr>
              <a:t>2/6/2023</a:t>
            </a:r>
          </a:p>
        </p:txBody>
      </p:sp>
      <p:sp>
        <p:nvSpPr>
          <p:cNvPr id="4" name="Footer Placeholder 3">
            <a:extLst>
              <a:ext uri="{FF2B5EF4-FFF2-40B4-BE49-F238E27FC236}">
                <a16:creationId xmlns:a16="http://schemas.microsoft.com/office/drawing/2014/main" id="{2AB2ACDA-3826-F3E1-3790-B15498681DD8}"/>
              </a:ext>
            </a:extLst>
          </p:cNvPr>
          <p:cNvSpPr>
            <a:spLocks noGrp="1"/>
          </p:cNvSpPr>
          <p:nvPr>
            <p:ph type="ftr" sz="quarter" idx="11"/>
          </p:nvPr>
        </p:nvSpPr>
        <p:spPr>
          <a:xfrm>
            <a:off x="3283242" y="6356351"/>
            <a:ext cx="4743158" cy="365125"/>
          </a:xfrm>
        </p:spPr>
        <p:txBody>
          <a:bodyPr/>
          <a:lstStyle/>
          <a:p>
            <a:r>
              <a:rPr lang="en-US" dirty="0">
                <a:solidFill>
                  <a:prstClr val="black">
                    <a:tint val="75000"/>
                  </a:prstClr>
                </a:solidFill>
              </a:rPr>
              <a:t>Living with Climate Change in the Rogue Valley Session 5 Natural Systems</a:t>
            </a:r>
          </a:p>
        </p:txBody>
      </p:sp>
      <p:grpSp>
        <p:nvGrpSpPr>
          <p:cNvPr id="30" name="Group 29">
            <a:extLst>
              <a:ext uri="{FF2B5EF4-FFF2-40B4-BE49-F238E27FC236}">
                <a16:creationId xmlns:a16="http://schemas.microsoft.com/office/drawing/2014/main" id="{9384407A-6DA2-5370-4363-CD5DBE87FBEA}"/>
              </a:ext>
            </a:extLst>
          </p:cNvPr>
          <p:cNvGrpSpPr/>
          <p:nvPr/>
        </p:nvGrpSpPr>
        <p:grpSpPr>
          <a:xfrm>
            <a:off x="241300" y="1417638"/>
            <a:ext cx="11709400" cy="4631270"/>
            <a:chOff x="482600" y="381000"/>
            <a:chExt cx="11709400" cy="4631270"/>
          </a:xfrm>
        </p:grpSpPr>
        <p:pic>
          <p:nvPicPr>
            <p:cNvPr id="6" name="Picture 5" descr="A graph of a firefighter&#10;&#10;Description automatically generated with medium confidence">
              <a:extLst>
                <a:ext uri="{FF2B5EF4-FFF2-40B4-BE49-F238E27FC236}">
                  <a16:creationId xmlns:a16="http://schemas.microsoft.com/office/drawing/2014/main" id="{758767A5-38DA-2E17-44FE-4BA6112316A3}"/>
                </a:ext>
              </a:extLst>
            </p:cNvPr>
            <p:cNvPicPr>
              <a:picLocks noChangeAspect="1"/>
            </p:cNvPicPr>
            <p:nvPr/>
          </p:nvPicPr>
          <p:blipFill rotWithShape="1">
            <a:blip r:embed="rId2"/>
            <a:srcRect b="20896"/>
            <a:stretch/>
          </p:blipFill>
          <p:spPr>
            <a:xfrm>
              <a:off x="482600" y="381000"/>
              <a:ext cx="11709400" cy="4631270"/>
            </a:xfrm>
            <a:prstGeom prst="rect">
              <a:avLst/>
            </a:prstGeom>
          </p:spPr>
        </p:pic>
        <p:sp>
          <p:nvSpPr>
            <p:cNvPr id="26" name="TextBox 25">
              <a:extLst>
                <a:ext uri="{FF2B5EF4-FFF2-40B4-BE49-F238E27FC236}">
                  <a16:creationId xmlns:a16="http://schemas.microsoft.com/office/drawing/2014/main" id="{76A9E334-800B-6177-EDBD-4CE77BD06E83}"/>
                </a:ext>
              </a:extLst>
            </p:cNvPr>
            <p:cNvSpPr txBox="1"/>
            <p:nvPr/>
          </p:nvSpPr>
          <p:spPr>
            <a:xfrm>
              <a:off x="9961363" y="4408097"/>
              <a:ext cx="652743" cy="369332"/>
            </a:xfrm>
            <a:prstGeom prst="rect">
              <a:avLst/>
            </a:prstGeom>
            <a:noFill/>
          </p:spPr>
          <p:txBody>
            <a:bodyPr wrap="none" rtlCol="0">
              <a:spAutoFit/>
            </a:bodyPr>
            <a:lstStyle/>
            <a:p>
              <a:r>
                <a:rPr lang="en-US" b="1" dirty="0">
                  <a:solidFill>
                    <a:schemeClr val="bg1"/>
                  </a:solidFill>
                </a:rPr>
                <a:t>2010</a:t>
              </a:r>
            </a:p>
          </p:txBody>
        </p:sp>
        <p:sp>
          <p:nvSpPr>
            <p:cNvPr id="27" name="TextBox 26">
              <a:extLst>
                <a:ext uri="{FF2B5EF4-FFF2-40B4-BE49-F238E27FC236}">
                  <a16:creationId xmlns:a16="http://schemas.microsoft.com/office/drawing/2014/main" id="{BE7B2931-8594-0D2B-FF46-FE7016DE63DC}"/>
                </a:ext>
              </a:extLst>
            </p:cNvPr>
            <p:cNvSpPr txBox="1"/>
            <p:nvPr/>
          </p:nvSpPr>
          <p:spPr>
            <a:xfrm>
              <a:off x="10768686" y="4408699"/>
              <a:ext cx="652743" cy="369332"/>
            </a:xfrm>
            <a:prstGeom prst="rect">
              <a:avLst/>
            </a:prstGeom>
            <a:noFill/>
          </p:spPr>
          <p:txBody>
            <a:bodyPr wrap="none" rtlCol="0">
              <a:spAutoFit/>
            </a:bodyPr>
            <a:lstStyle/>
            <a:p>
              <a:r>
                <a:rPr lang="en-US" b="1" dirty="0">
                  <a:solidFill>
                    <a:schemeClr val="bg1"/>
                  </a:solidFill>
                </a:rPr>
                <a:t>2020</a:t>
              </a:r>
            </a:p>
          </p:txBody>
        </p:sp>
      </p:grpSp>
      <p:pic>
        <p:nvPicPr>
          <p:cNvPr id="13" name="Picture 12">
            <a:extLst>
              <a:ext uri="{FF2B5EF4-FFF2-40B4-BE49-F238E27FC236}">
                <a16:creationId xmlns:a16="http://schemas.microsoft.com/office/drawing/2014/main" id="{9B0A52D2-3DE7-8ED5-A98E-556963BE7F05}"/>
              </a:ext>
            </a:extLst>
          </p:cNvPr>
          <p:cNvPicPr>
            <a:picLocks noChangeAspect="1"/>
          </p:cNvPicPr>
          <p:nvPr/>
        </p:nvPicPr>
        <p:blipFill rotWithShape="1">
          <a:blip r:embed="rId3"/>
          <a:srcRect r="2020"/>
          <a:stretch/>
        </p:blipFill>
        <p:spPr>
          <a:xfrm>
            <a:off x="6562723" y="1634712"/>
            <a:ext cx="3498097" cy="1851851"/>
          </a:xfrm>
          <a:prstGeom prst="rect">
            <a:avLst/>
          </a:prstGeom>
        </p:spPr>
      </p:pic>
      <p:pic>
        <p:nvPicPr>
          <p:cNvPr id="28" name="Picture 27">
            <a:extLst>
              <a:ext uri="{FF2B5EF4-FFF2-40B4-BE49-F238E27FC236}">
                <a16:creationId xmlns:a16="http://schemas.microsoft.com/office/drawing/2014/main" id="{A295B264-9AFE-F526-59D5-636E5E1377A5}"/>
              </a:ext>
            </a:extLst>
          </p:cNvPr>
          <p:cNvPicPr>
            <a:picLocks noChangeAspect="1"/>
          </p:cNvPicPr>
          <p:nvPr/>
        </p:nvPicPr>
        <p:blipFill>
          <a:blip r:embed="rId4"/>
          <a:stretch>
            <a:fillRect/>
          </a:stretch>
        </p:blipFill>
        <p:spPr>
          <a:xfrm>
            <a:off x="210292" y="5371104"/>
            <a:ext cx="2223796" cy="628558"/>
          </a:xfrm>
          <a:prstGeom prst="rect">
            <a:avLst/>
          </a:prstGeom>
        </p:spPr>
      </p:pic>
      <p:sp>
        <p:nvSpPr>
          <p:cNvPr id="31" name="TextBox 30">
            <a:extLst>
              <a:ext uri="{FF2B5EF4-FFF2-40B4-BE49-F238E27FC236}">
                <a16:creationId xmlns:a16="http://schemas.microsoft.com/office/drawing/2014/main" id="{F1689733-1C34-1364-70D3-AE3FAA15FFA2}"/>
              </a:ext>
            </a:extLst>
          </p:cNvPr>
          <p:cNvSpPr txBox="1"/>
          <p:nvPr/>
        </p:nvSpPr>
        <p:spPr>
          <a:xfrm>
            <a:off x="845892" y="5400980"/>
            <a:ext cx="652743" cy="369332"/>
          </a:xfrm>
          <a:prstGeom prst="rect">
            <a:avLst/>
          </a:prstGeom>
          <a:noFill/>
        </p:spPr>
        <p:txBody>
          <a:bodyPr wrap="none" rtlCol="0">
            <a:spAutoFit/>
          </a:bodyPr>
          <a:lstStyle/>
          <a:p>
            <a:r>
              <a:rPr lang="en-US" b="1" dirty="0">
                <a:solidFill>
                  <a:schemeClr val="bg1"/>
                </a:solidFill>
              </a:rPr>
              <a:t>1910</a:t>
            </a:r>
          </a:p>
        </p:txBody>
      </p:sp>
      <p:sp>
        <p:nvSpPr>
          <p:cNvPr id="32" name="TextBox 31">
            <a:extLst>
              <a:ext uri="{FF2B5EF4-FFF2-40B4-BE49-F238E27FC236}">
                <a16:creationId xmlns:a16="http://schemas.microsoft.com/office/drawing/2014/main" id="{521F4728-4A97-F0DF-1F27-9FD4BEFC4A73}"/>
              </a:ext>
            </a:extLst>
          </p:cNvPr>
          <p:cNvSpPr txBox="1"/>
          <p:nvPr/>
        </p:nvSpPr>
        <p:spPr>
          <a:xfrm>
            <a:off x="1820245" y="5403003"/>
            <a:ext cx="652743" cy="369332"/>
          </a:xfrm>
          <a:prstGeom prst="rect">
            <a:avLst/>
          </a:prstGeom>
          <a:noFill/>
        </p:spPr>
        <p:txBody>
          <a:bodyPr wrap="none" rtlCol="0">
            <a:spAutoFit/>
          </a:bodyPr>
          <a:lstStyle/>
          <a:p>
            <a:r>
              <a:rPr lang="en-US" b="1" dirty="0">
                <a:solidFill>
                  <a:schemeClr val="bg1"/>
                </a:solidFill>
              </a:rPr>
              <a:t>1920</a:t>
            </a:r>
          </a:p>
        </p:txBody>
      </p:sp>
      <p:pic>
        <p:nvPicPr>
          <p:cNvPr id="33" name="Picture 32">
            <a:extLst>
              <a:ext uri="{FF2B5EF4-FFF2-40B4-BE49-F238E27FC236}">
                <a16:creationId xmlns:a16="http://schemas.microsoft.com/office/drawing/2014/main" id="{D39AB032-B0CC-2ADE-2BE7-5BDAE5BE72F6}"/>
              </a:ext>
            </a:extLst>
          </p:cNvPr>
          <p:cNvPicPr>
            <a:picLocks noChangeAspect="1"/>
          </p:cNvPicPr>
          <p:nvPr/>
        </p:nvPicPr>
        <p:blipFill>
          <a:blip r:embed="rId5"/>
          <a:stretch>
            <a:fillRect/>
          </a:stretch>
        </p:blipFill>
        <p:spPr>
          <a:xfrm>
            <a:off x="2336027" y="5369224"/>
            <a:ext cx="1971426" cy="669638"/>
          </a:xfrm>
          <a:prstGeom prst="rect">
            <a:avLst/>
          </a:prstGeom>
        </p:spPr>
      </p:pic>
      <p:sp>
        <p:nvSpPr>
          <p:cNvPr id="34" name="TextBox 33">
            <a:extLst>
              <a:ext uri="{FF2B5EF4-FFF2-40B4-BE49-F238E27FC236}">
                <a16:creationId xmlns:a16="http://schemas.microsoft.com/office/drawing/2014/main" id="{F7E8DF91-B0DF-4AB9-76EF-477FEE433141}"/>
              </a:ext>
            </a:extLst>
          </p:cNvPr>
          <p:cNvSpPr txBox="1"/>
          <p:nvPr/>
        </p:nvSpPr>
        <p:spPr>
          <a:xfrm>
            <a:off x="2575007" y="5391474"/>
            <a:ext cx="652743" cy="369332"/>
          </a:xfrm>
          <a:prstGeom prst="rect">
            <a:avLst/>
          </a:prstGeom>
          <a:noFill/>
        </p:spPr>
        <p:txBody>
          <a:bodyPr wrap="none" rtlCol="0">
            <a:spAutoFit/>
          </a:bodyPr>
          <a:lstStyle/>
          <a:p>
            <a:r>
              <a:rPr lang="en-US" b="1" dirty="0">
                <a:solidFill>
                  <a:schemeClr val="bg1"/>
                </a:solidFill>
              </a:rPr>
              <a:t>1930</a:t>
            </a:r>
          </a:p>
        </p:txBody>
      </p:sp>
      <p:sp>
        <p:nvSpPr>
          <p:cNvPr id="35" name="TextBox 34">
            <a:extLst>
              <a:ext uri="{FF2B5EF4-FFF2-40B4-BE49-F238E27FC236}">
                <a16:creationId xmlns:a16="http://schemas.microsoft.com/office/drawing/2014/main" id="{2244FB38-8C30-0001-F964-2B99E39DBB93}"/>
              </a:ext>
            </a:extLst>
          </p:cNvPr>
          <p:cNvSpPr txBox="1"/>
          <p:nvPr/>
        </p:nvSpPr>
        <p:spPr>
          <a:xfrm>
            <a:off x="3447843" y="5378774"/>
            <a:ext cx="652743" cy="369332"/>
          </a:xfrm>
          <a:prstGeom prst="rect">
            <a:avLst/>
          </a:prstGeom>
          <a:noFill/>
        </p:spPr>
        <p:txBody>
          <a:bodyPr wrap="none" rtlCol="0">
            <a:spAutoFit/>
          </a:bodyPr>
          <a:lstStyle/>
          <a:p>
            <a:r>
              <a:rPr lang="en-US" b="1" dirty="0">
                <a:solidFill>
                  <a:schemeClr val="bg1"/>
                </a:solidFill>
              </a:rPr>
              <a:t>1940</a:t>
            </a:r>
          </a:p>
        </p:txBody>
      </p:sp>
      <p:pic>
        <p:nvPicPr>
          <p:cNvPr id="36" name="Picture 35">
            <a:extLst>
              <a:ext uri="{FF2B5EF4-FFF2-40B4-BE49-F238E27FC236}">
                <a16:creationId xmlns:a16="http://schemas.microsoft.com/office/drawing/2014/main" id="{6A004735-580A-1BC5-0E31-229749B26DBC}"/>
              </a:ext>
            </a:extLst>
          </p:cNvPr>
          <p:cNvPicPr>
            <a:picLocks noChangeAspect="1"/>
          </p:cNvPicPr>
          <p:nvPr/>
        </p:nvPicPr>
        <p:blipFill>
          <a:blip r:embed="rId4"/>
          <a:stretch>
            <a:fillRect/>
          </a:stretch>
        </p:blipFill>
        <p:spPr>
          <a:xfrm>
            <a:off x="4318865" y="5409750"/>
            <a:ext cx="2745216" cy="615166"/>
          </a:xfrm>
          <a:prstGeom prst="rect">
            <a:avLst/>
          </a:prstGeom>
        </p:spPr>
      </p:pic>
      <p:sp>
        <p:nvSpPr>
          <p:cNvPr id="37" name="TextBox 36">
            <a:extLst>
              <a:ext uri="{FF2B5EF4-FFF2-40B4-BE49-F238E27FC236}">
                <a16:creationId xmlns:a16="http://schemas.microsoft.com/office/drawing/2014/main" id="{1C63577F-24DB-0FC8-C9DB-B1F704120B9A}"/>
              </a:ext>
            </a:extLst>
          </p:cNvPr>
          <p:cNvSpPr txBox="1"/>
          <p:nvPr/>
        </p:nvSpPr>
        <p:spPr>
          <a:xfrm>
            <a:off x="4366671" y="5378621"/>
            <a:ext cx="652743" cy="369332"/>
          </a:xfrm>
          <a:prstGeom prst="rect">
            <a:avLst/>
          </a:prstGeom>
          <a:noFill/>
        </p:spPr>
        <p:txBody>
          <a:bodyPr wrap="none" rtlCol="0">
            <a:spAutoFit/>
          </a:bodyPr>
          <a:lstStyle/>
          <a:p>
            <a:r>
              <a:rPr lang="en-US" b="1" dirty="0">
                <a:solidFill>
                  <a:schemeClr val="bg1"/>
                </a:solidFill>
              </a:rPr>
              <a:t>1950</a:t>
            </a:r>
          </a:p>
        </p:txBody>
      </p:sp>
      <p:sp>
        <p:nvSpPr>
          <p:cNvPr id="38" name="TextBox 37">
            <a:extLst>
              <a:ext uri="{FF2B5EF4-FFF2-40B4-BE49-F238E27FC236}">
                <a16:creationId xmlns:a16="http://schemas.microsoft.com/office/drawing/2014/main" id="{32C99417-A890-022D-2AF1-3D1846EC7378}"/>
              </a:ext>
            </a:extLst>
          </p:cNvPr>
          <p:cNvSpPr txBox="1"/>
          <p:nvPr/>
        </p:nvSpPr>
        <p:spPr>
          <a:xfrm>
            <a:off x="5228726" y="5378621"/>
            <a:ext cx="652743" cy="369332"/>
          </a:xfrm>
          <a:prstGeom prst="rect">
            <a:avLst/>
          </a:prstGeom>
          <a:noFill/>
        </p:spPr>
        <p:txBody>
          <a:bodyPr wrap="none" rtlCol="0">
            <a:spAutoFit/>
          </a:bodyPr>
          <a:lstStyle/>
          <a:p>
            <a:r>
              <a:rPr lang="en-US" b="1" dirty="0">
                <a:solidFill>
                  <a:schemeClr val="bg1"/>
                </a:solidFill>
              </a:rPr>
              <a:t>1960</a:t>
            </a:r>
          </a:p>
        </p:txBody>
      </p:sp>
      <p:sp>
        <p:nvSpPr>
          <p:cNvPr id="39" name="TextBox 38">
            <a:extLst>
              <a:ext uri="{FF2B5EF4-FFF2-40B4-BE49-F238E27FC236}">
                <a16:creationId xmlns:a16="http://schemas.microsoft.com/office/drawing/2014/main" id="{25FEDEE2-11C4-B758-EC6C-9E3AA5ACF3D2}"/>
              </a:ext>
            </a:extLst>
          </p:cNvPr>
          <p:cNvSpPr txBox="1"/>
          <p:nvPr/>
        </p:nvSpPr>
        <p:spPr>
          <a:xfrm>
            <a:off x="6182577" y="5383775"/>
            <a:ext cx="652743" cy="369332"/>
          </a:xfrm>
          <a:prstGeom prst="rect">
            <a:avLst/>
          </a:prstGeom>
          <a:noFill/>
        </p:spPr>
        <p:txBody>
          <a:bodyPr wrap="none" rtlCol="0">
            <a:spAutoFit/>
          </a:bodyPr>
          <a:lstStyle/>
          <a:p>
            <a:r>
              <a:rPr lang="en-US" b="1" dirty="0">
                <a:solidFill>
                  <a:schemeClr val="bg1"/>
                </a:solidFill>
              </a:rPr>
              <a:t>1970</a:t>
            </a:r>
          </a:p>
        </p:txBody>
      </p:sp>
      <p:pic>
        <p:nvPicPr>
          <p:cNvPr id="43" name="Picture 42">
            <a:extLst>
              <a:ext uri="{FF2B5EF4-FFF2-40B4-BE49-F238E27FC236}">
                <a16:creationId xmlns:a16="http://schemas.microsoft.com/office/drawing/2014/main" id="{DF7F4989-E69B-3D96-5F3E-599CEB5F9D2A}"/>
              </a:ext>
            </a:extLst>
          </p:cNvPr>
          <p:cNvPicPr>
            <a:picLocks noChangeAspect="1"/>
          </p:cNvPicPr>
          <p:nvPr/>
        </p:nvPicPr>
        <p:blipFill>
          <a:blip r:embed="rId5"/>
          <a:stretch>
            <a:fillRect/>
          </a:stretch>
        </p:blipFill>
        <p:spPr>
          <a:xfrm>
            <a:off x="7057191" y="5391474"/>
            <a:ext cx="1983028" cy="633442"/>
          </a:xfrm>
          <a:prstGeom prst="rect">
            <a:avLst/>
          </a:prstGeom>
        </p:spPr>
      </p:pic>
      <p:sp>
        <p:nvSpPr>
          <p:cNvPr id="44" name="TextBox 43">
            <a:extLst>
              <a:ext uri="{FF2B5EF4-FFF2-40B4-BE49-F238E27FC236}">
                <a16:creationId xmlns:a16="http://schemas.microsoft.com/office/drawing/2014/main" id="{9CB35B45-3F03-56E0-757A-290C7524F425}"/>
              </a:ext>
            </a:extLst>
          </p:cNvPr>
          <p:cNvSpPr txBox="1"/>
          <p:nvPr/>
        </p:nvSpPr>
        <p:spPr>
          <a:xfrm>
            <a:off x="7084401" y="5403003"/>
            <a:ext cx="652743" cy="369332"/>
          </a:xfrm>
          <a:prstGeom prst="rect">
            <a:avLst/>
          </a:prstGeom>
          <a:noFill/>
        </p:spPr>
        <p:txBody>
          <a:bodyPr wrap="none" rtlCol="0">
            <a:spAutoFit/>
          </a:bodyPr>
          <a:lstStyle/>
          <a:p>
            <a:r>
              <a:rPr lang="en-US" b="1" dirty="0">
                <a:solidFill>
                  <a:schemeClr val="bg1"/>
                </a:solidFill>
              </a:rPr>
              <a:t>1980</a:t>
            </a:r>
          </a:p>
        </p:txBody>
      </p:sp>
      <p:sp>
        <p:nvSpPr>
          <p:cNvPr id="45" name="TextBox 44">
            <a:extLst>
              <a:ext uri="{FF2B5EF4-FFF2-40B4-BE49-F238E27FC236}">
                <a16:creationId xmlns:a16="http://schemas.microsoft.com/office/drawing/2014/main" id="{A332FF00-3B09-FEA3-8AA5-34E4FBBD2E4C}"/>
              </a:ext>
            </a:extLst>
          </p:cNvPr>
          <p:cNvSpPr txBox="1"/>
          <p:nvPr/>
        </p:nvSpPr>
        <p:spPr>
          <a:xfrm>
            <a:off x="7871842" y="5396740"/>
            <a:ext cx="652743" cy="369332"/>
          </a:xfrm>
          <a:prstGeom prst="rect">
            <a:avLst/>
          </a:prstGeom>
          <a:noFill/>
        </p:spPr>
        <p:txBody>
          <a:bodyPr wrap="none" rtlCol="0">
            <a:spAutoFit/>
          </a:bodyPr>
          <a:lstStyle/>
          <a:p>
            <a:r>
              <a:rPr lang="en-US" b="1" dirty="0">
                <a:solidFill>
                  <a:schemeClr val="bg1"/>
                </a:solidFill>
              </a:rPr>
              <a:t>1990</a:t>
            </a:r>
          </a:p>
        </p:txBody>
      </p:sp>
      <p:pic>
        <p:nvPicPr>
          <p:cNvPr id="47" name="Picture 46">
            <a:extLst>
              <a:ext uri="{FF2B5EF4-FFF2-40B4-BE49-F238E27FC236}">
                <a16:creationId xmlns:a16="http://schemas.microsoft.com/office/drawing/2014/main" id="{A9B470DB-5A71-12FC-7DBA-4970C218B314}"/>
              </a:ext>
            </a:extLst>
          </p:cNvPr>
          <p:cNvPicPr>
            <a:picLocks noChangeAspect="1"/>
          </p:cNvPicPr>
          <p:nvPr/>
        </p:nvPicPr>
        <p:blipFill>
          <a:blip r:embed="rId4"/>
          <a:stretch>
            <a:fillRect/>
          </a:stretch>
        </p:blipFill>
        <p:spPr>
          <a:xfrm>
            <a:off x="9063848" y="5369224"/>
            <a:ext cx="248178" cy="655692"/>
          </a:xfrm>
          <a:prstGeom prst="rect">
            <a:avLst/>
          </a:prstGeom>
        </p:spPr>
      </p:pic>
      <p:sp>
        <p:nvSpPr>
          <p:cNvPr id="50" name="TextBox 49">
            <a:extLst>
              <a:ext uri="{FF2B5EF4-FFF2-40B4-BE49-F238E27FC236}">
                <a16:creationId xmlns:a16="http://schemas.microsoft.com/office/drawing/2014/main" id="{F863CB69-AC3E-14BE-85E8-0DC9BD2FD08C}"/>
              </a:ext>
            </a:extLst>
          </p:cNvPr>
          <p:cNvSpPr txBox="1"/>
          <p:nvPr/>
        </p:nvSpPr>
        <p:spPr>
          <a:xfrm>
            <a:off x="8727050" y="5394537"/>
            <a:ext cx="652743" cy="369332"/>
          </a:xfrm>
          <a:prstGeom prst="rect">
            <a:avLst/>
          </a:prstGeom>
          <a:noFill/>
        </p:spPr>
        <p:txBody>
          <a:bodyPr wrap="none" rtlCol="0">
            <a:spAutoFit/>
          </a:bodyPr>
          <a:lstStyle/>
          <a:p>
            <a:r>
              <a:rPr lang="en-US" b="1" dirty="0">
                <a:solidFill>
                  <a:schemeClr val="bg1"/>
                </a:solidFill>
              </a:rPr>
              <a:t>2000</a:t>
            </a:r>
          </a:p>
        </p:txBody>
      </p:sp>
      <p:pic>
        <p:nvPicPr>
          <p:cNvPr id="51" name="Picture 50">
            <a:extLst>
              <a:ext uri="{FF2B5EF4-FFF2-40B4-BE49-F238E27FC236}">
                <a16:creationId xmlns:a16="http://schemas.microsoft.com/office/drawing/2014/main" id="{02861479-09B1-D43F-B53F-037361B6B424}"/>
              </a:ext>
            </a:extLst>
          </p:cNvPr>
          <p:cNvPicPr>
            <a:picLocks noChangeAspect="1"/>
          </p:cNvPicPr>
          <p:nvPr/>
        </p:nvPicPr>
        <p:blipFill>
          <a:blip r:embed="rId5"/>
          <a:stretch>
            <a:fillRect/>
          </a:stretch>
        </p:blipFill>
        <p:spPr>
          <a:xfrm>
            <a:off x="9312525" y="5369224"/>
            <a:ext cx="277132" cy="691976"/>
          </a:xfrm>
          <a:prstGeom prst="rect">
            <a:avLst/>
          </a:prstGeom>
        </p:spPr>
      </p:pic>
      <p:sp>
        <p:nvSpPr>
          <p:cNvPr id="52" name="TextBox 51">
            <a:extLst>
              <a:ext uri="{FF2B5EF4-FFF2-40B4-BE49-F238E27FC236}">
                <a16:creationId xmlns:a16="http://schemas.microsoft.com/office/drawing/2014/main" id="{1620688B-237F-D5B0-1A2E-FAEFCA5595F8}"/>
              </a:ext>
            </a:extLst>
          </p:cNvPr>
          <p:cNvSpPr txBox="1"/>
          <p:nvPr/>
        </p:nvSpPr>
        <p:spPr>
          <a:xfrm>
            <a:off x="2314474" y="5651145"/>
            <a:ext cx="1711302" cy="461665"/>
          </a:xfrm>
          <a:prstGeom prst="rect">
            <a:avLst/>
          </a:prstGeom>
          <a:noFill/>
          <a:ln>
            <a:noFill/>
          </a:ln>
        </p:spPr>
        <p:txBody>
          <a:bodyPr wrap="none" rtlCol="0">
            <a:spAutoFit/>
          </a:bodyPr>
          <a:lstStyle/>
          <a:p>
            <a:r>
              <a:rPr lang="en-US" sz="2400" b="1" dirty="0">
                <a:solidFill>
                  <a:schemeClr val="bg1"/>
                </a:solidFill>
              </a:rPr>
              <a:t>PDO Warm</a:t>
            </a:r>
          </a:p>
        </p:txBody>
      </p:sp>
      <p:sp>
        <p:nvSpPr>
          <p:cNvPr id="53" name="TextBox 52">
            <a:extLst>
              <a:ext uri="{FF2B5EF4-FFF2-40B4-BE49-F238E27FC236}">
                <a16:creationId xmlns:a16="http://schemas.microsoft.com/office/drawing/2014/main" id="{E72300A9-EFD5-CF9E-A726-5896A5120D63}"/>
              </a:ext>
            </a:extLst>
          </p:cNvPr>
          <p:cNvSpPr txBox="1"/>
          <p:nvPr/>
        </p:nvSpPr>
        <p:spPr>
          <a:xfrm>
            <a:off x="4754967" y="5639827"/>
            <a:ext cx="1603324" cy="461665"/>
          </a:xfrm>
          <a:prstGeom prst="rect">
            <a:avLst/>
          </a:prstGeom>
          <a:noFill/>
          <a:ln>
            <a:noFill/>
          </a:ln>
        </p:spPr>
        <p:txBody>
          <a:bodyPr wrap="none" rtlCol="0">
            <a:spAutoFit/>
          </a:bodyPr>
          <a:lstStyle/>
          <a:p>
            <a:r>
              <a:rPr lang="en-US" sz="2400" b="1" dirty="0">
                <a:solidFill>
                  <a:schemeClr val="bg1"/>
                </a:solidFill>
              </a:rPr>
              <a:t>PDO Cool </a:t>
            </a:r>
          </a:p>
        </p:txBody>
      </p:sp>
      <p:sp>
        <p:nvSpPr>
          <p:cNvPr id="54" name="TextBox 53">
            <a:extLst>
              <a:ext uri="{FF2B5EF4-FFF2-40B4-BE49-F238E27FC236}">
                <a16:creationId xmlns:a16="http://schemas.microsoft.com/office/drawing/2014/main" id="{0C739714-BEAE-435F-8D54-84F6ED8AA2E8}"/>
              </a:ext>
            </a:extLst>
          </p:cNvPr>
          <p:cNvSpPr txBox="1"/>
          <p:nvPr/>
        </p:nvSpPr>
        <p:spPr>
          <a:xfrm>
            <a:off x="7160266" y="5651165"/>
            <a:ext cx="4287905" cy="461665"/>
          </a:xfrm>
          <a:prstGeom prst="rect">
            <a:avLst/>
          </a:prstGeom>
          <a:noFill/>
        </p:spPr>
        <p:txBody>
          <a:bodyPr wrap="none" rtlCol="0">
            <a:spAutoFit/>
          </a:bodyPr>
          <a:lstStyle/>
          <a:p>
            <a:r>
              <a:rPr lang="en-US" sz="2400" b="1" dirty="0">
                <a:solidFill>
                  <a:schemeClr val="bg1"/>
                </a:solidFill>
              </a:rPr>
              <a:t>PDO Warm &amp; Global Warming</a:t>
            </a:r>
          </a:p>
        </p:txBody>
      </p:sp>
      <p:sp>
        <p:nvSpPr>
          <p:cNvPr id="55" name="TextBox 54">
            <a:extLst>
              <a:ext uri="{FF2B5EF4-FFF2-40B4-BE49-F238E27FC236}">
                <a16:creationId xmlns:a16="http://schemas.microsoft.com/office/drawing/2014/main" id="{0B911020-B04D-8FF6-E11E-6F00E9C8A62D}"/>
              </a:ext>
            </a:extLst>
          </p:cNvPr>
          <p:cNvSpPr txBox="1"/>
          <p:nvPr/>
        </p:nvSpPr>
        <p:spPr>
          <a:xfrm>
            <a:off x="439487" y="5647436"/>
            <a:ext cx="1540806" cy="461665"/>
          </a:xfrm>
          <a:prstGeom prst="rect">
            <a:avLst/>
          </a:prstGeom>
          <a:noFill/>
          <a:ln>
            <a:noFill/>
          </a:ln>
        </p:spPr>
        <p:txBody>
          <a:bodyPr wrap="none" rtlCol="0">
            <a:spAutoFit/>
          </a:bodyPr>
          <a:lstStyle/>
          <a:p>
            <a:r>
              <a:rPr lang="en-US" sz="2400" b="1" dirty="0">
                <a:solidFill>
                  <a:schemeClr val="bg1"/>
                </a:solidFill>
              </a:rPr>
              <a:t>PDO Cool</a:t>
            </a:r>
          </a:p>
        </p:txBody>
      </p:sp>
      <p:cxnSp>
        <p:nvCxnSpPr>
          <p:cNvPr id="7" name="Straight Arrow Connector 6">
            <a:extLst>
              <a:ext uri="{FF2B5EF4-FFF2-40B4-BE49-F238E27FC236}">
                <a16:creationId xmlns:a16="http://schemas.microsoft.com/office/drawing/2014/main" id="{1B6A2C4B-4CC4-F872-1658-7A811C3AB012}"/>
              </a:ext>
            </a:extLst>
          </p:cNvPr>
          <p:cNvCxnSpPr>
            <a:cxnSpLocks/>
          </p:cNvCxnSpPr>
          <p:nvPr/>
        </p:nvCxnSpPr>
        <p:spPr>
          <a:xfrm>
            <a:off x="4223966" y="2552097"/>
            <a:ext cx="0" cy="123196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2" descr="AMERICAN ICON: SMOKEY THE BEAR | significon">
            <a:extLst>
              <a:ext uri="{FF2B5EF4-FFF2-40B4-BE49-F238E27FC236}">
                <a16:creationId xmlns:a16="http://schemas.microsoft.com/office/drawing/2014/main" id="{3B1453B0-831A-1F0C-1F67-0249FB43E8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1214" y="1847117"/>
            <a:ext cx="588772" cy="6435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3E81B0-E477-C700-2814-3D8EE8010594}"/>
              </a:ext>
            </a:extLst>
          </p:cNvPr>
          <p:cNvSpPr txBox="1"/>
          <p:nvPr/>
        </p:nvSpPr>
        <p:spPr>
          <a:xfrm>
            <a:off x="4345180" y="3135378"/>
            <a:ext cx="2809615" cy="461665"/>
          </a:xfrm>
          <a:prstGeom prst="rect">
            <a:avLst/>
          </a:prstGeom>
          <a:noFill/>
        </p:spPr>
        <p:txBody>
          <a:bodyPr wrap="none" rtlCol="0">
            <a:spAutoFit/>
          </a:bodyPr>
          <a:lstStyle/>
          <a:p>
            <a:r>
              <a:rPr lang="en-US" sz="2400" b="1" dirty="0">
                <a:solidFill>
                  <a:schemeClr val="bg1"/>
                </a:solidFill>
              </a:rPr>
              <a:t>10-year trend # Fires</a:t>
            </a:r>
          </a:p>
        </p:txBody>
      </p:sp>
      <p:sp>
        <p:nvSpPr>
          <p:cNvPr id="10" name="TextBox 9">
            <a:extLst>
              <a:ext uri="{FF2B5EF4-FFF2-40B4-BE49-F238E27FC236}">
                <a16:creationId xmlns:a16="http://schemas.microsoft.com/office/drawing/2014/main" id="{27162AEC-483C-AF62-C211-E0274BD4D1CD}"/>
              </a:ext>
            </a:extLst>
          </p:cNvPr>
          <p:cNvSpPr txBox="1"/>
          <p:nvPr/>
        </p:nvSpPr>
        <p:spPr>
          <a:xfrm>
            <a:off x="4843001" y="4292666"/>
            <a:ext cx="3965829" cy="461665"/>
          </a:xfrm>
          <a:prstGeom prst="rect">
            <a:avLst/>
          </a:prstGeom>
          <a:noFill/>
        </p:spPr>
        <p:txBody>
          <a:bodyPr wrap="none" rtlCol="0">
            <a:spAutoFit/>
          </a:bodyPr>
          <a:lstStyle/>
          <a:p>
            <a:r>
              <a:rPr lang="en-US" sz="2400" b="1" dirty="0">
                <a:solidFill>
                  <a:schemeClr val="accent2">
                    <a:lumMod val="50000"/>
                  </a:schemeClr>
                </a:solidFill>
              </a:rPr>
              <a:t>10-year trend Acres burned</a:t>
            </a:r>
          </a:p>
        </p:txBody>
      </p:sp>
      <p:sp>
        <p:nvSpPr>
          <p:cNvPr id="12" name="TextBox 11">
            <a:extLst>
              <a:ext uri="{FF2B5EF4-FFF2-40B4-BE49-F238E27FC236}">
                <a16:creationId xmlns:a16="http://schemas.microsoft.com/office/drawing/2014/main" id="{300BE975-8C7D-EF8A-8A87-04C295611247}"/>
              </a:ext>
            </a:extLst>
          </p:cNvPr>
          <p:cNvSpPr txBox="1"/>
          <p:nvPr/>
        </p:nvSpPr>
        <p:spPr>
          <a:xfrm>
            <a:off x="0" y="5999662"/>
            <a:ext cx="12044838" cy="369332"/>
          </a:xfrm>
          <a:prstGeom prst="rect">
            <a:avLst/>
          </a:prstGeom>
          <a:noFill/>
        </p:spPr>
        <p:txBody>
          <a:bodyPr wrap="square">
            <a:spAutoFit/>
          </a:bodyPr>
          <a:lstStyle/>
          <a:p>
            <a:pPr algn="ctr"/>
            <a:r>
              <a:rPr lang="en-US" dirty="0">
                <a:hlinkClick r:id="rId7"/>
              </a:rPr>
              <a:t>https://www.oregon.gov/odf/fire/documents/odf-century-fire-history-chart.pdf</a:t>
            </a:r>
            <a:r>
              <a:rPr lang="en-US" dirty="0"/>
              <a:t> </a:t>
            </a:r>
          </a:p>
        </p:txBody>
      </p:sp>
      <p:sp>
        <p:nvSpPr>
          <p:cNvPr id="11" name="Slide Number Placeholder 10">
            <a:extLst>
              <a:ext uri="{FF2B5EF4-FFF2-40B4-BE49-F238E27FC236}">
                <a16:creationId xmlns:a16="http://schemas.microsoft.com/office/drawing/2014/main" id="{F045D737-EE1D-6F7B-8B44-064755E8E012}"/>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30</a:t>
            </a:fld>
            <a:endParaRPr lang="en-US" dirty="0">
              <a:solidFill>
                <a:prstClr val="black">
                  <a:tint val="75000"/>
                </a:prstClr>
              </a:solidFill>
            </a:endParaRPr>
          </a:p>
        </p:txBody>
      </p:sp>
      <p:cxnSp>
        <p:nvCxnSpPr>
          <p:cNvPr id="5" name="Straight Arrow Connector 4">
            <a:extLst>
              <a:ext uri="{FF2B5EF4-FFF2-40B4-BE49-F238E27FC236}">
                <a16:creationId xmlns:a16="http://schemas.microsoft.com/office/drawing/2014/main" id="{9165F60B-DD88-0635-99CC-728A983B523E}"/>
              </a:ext>
            </a:extLst>
          </p:cNvPr>
          <p:cNvCxnSpPr>
            <a:cxnSpLocks/>
          </p:cNvCxnSpPr>
          <p:nvPr/>
        </p:nvCxnSpPr>
        <p:spPr>
          <a:xfrm>
            <a:off x="4025776" y="2540657"/>
            <a:ext cx="0" cy="1904883"/>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2B44DDB-EC8F-35F3-EBE1-198051E15719}"/>
              </a:ext>
            </a:extLst>
          </p:cNvPr>
          <p:cNvSpPr txBox="1"/>
          <p:nvPr/>
        </p:nvSpPr>
        <p:spPr>
          <a:xfrm>
            <a:off x="208109" y="220638"/>
            <a:ext cx="2003562" cy="707886"/>
          </a:xfrm>
          <a:prstGeom prst="rect">
            <a:avLst/>
          </a:prstGeom>
          <a:noFill/>
        </p:spPr>
        <p:txBody>
          <a:bodyPr wrap="none" rtlCol="0">
            <a:spAutoFit/>
          </a:bodyPr>
          <a:lstStyle/>
          <a:p>
            <a:pPr algn="ctr"/>
            <a:r>
              <a:rPr lang="en-US" sz="2000" b="1" dirty="0"/>
              <a:t>Pacific Decadal</a:t>
            </a:r>
            <a:br>
              <a:rPr lang="en-US" sz="2000" b="1" dirty="0"/>
            </a:br>
            <a:r>
              <a:rPr lang="en-US" sz="2000" b="1" dirty="0"/>
              <a:t>Oscillation</a:t>
            </a:r>
          </a:p>
        </p:txBody>
      </p:sp>
    </p:spTree>
    <p:extLst>
      <p:ext uri="{BB962C8B-B14F-4D97-AF65-F5344CB8AC3E}">
        <p14:creationId xmlns:p14="http://schemas.microsoft.com/office/powerpoint/2010/main" val="423108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9"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7C0048C-089B-4754-8F04-C737C9A3C069}"/>
              </a:ext>
            </a:extLst>
          </p:cNvPr>
          <p:cNvGrpSpPr/>
          <p:nvPr/>
        </p:nvGrpSpPr>
        <p:grpSpPr>
          <a:xfrm>
            <a:off x="1729409" y="1765332"/>
            <a:ext cx="8328335" cy="2830685"/>
            <a:chOff x="2004976" y="1765332"/>
            <a:chExt cx="7914861" cy="2830685"/>
          </a:xfrm>
        </p:grpSpPr>
        <p:grpSp>
          <p:nvGrpSpPr>
            <p:cNvPr id="29" name="Group 28">
              <a:extLst>
                <a:ext uri="{FF2B5EF4-FFF2-40B4-BE49-F238E27FC236}">
                  <a16:creationId xmlns:a16="http://schemas.microsoft.com/office/drawing/2014/main" id="{F03D14AD-3853-444B-967F-0D4DD6DDEFE1}"/>
                </a:ext>
              </a:extLst>
            </p:cNvPr>
            <p:cNvGrpSpPr/>
            <p:nvPr/>
          </p:nvGrpSpPr>
          <p:grpSpPr>
            <a:xfrm>
              <a:off x="2004976" y="1766590"/>
              <a:ext cx="7914861" cy="2829427"/>
              <a:chOff x="-6901" y="952441"/>
              <a:chExt cx="5734050" cy="1898650"/>
            </a:xfrm>
          </p:grpSpPr>
          <p:pic>
            <p:nvPicPr>
              <p:cNvPr id="31" name="Picture 30">
                <a:extLst>
                  <a:ext uri="{FF2B5EF4-FFF2-40B4-BE49-F238E27FC236}">
                    <a16:creationId xmlns:a16="http://schemas.microsoft.com/office/drawing/2014/main" id="{E7A249AF-BB27-4822-84B0-949D704F0423}"/>
                  </a:ext>
                </a:extLst>
              </p:cNvPr>
              <p:cNvPicPr>
                <a:picLocks noChangeAspect="1"/>
              </p:cNvPicPr>
              <p:nvPr/>
            </p:nvPicPr>
            <p:blipFill rotWithShape="1">
              <a:blip r:embed="rId2">
                <a:extLst>
                  <a:ext uri="{28A0092B-C50C-407E-A947-70E740481C1C}">
                    <a14:useLocalDpi xmlns:a14="http://schemas.microsoft.com/office/drawing/2010/main" val="0"/>
                  </a:ext>
                </a:extLst>
              </a:blip>
              <a:srcRect r="3525"/>
              <a:stretch/>
            </p:blipFill>
            <p:spPr bwMode="auto">
              <a:xfrm>
                <a:off x="-6901" y="952441"/>
                <a:ext cx="5734050" cy="1898650"/>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450CE647-7C50-49E8-BD13-1AC2D6C8D617}"/>
                  </a:ext>
                </a:extLst>
              </p:cNvPr>
              <p:cNvPicPr>
                <a:picLocks noChangeAspect="1"/>
              </p:cNvPicPr>
              <p:nvPr/>
            </p:nvPicPr>
            <p:blipFill rotWithShape="1">
              <a:blip r:embed="rId3">
                <a:extLst>
                  <a:ext uri="{28A0092B-C50C-407E-A947-70E740481C1C}">
                    <a14:useLocalDpi xmlns:a14="http://schemas.microsoft.com/office/drawing/2010/main" val="0"/>
                  </a:ext>
                </a:extLst>
              </a:blip>
              <a:srcRect t="50943"/>
              <a:stretch/>
            </p:blipFill>
            <p:spPr bwMode="auto">
              <a:xfrm>
                <a:off x="1747322" y="2466790"/>
                <a:ext cx="1400175" cy="380688"/>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22252049-4EFD-4937-91B1-788FC9564C1E}"/>
                  </a:ext>
                </a:extLst>
              </p:cNvPr>
              <p:cNvPicPr>
                <a:picLocks noChangeAspect="1"/>
              </p:cNvPicPr>
              <p:nvPr/>
            </p:nvPicPr>
            <p:blipFill rotWithShape="1">
              <a:blip r:embed="rId3">
                <a:extLst>
                  <a:ext uri="{28A0092B-C50C-407E-A947-70E740481C1C}">
                    <a14:useLocalDpi xmlns:a14="http://schemas.microsoft.com/office/drawing/2010/main" val="0"/>
                  </a:ext>
                </a:extLst>
              </a:blip>
              <a:srcRect l="14286" t="50943" r="9524" b="7404"/>
              <a:stretch/>
            </p:blipFill>
            <p:spPr bwMode="auto">
              <a:xfrm>
                <a:off x="1913516" y="955426"/>
                <a:ext cx="1066800" cy="284875"/>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0CDEEE84-3661-4EE1-88C6-A02140170067}"/>
                  </a:ext>
                </a:extLst>
              </p:cNvPr>
              <p:cNvPicPr>
                <a:picLocks noChangeAspect="1"/>
              </p:cNvPicPr>
              <p:nvPr/>
            </p:nvPicPr>
            <p:blipFill rotWithShape="1">
              <a:blip r:embed="rId4">
                <a:extLst>
                  <a:ext uri="{28A0092B-C50C-407E-A947-70E740481C1C}">
                    <a14:useLocalDpi xmlns:a14="http://schemas.microsoft.com/office/drawing/2010/main" val="0"/>
                  </a:ext>
                </a:extLst>
              </a:blip>
              <a:srcRect t="31429"/>
              <a:stretch/>
            </p:blipFill>
            <p:spPr bwMode="auto">
              <a:xfrm>
                <a:off x="431612" y="2622008"/>
                <a:ext cx="1428750" cy="228600"/>
              </a:xfrm>
              <a:prstGeom prst="rect">
                <a:avLst/>
              </a:prstGeom>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B9671018-12AF-40EA-B1A0-5EB89F4FAA60}"/>
                </a:ext>
              </a:extLst>
            </p:cNvPr>
            <p:cNvPicPr>
              <a:picLocks noChangeAspect="1"/>
            </p:cNvPicPr>
            <p:nvPr/>
          </p:nvPicPr>
          <p:blipFill>
            <a:blip r:embed="rId5"/>
            <a:stretch>
              <a:fillRect/>
            </a:stretch>
          </p:blipFill>
          <p:spPr>
            <a:xfrm>
              <a:off x="7697502" y="1765332"/>
              <a:ext cx="384899" cy="307918"/>
            </a:xfrm>
            <a:prstGeom prst="rect">
              <a:avLst/>
            </a:prstGeom>
          </p:spPr>
        </p:pic>
      </p:grpSp>
      <p:pic>
        <p:nvPicPr>
          <p:cNvPr id="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405" t="96402" r="-2703" b="-515"/>
          <a:stretch/>
        </p:blipFill>
        <p:spPr bwMode="auto">
          <a:xfrm>
            <a:off x="1729410" y="4593797"/>
            <a:ext cx="8670234" cy="362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FA34807F-0696-4D2D-9153-FCD1204587C4}"/>
              </a:ext>
            </a:extLst>
          </p:cNvPr>
          <p:cNvSpPr txBox="1"/>
          <p:nvPr/>
        </p:nvSpPr>
        <p:spPr>
          <a:xfrm>
            <a:off x="4943319" y="1079015"/>
            <a:ext cx="3854132" cy="461665"/>
          </a:xfrm>
          <a:prstGeom prst="rect">
            <a:avLst/>
          </a:prstGeom>
          <a:noFill/>
        </p:spPr>
        <p:txBody>
          <a:bodyPr wrap="none" rtlCol="0">
            <a:spAutoFit/>
          </a:bodyPr>
          <a:lstStyle/>
          <a:p>
            <a:r>
              <a:rPr lang="en-US" sz="2400" b="1" dirty="0">
                <a:solidFill>
                  <a:schemeClr val="bg1"/>
                </a:solidFill>
              </a:rPr>
              <a:t>Forest burning records (gray)</a:t>
            </a:r>
          </a:p>
        </p:txBody>
      </p:sp>
      <p:sp>
        <p:nvSpPr>
          <p:cNvPr id="9" name="TextBox 8">
            <a:extLst>
              <a:ext uri="{FF2B5EF4-FFF2-40B4-BE49-F238E27FC236}">
                <a16:creationId xmlns:a16="http://schemas.microsoft.com/office/drawing/2014/main" id="{A7E3658F-2372-4D88-BA7E-45133FE38038}"/>
              </a:ext>
            </a:extLst>
          </p:cNvPr>
          <p:cNvSpPr txBox="1"/>
          <p:nvPr/>
        </p:nvSpPr>
        <p:spPr>
          <a:xfrm>
            <a:off x="609600" y="5026967"/>
            <a:ext cx="5515612" cy="461665"/>
          </a:xfrm>
          <a:prstGeom prst="rect">
            <a:avLst/>
          </a:prstGeom>
          <a:noFill/>
        </p:spPr>
        <p:txBody>
          <a:bodyPr wrap="none" rtlCol="0">
            <a:spAutoFit/>
          </a:bodyPr>
          <a:lstStyle/>
          <a:p>
            <a:r>
              <a:rPr lang="en-US" sz="2400" b="1" dirty="0"/>
              <a:t>Modeled forest burning based on climate </a:t>
            </a:r>
          </a:p>
        </p:txBody>
      </p:sp>
      <p:pic>
        <p:nvPicPr>
          <p:cNvPr id="19" name="Picture 18">
            <a:extLst>
              <a:ext uri="{FF2B5EF4-FFF2-40B4-BE49-F238E27FC236}">
                <a16:creationId xmlns:a16="http://schemas.microsoft.com/office/drawing/2014/main" id="{508797DE-ED6E-4D18-B256-4B7EC6B32083}"/>
              </a:ext>
            </a:extLst>
          </p:cNvPr>
          <p:cNvPicPr>
            <a:picLocks noChangeAspect="1"/>
          </p:cNvPicPr>
          <p:nvPr/>
        </p:nvPicPr>
        <p:blipFill>
          <a:blip r:embed="rId7"/>
          <a:stretch>
            <a:fillRect/>
          </a:stretch>
        </p:blipFill>
        <p:spPr>
          <a:xfrm>
            <a:off x="10057744" y="1600200"/>
            <a:ext cx="576568" cy="3401156"/>
          </a:xfrm>
          <a:prstGeom prst="rect">
            <a:avLst/>
          </a:prstGeom>
        </p:spPr>
      </p:pic>
      <p:sp>
        <p:nvSpPr>
          <p:cNvPr id="21" name="TextBox 20">
            <a:extLst>
              <a:ext uri="{FF2B5EF4-FFF2-40B4-BE49-F238E27FC236}">
                <a16:creationId xmlns:a16="http://schemas.microsoft.com/office/drawing/2014/main" id="{1176B0AD-1178-4781-BD21-3134935D7179}"/>
              </a:ext>
            </a:extLst>
          </p:cNvPr>
          <p:cNvSpPr txBox="1"/>
          <p:nvPr/>
        </p:nvSpPr>
        <p:spPr>
          <a:xfrm>
            <a:off x="5602719" y="1683717"/>
            <a:ext cx="1819216" cy="461665"/>
          </a:xfrm>
          <a:prstGeom prst="rect">
            <a:avLst/>
          </a:prstGeom>
          <a:noFill/>
        </p:spPr>
        <p:txBody>
          <a:bodyPr wrap="none" rtlCol="0">
            <a:spAutoFit/>
          </a:bodyPr>
          <a:lstStyle/>
          <a:p>
            <a:r>
              <a:rPr lang="en-US" sz="2400" b="1" dirty="0"/>
              <a:t>Little Ice Age</a:t>
            </a:r>
          </a:p>
        </p:txBody>
      </p:sp>
      <p:sp>
        <p:nvSpPr>
          <p:cNvPr id="17" name="Text Box 1">
            <a:extLst>
              <a:ext uri="{FF2B5EF4-FFF2-40B4-BE49-F238E27FC236}">
                <a16:creationId xmlns:a16="http://schemas.microsoft.com/office/drawing/2014/main" id="{59B3A14B-6439-4B1B-B553-BE0988B00FAA}"/>
              </a:ext>
            </a:extLst>
          </p:cNvPr>
          <p:cNvSpPr txBox="1">
            <a:spLocks noChangeArrowheads="1"/>
          </p:cNvSpPr>
          <p:nvPr/>
        </p:nvSpPr>
        <p:spPr bwMode="auto">
          <a:xfrm>
            <a:off x="-246270" y="55591"/>
            <a:ext cx="12192000" cy="106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3200" b="1" dirty="0">
                <a:solidFill>
                  <a:schemeClr val="tx1"/>
                </a:solidFill>
                <a:latin typeface="Arial" panose="020B0604020202020204" pitchFamily="34" charset="0"/>
              </a:rPr>
              <a:t>Relative changes in forest area burning in the western United States: 1400 yrs.</a:t>
            </a:r>
          </a:p>
        </p:txBody>
      </p:sp>
      <p:pic>
        <p:nvPicPr>
          <p:cNvPr id="10" name="Picture 9">
            <a:extLst>
              <a:ext uri="{FF2B5EF4-FFF2-40B4-BE49-F238E27FC236}">
                <a16:creationId xmlns:a16="http://schemas.microsoft.com/office/drawing/2014/main" id="{4C86E2A3-237D-4DCE-8D8E-ED265BAA197B}"/>
              </a:ext>
            </a:extLst>
          </p:cNvPr>
          <p:cNvPicPr>
            <a:picLocks noChangeAspect="1"/>
          </p:cNvPicPr>
          <p:nvPr/>
        </p:nvPicPr>
        <p:blipFill>
          <a:blip r:embed="rId8"/>
          <a:stretch>
            <a:fillRect/>
          </a:stretch>
        </p:blipFill>
        <p:spPr>
          <a:xfrm>
            <a:off x="2901008" y="1857218"/>
            <a:ext cx="1676137" cy="322158"/>
          </a:xfrm>
          <a:prstGeom prst="rect">
            <a:avLst/>
          </a:prstGeom>
        </p:spPr>
      </p:pic>
      <p:sp>
        <p:nvSpPr>
          <p:cNvPr id="24" name="TextBox 23">
            <a:extLst>
              <a:ext uri="{FF2B5EF4-FFF2-40B4-BE49-F238E27FC236}">
                <a16:creationId xmlns:a16="http://schemas.microsoft.com/office/drawing/2014/main" id="{FEA6F337-2058-4EA0-B166-F0D471ED18C4}"/>
              </a:ext>
            </a:extLst>
          </p:cNvPr>
          <p:cNvSpPr txBox="1"/>
          <p:nvPr/>
        </p:nvSpPr>
        <p:spPr>
          <a:xfrm>
            <a:off x="310252" y="636958"/>
            <a:ext cx="3428824" cy="830997"/>
          </a:xfrm>
          <a:prstGeom prst="rect">
            <a:avLst/>
          </a:prstGeom>
          <a:noFill/>
        </p:spPr>
        <p:txBody>
          <a:bodyPr wrap="none" rtlCol="0">
            <a:spAutoFit/>
          </a:bodyPr>
          <a:lstStyle/>
          <a:p>
            <a:pPr algn="ctr"/>
            <a:r>
              <a:rPr lang="en-US" sz="2400" b="1" dirty="0">
                <a:solidFill>
                  <a:srgbClr val="FF0000"/>
                </a:solidFill>
              </a:rPr>
              <a:t>Forest burning </a:t>
            </a:r>
          </a:p>
          <a:p>
            <a:pPr algn="ctr"/>
            <a:r>
              <a:rPr lang="en-US" sz="2400" b="1" dirty="0">
                <a:solidFill>
                  <a:srgbClr val="FF0000"/>
                </a:solidFill>
              </a:rPr>
              <a:t>100-year trendline (red)</a:t>
            </a:r>
          </a:p>
        </p:txBody>
      </p:sp>
      <p:pic>
        <p:nvPicPr>
          <p:cNvPr id="28" name="Picture 27">
            <a:extLst>
              <a:ext uri="{FF2B5EF4-FFF2-40B4-BE49-F238E27FC236}">
                <a16:creationId xmlns:a16="http://schemas.microsoft.com/office/drawing/2014/main" id="{ABC94C3D-4CDD-4325-846E-E3E5BAE4E36E}"/>
              </a:ext>
            </a:extLst>
          </p:cNvPr>
          <p:cNvPicPr>
            <a:picLocks noChangeAspect="1"/>
          </p:cNvPicPr>
          <p:nvPr/>
        </p:nvPicPr>
        <p:blipFill rotWithShape="1">
          <a:blip r:embed="rId9">
            <a:extLst>
              <a:ext uri="{28A0092B-C50C-407E-A947-70E740481C1C}">
                <a14:useLocalDpi xmlns:a14="http://schemas.microsoft.com/office/drawing/2010/main" val="0"/>
              </a:ext>
            </a:extLst>
          </a:blip>
          <a:srcRect b="24013"/>
          <a:stretch/>
        </p:blipFill>
        <p:spPr bwMode="auto">
          <a:xfrm>
            <a:off x="8103507" y="4249966"/>
            <a:ext cx="1143842" cy="467007"/>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72C58BA-05C1-4215-B96E-BE74761C8AB3}"/>
              </a:ext>
            </a:extLst>
          </p:cNvPr>
          <p:cNvCxnSpPr>
            <a:cxnSpLocks/>
          </p:cNvCxnSpPr>
          <p:nvPr/>
        </p:nvCxnSpPr>
        <p:spPr>
          <a:xfrm flipV="1">
            <a:off x="4096050" y="2973849"/>
            <a:ext cx="704550" cy="2027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A0C7021-0B24-4034-9867-F1B6D3223A8B}"/>
              </a:ext>
            </a:extLst>
          </p:cNvPr>
          <p:cNvCxnSpPr>
            <a:cxnSpLocks/>
          </p:cNvCxnSpPr>
          <p:nvPr/>
        </p:nvCxnSpPr>
        <p:spPr>
          <a:xfrm>
            <a:off x="3060035" y="1441754"/>
            <a:ext cx="1366341" cy="1481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65EC09B-3274-4AEF-AE6B-3EC6BB06DD73}"/>
              </a:ext>
            </a:extLst>
          </p:cNvPr>
          <p:cNvCxnSpPr>
            <a:cxnSpLocks/>
          </p:cNvCxnSpPr>
          <p:nvPr/>
        </p:nvCxnSpPr>
        <p:spPr>
          <a:xfrm flipH="1">
            <a:off x="4747378" y="1540680"/>
            <a:ext cx="822596" cy="77047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E1707C6-D647-4B9C-918D-2D4D7CB541A7}"/>
              </a:ext>
            </a:extLst>
          </p:cNvPr>
          <p:cNvPicPr>
            <a:picLocks noChangeAspect="1"/>
          </p:cNvPicPr>
          <p:nvPr/>
        </p:nvPicPr>
        <p:blipFill>
          <a:blip r:embed="rId10"/>
          <a:stretch>
            <a:fillRect/>
          </a:stretch>
        </p:blipFill>
        <p:spPr>
          <a:xfrm>
            <a:off x="8356668" y="1887546"/>
            <a:ext cx="1701075" cy="791257"/>
          </a:xfrm>
          <a:prstGeom prst="rect">
            <a:avLst/>
          </a:prstGeom>
        </p:spPr>
      </p:pic>
      <p:cxnSp>
        <p:nvCxnSpPr>
          <p:cNvPr id="15" name="Straight Connector 14">
            <a:extLst>
              <a:ext uri="{FF2B5EF4-FFF2-40B4-BE49-F238E27FC236}">
                <a16:creationId xmlns:a16="http://schemas.microsoft.com/office/drawing/2014/main" id="{59129F6C-E734-43D2-84F9-50366F82FB58}"/>
              </a:ext>
            </a:extLst>
          </p:cNvPr>
          <p:cNvCxnSpPr/>
          <p:nvPr/>
        </p:nvCxnSpPr>
        <p:spPr>
          <a:xfrm>
            <a:off x="6253265" y="5296937"/>
            <a:ext cx="5403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11047E3-E7AF-4322-949D-8627C554CEF4}"/>
              </a:ext>
            </a:extLst>
          </p:cNvPr>
          <p:cNvPicPr>
            <a:picLocks noChangeAspect="1"/>
          </p:cNvPicPr>
          <p:nvPr/>
        </p:nvPicPr>
        <p:blipFill>
          <a:blip r:embed="rId10"/>
          <a:stretch>
            <a:fillRect/>
          </a:stretch>
        </p:blipFill>
        <p:spPr>
          <a:xfrm>
            <a:off x="8167781" y="2039946"/>
            <a:ext cx="156141" cy="2027507"/>
          </a:xfrm>
          <a:prstGeom prst="rect">
            <a:avLst/>
          </a:prstGeom>
        </p:spPr>
      </p:pic>
      <p:sp>
        <p:nvSpPr>
          <p:cNvPr id="2" name="Date Placeholder 1">
            <a:extLst>
              <a:ext uri="{FF2B5EF4-FFF2-40B4-BE49-F238E27FC236}">
                <a16:creationId xmlns:a16="http://schemas.microsoft.com/office/drawing/2014/main" id="{445D1CFB-1D5E-4F8C-A148-F06747172F06}"/>
              </a:ext>
            </a:extLst>
          </p:cNvPr>
          <p:cNvSpPr>
            <a:spLocks noGrp="1"/>
          </p:cNvSpPr>
          <p:nvPr>
            <p:ph type="dt" sz="half" idx="10"/>
          </p:nvPr>
        </p:nvSpPr>
        <p:spPr/>
        <p:txBody>
          <a:bodyPr/>
          <a:lstStyle/>
          <a:p>
            <a:r>
              <a:rPr lang="en-US" dirty="0"/>
              <a:t>2/6/2023</a:t>
            </a:r>
          </a:p>
        </p:txBody>
      </p:sp>
      <p:sp>
        <p:nvSpPr>
          <p:cNvPr id="3" name="Footer Placeholder 2">
            <a:extLst>
              <a:ext uri="{FF2B5EF4-FFF2-40B4-BE49-F238E27FC236}">
                <a16:creationId xmlns:a16="http://schemas.microsoft.com/office/drawing/2014/main" id="{0C6B7740-1066-4351-BFD2-EE800D743EB2}"/>
              </a:ext>
            </a:extLst>
          </p:cNvPr>
          <p:cNvSpPr>
            <a:spLocks noGrp="1"/>
          </p:cNvSpPr>
          <p:nvPr>
            <p:ph type="ftr" sz="quarter" idx="11"/>
          </p:nvPr>
        </p:nvSpPr>
        <p:spPr>
          <a:xfrm>
            <a:off x="3210984" y="6477983"/>
            <a:ext cx="4783470" cy="365125"/>
          </a:xfrm>
        </p:spPr>
        <p:txBody>
          <a:bodyPr/>
          <a:lstStyle/>
          <a:p>
            <a:r>
              <a:rPr lang="en-US" dirty="0"/>
              <a:t>Living with Climate Change in the Rogue Valley Session 5 Natural Systems</a:t>
            </a:r>
          </a:p>
        </p:txBody>
      </p:sp>
      <p:sp>
        <p:nvSpPr>
          <p:cNvPr id="7" name="Text Box 4">
            <a:extLst>
              <a:ext uri="{FF2B5EF4-FFF2-40B4-BE49-F238E27FC236}">
                <a16:creationId xmlns:a16="http://schemas.microsoft.com/office/drawing/2014/main" id="{1897BD1C-7C27-A6BC-331E-EB2FE911498E}"/>
              </a:ext>
            </a:extLst>
          </p:cNvPr>
          <p:cNvSpPr txBox="1">
            <a:spLocks noChangeArrowheads="1"/>
          </p:cNvSpPr>
          <p:nvPr/>
        </p:nvSpPr>
        <p:spPr bwMode="auto">
          <a:xfrm>
            <a:off x="0" y="5842481"/>
            <a:ext cx="12191999" cy="702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dirty="0">
                <a:latin typeface="Arial" panose="020B0604020202020204" pitchFamily="34" charset="0"/>
              </a:rPr>
              <a:t>Jennifer R. Marlon et al. PNAS 2012;109:E535-E543</a:t>
            </a:r>
          </a:p>
          <a:p>
            <a:pPr algn="ctr"/>
            <a:r>
              <a:rPr lang="en-GB" altLang="en-US" sz="2000" dirty="0">
                <a:latin typeface="Arial" panose="020B0604020202020204" pitchFamily="34" charset="0"/>
                <a:hlinkClick r:id="rId11"/>
              </a:rPr>
              <a:t>https://www.pnas.org/doi/abs/10.1073/pnas.1112839109</a:t>
            </a:r>
            <a:r>
              <a:rPr lang="en-GB" altLang="en-US" sz="2000" dirty="0">
                <a:latin typeface="Arial" panose="020B0604020202020204" pitchFamily="34" charset="0"/>
              </a:rPr>
              <a:t> </a:t>
            </a:r>
          </a:p>
        </p:txBody>
      </p:sp>
      <p:sp>
        <p:nvSpPr>
          <p:cNvPr id="20" name="TextBox 19">
            <a:extLst>
              <a:ext uri="{FF2B5EF4-FFF2-40B4-BE49-F238E27FC236}">
                <a16:creationId xmlns:a16="http://schemas.microsoft.com/office/drawing/2014/main" id="{4B7D02AD-A1DD-5EDB-A48A-ACE698B95707}"/>
              </a:ext>
            </a:extLst>
          </p:cNvPr>
          <p:cNvSpPr txBox="1"/>
          <p:nvPr/>
        </p:nvSpPr>
        <p:spPr>
          <a:xfrm>
            <a:off x="8565098" y="2860898"/>
            <a:ext cx="1985223" cy="1200329"/>
          </a:xfrm>
          <a:prstGeom prst="rect">
            <a:avLst/>
          </a:prstGeom>
          <a:solidFill>
            <a:schemeClr val="bg1"/>
          </a:solidFill>
        </p:spPr>
        <p:txBody>
          <a:bodyPr wrap="none" rtlCol="0">
            <a:spAutoFit/>
          </a:bodyPr>
          <a:lstStyle/>
          <a:p>
            <a:r>
              <a:rPr lang="en-US" sz="2400" dirty="0"/>
              <a:t>Amplitude of </a:t>
            </a:r>
            <a:br>
              <a:rPr lang="en-US" sz="2400" dirty="0"/>
            </a:br>
            <a:r>
              <a:rPr lang="en-US" sz="2400" dirty="0"/>
              <a:t>climate-driven</a:t>
            </a:r>
            <a:br>
              <a:rPr lang="en-US" sz="2400" dirty="0"/>
            </a:br>
            <a:r>
              <a:rPr lang="en-US" sz="2400" dirty="0"/>
              <a:t>variability</a:t>
            </a:r>
          </a:p>
        </p:txBody>
      </p:sp>
      <p:sp>
        <p:nvSpPr>
          <p:cNvPr id="6" name="Slide Number Placeholder 5">
            <a:extLst>
              <a:ext uri="{FF2B5EF4-FFF2-40B4-BE49-F238E27FC236}">
                <a16:creationId xmlns:a16="http://schemas.microsoft.com/office/drawing/2014/main" id="{EEAEC1EA-5779-D3A1-29C9-E8D7A5DA681A}"/>
              </a:ext>
            </a:extLst>
          </p:cNvPr>
          <p:cNvSpPr>
            <a:spLocks noGrp="1"/>
          </p:cNvSpPr>
          <p:nvPr>
            <p:ph type="sldNum" sz="quarter" idx="12"/>
          </p:nvPr>
        </p:nvSpPr>
        <p:spPr/>
        <p:txBody>
          <a:bodyPr/>
          <a:lstStyle/>
          <a:p>
            <a:fld id="{C997B1CE-7BAE-455D-A84F-E66B80DAA939}" type="slidenum">
              <a:rPr lang="en-US" smtClean="0"/>
              <a:t>31</a:t>
            </a:fld>
            <a:endParaRPr lang="en-US"/>
          </a:p>
        </p:txBody>
      </p:sp>
    </p:spTree>
    <p:extLst>
      <p:ext uri="{BB962C8B-B14F-4D97-AF65-F5344CB8AC3E}">
        <p14:creationId xmlns:p14="http://schemas.microsoft.com/office/powerpoint/2010/main" val="26504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F40F86-05B6-56F9-257B-23E9025A04D2}"/>
              </a:ext>
            </a:extLst>
          </p:cNvPr>
          <p:cNvSpPr/>
          <p:nvPr/>
        </p:nvSpPr>
        <p:spPr>
          <a:xfrm>
            <a:off x="9791726" y="1781639"/>
            <a:ext cx="914400" cy="31190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C0048C-089B-4754-8F04-C737C9A3C069}"/>
              </a:ext>
            </a:extLst>
          </p:cNvPr>
          <p:cNvGrpSpPr/>
          <p:nvPr/>
        </p:nvGrpSpPr>
        <p:grpSpPr>
          <a:xfrm>
            <a:off x="1729409" y="1765332"/>
            <a:ext cx="8328335" cy="2830685"/>
            <a:chOff x="2004976" y="1765332"/>
            <a:chExt cx="7914861" cy="2830685"/>
          </a:xfrm>
        </p:grpSpPr>
        <p:grpSp>
          <p:nvGrpSpPr>
            <p:cNvPr id="29" name="Group 28">
              <a:extLst>
                <a:ext uri="{FF2B5EF4-FFF2-40B4-BE49-F238E27FC236}">
                  <a16:creationId xmlns:a16="http://schemas.microsoft.com/office/drawing/2014/main" id="{F03D14AD-3853-444B-967F-0D4DD6DDEFE1}"/>
                </a:ext>
              </a:extLst>
            </p:cNvPr>
            <p:cNvGrpSpPr/>
            <p:nvPr/>
          </p:nvGrpSpPr>
          <p:grpSpPr>
            <a:xfrm>
              <a:off x="2004976" y="1766590"/>
              <a:ext cx="7914861" cy="2829427"/>
              <a:chOff x="-6901" y="952441"/>
              <a:chExt cx="5734050" cy="1898650"/>
            </a:xfrm>
          </p:grpSpPr>
          <p:pic>
            <p:nvPicPr>
              <p:cNvPr id="31" name="Picture 30">
                <a:extLst>
                  <a:ext uri="{FF2B5EF4-FFF2-40B4-BE49-F238E27FC236}">
                    <a16:creationId xmlns:a16="http://schemas.microsoft.com/office/drawing/2014/main" id="{E7A249AF-BB27-4822-84B0-949D704F0423}"/>
                  </a:ext>
                </a:extLst>
              </p:cNvPr>
              <p:cNvPicPr>
                <a:picLocks noChangeAspect="1"/>
              </p:cNvPicPr>
              <p:nvPr/>
            </p:nvPicPr>
            <p:blipFill rotWithShape="1">
              <a:blip r:embed="rId2">
                <a:extLst>
                  <a:ext uri="{28A0092B-C50C-407E-A947-70E740481C1C}">
                    <a14:useLocalDpi xmlns:a14="http://schemas.microsoft.com/office/drawing/2010/main" val="0"/>
                  </a:ext>
                </a:extLst>
              </a:blip>
              <a:srcRect r="3525"/>
              <a:stretch/>
            </p:blipFill>
            <p:spPr bwMode="auto">
              <a:xfrm>
                <a:off x="-6901" y="952441"/>
                <a:ext cx="5734050" cy="1898650"/>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450CE647-7C50-49E8-BD13-1AC2D6C8D617}"/>
                  </a:ext>
                </a:extLst>
              </p:cNvPr>
              <p:cNvPicPr>
                <a:picLocks noChangeAspect="1"/>
              </p:cNvPicPr>
              <p:nvPr/>
            </p:nvPicPr>
            <p:blipFill rotWithShape="1">
              <a:blip r:embed="rId3">
                <a:extLst>
                  <a:ext uri="{28A0092B-C50C-407E-A947-70E740481C1C}">
                    <a14:useLocalDpi xmlns:a14="http://schemas.microsoft.com/office/drawing/2010/main" val="0"/>
                  </a:ext>
                </a:extLst>
              </a:blip>
              <a:srcRect t="50943"/>
              <a:stretch/>
            </p:blipFill>
            <p:spPr bwMode="auto">
              <a:xfrm>
                <a:off x="1747322" y="2466790"/>
                <a:ext cx="1400175" cy="380688"/>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22252049-4EFD-4937-91B1-788FC9564C1E}"/>
                  </a:ext>
                </a:extLst>
              </p:cNvPr>
              <p:cNvPicPr>
                <a:picLocks noChangeAspect="1"/>
              </p:cNvPicPr>
              <p:nvPr/>
            </p:nvPicPr>
            <p:blipFill rotWithShape="1">
              <a:blip r:embed="rId3">
                <a:extLst>
                  <a:ext uri="{28A0092B-C50C-407E-A947-70E740481C1C}">
                    <a14:useLocalDpi xmlns:a14="http://schemas.microsoft.com/office/drawing/2010/main" val="0"/>
                  </a:ext>
                </a:extLst>
              </a:blip>
              <a:srcRect l="14286" t="50943" r="9524" b="7404"/>
              <a:stretch/>
            </p:blipFill>
            <p:spPr bwMode="auto">
              <a:xfrm>
                <a:off x="1913516" y="955426"/>
                <a:ext cx="1066800" cy="284875"/>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0CDEEE84-3661-4EE1-88C6-A02140170067}"/>
                  </a:ext>
                </a:extLst>
              </p:cNvPr>
              <p:cNvPicPr>
                <a:picLocks noChangeAspect="1"/>
              </p:cNvPicPr>
              <p:nvPr/>
            </p:nvPicPr>
            <p:blipFill rotWithShape="1">
              <a:blip r:embed="rId4">
                <a:extLst>
                  <a:ext uri="{28A0092B-C50C-407E-A947-70E740481C1C}">
                    <a14:useLocalDpi xmlns:a14="http://schemas.microsoft.com/office/drawing/2010/main" val="0"/>
                  </a:ext>
                </a:extLst>
              </a:blip>
              <a:srcRect t="31429"/>
              <a:stretch/>
            </p:blipFill>
            <p:spPr bwMode="auto">
              <a:xfrm>
                <a:off x="431612" y="2622008"/>
                <a:ext cx="1428750" cy="228600"/>
              </a:xfrm>
              <a:prstGeom prst="rect">
                <a:avLst/>
              </a:prstGeom>
              <a:ln>
                <a:noFill/>
              </a:ln>
              <a:extLst>
                <a:ext uri="{53640926-AAD7-44D8-BBD7-CCE9431645EC}">
                  <a14:shadowObscured xmlns:a14="http://schemas.microsoft.com/office/drawing/2010/main"/>
                </a:ext>
              </a:extLst>
            </p:spPr>
          </p:pic>
        </p:grpSp>
        <p:pic>
          <p:nvPicPr>
            <p:cNvPr id="12" name="Picture 11">
              <a:extLst>
                <a:ext uri="{FF2B5EF4-FFF2-40B4-BE49-F238E27FC236}">
                  <a16:creationId xmlns:a16="http://schemas.microsoft.com/office/drawing/2014/main" id="{B9671018-12AF-40EA-B1A0-5EB89F4FAA60}"/>
                </a:ext>
              </a:extLst>
            </p:cNvPr>
            <p:cNvPicPr>
              <a:picLocks noChangeAspect="1"/>
            </p:cNvPicPr>
            <p:nvPr/>
          </p:nvPicPr>
          <p:blipFill>
            <a:blip r:embed="rId5"/>
            <a:stretch>
              <a:fillRect/>
            </a:stretch>
          </p:blipFill>
          <p:spPr>
            <a:xfrm>
              <a:off x="7697502" y="1765332"/>
              <a:ext cx="384899" cy="307918"/>
            </a:xfrm>
            <a:prstGeom prst="rect">
              <a:avLst/>
            </a:prstGeom>
          </p:spPr>
        </p:pic>
      </p:grpSp>
      <p:pic>
        <p:nvPicPr>
          <p:cNvPr id="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405" t="96402" r="-2703" b="-515"/>
          <a:stretch/>
        </p:blipFill>
        <p:spPr bwMode="auto">
          <a:xfrm>
            <a:off x="1729410" y="4593797"/>
            <a:ext cx="8670234" cy="362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FA34807F-0696-4D2D-9153-FCD1204587C4}"/>
              </a:ext>
            </a:extLst>
          </p:cNvPr>
          <p:cNvSpPr txBox="1"/>
          <p:nvPr/>
        </p:nvSpPr>
        <p:spPr>
          <a:xfrm>
            <a:off x="4943319" y="1079015"/>
            <a:ext cx="3967881" cy="461665"/>
          </a:xfrm>
          <a:prstGeom prst="rect">
            <a:avLst/>
          </a:prstGeom>
          <a:noFill/>
        </p:spPr>
        <p:txBody>
          <a:bodyPr wrap="none" rtlCol="0">
            <a:spAutoFit/>
          </a:bodyPr>
          <a:lstStyle/>
          <a:p>
            <a:r>
              <a:rPr lang="en-US" sz="2400" b="1" dirty="0">
                <a:solidFill>
                  <a:schemeClr val="bg1"/>
                </a:solidFill>
              </a:rPr>
              <a:t>Forest burning records (gray)</a:t>
            </a:r>
          </a:p>
        </p:txBody>
      </p:sp>
      <p:sp>
        <p:nvSpPr>
          <p:cNvPr id="9" name="TextBox 8">
            <a:extLst>
              <a:ext uri="{FF2B5EF4-FFF2-40B4-BE49-F238E27FC236}">
                <a16:creationId xmlns:a16="http://schemas.microsoft.com/office/drawing/2014/main" id="{A7E3658F-2372-4D88-BA7E-45133FE38038}"/>
              </a:ext>
            </a:extLst>
          </p:cNvPr>
          <p:cNvSpPr txBox="1"/>
          <p:nvPr/>
        </p:nvSpPr>
        <p:spPr>
          <a:xfrm>
            <a:off x="609600" y="5026967"/>
            <a:ext cx="5515612" cy="461665"/>
          </a:xfrm>
          <a:prstGeom prst="rect">
            <a:avLst/>
          </a:prstGeom>
          <a:noFill/>
        </p:spPr>
        <p:txBody>
          <a:bodyPr wrap="none" rtlCol="0">
            <a:spAutoFit/>
          </a:bodyPr>
          <a:lstStyle/>
          <a:p>
            <a:r>
              <a:rPr lang="en-US" sz="2400" b="1" dirty="0"/>
              <a:t>Modeled forest burning based on climate </a:t>
            </a:r>
          </a:p>
        </p:txBody>
      </p:sp>
      <p:sp>
        <p:nvSpPr>
          <p:cNvPr id="21" name="TextBox 20">
            <a:extLst>
              <a:ext uri="{FF2B5EF4-FFF2-40B4-BE49-F238E27FC236}">
                <a16:creationId xmlns:a16="http://schemas.microsoft.com/office/drawing/2014/main" id="{1176B0AD-1178-4781-BD21-3134935D7179}"/>
              </a:ext>
            </a:extLst>
          </p:cNvPr>
          <p:cNvSpPr txBox="1"/>
          <p:nvPr/>
        </p:nvSpPr>
        <p:spPr>
          <a:xfrm>
            <a:off x="5602719" y="1683717"/>
            <a:ext cx="1819216" cy="461665"/>
          </a:xfrm>
          <a:prstGeom prst="rect">
            <a:avLst/>
          </a:prstGeom>
          <a:noFill/>
        </p:spPr>
        <p:txBody>
          <a:bodyPr wrap="none" rtlCol="0">
            <a:spAutoFit/>
          </a:bodyPr>
          <a:lstStyle/>
          <a:p>
            <a:r>
              <a:rPr lang="en-US" sz="2400" b="1" dirty="0"/>
              <a:t>Little Ice Age</a:t>
            </a:r>
          </a:p>
        </p:txBody>
      </p:sp>
      <p:sp>
        <p:nvSpPr>
          <p:cNvPr id="17" name="Text Box 1">
            <a:extLst>
              <a:ext uri="{FF2B5EF4-FFF2-40B4-BE49-F238E27FC236}">
                <a16:creationId xmlns:a16="http://schemas.microsoft.com/office/drawing/2014/main" id="{59B3A14B-6439-4B1B-B553-BE0988B00FAA}"/>
              </a:ext>
            </a:extLst>
          </p:cNvPr>
          <p:cNvSpPr txBox="1">
            <a:spLocks noChangeArrowheads="1"/>
          </p:cNvSpPr>
          <p:nvPr/>
        </p:nvSpPr>
        <p:spPr bwMode="auto">
          <a:xfrm>
            <a:off x="-246270" y="55591"/>
            <a:ext cx="12192000" cy="106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3200" b="1" dirty="0">
                <a:solidFill>
                  <a:schemeClr val="tx1"/>
                </a:solidFill>
                <a:latin typeface="Arial" panose="020B0604020202020204" pitchFamily="34" charset="0"/>
              </a:rPr>
              <a:t>Relative changes in forest area burning in the western United States: 1400 yrs.</a:t>
            </a:r>
          </a:p>
        </p:txBody>
      </p:sp>
      <p:pic>
        <p:nvPicPr>
          <p:cNvPr id="10" name="Picture 9">
            <a:extLst>
              <a:ext uri="{FF2B5EF4-FFF2-40B4-BE49-F238E27FC236}">
                <a16:creationId xmlns:a16="http://schemas.microsoft.com/office/drawing/2014/main" id="{4C86E2A3-237D-4DCE-8D8E-ED265BAA197B}"/>
              </a:ext>
            </a:extLst>
          </p:cNvPr>
          <p:cNvPicPr>
            <a:picLocks noChangeAspect="1"/>
          </p:cNvPicPr>
          <p:nvPr/>
        </p:nvPicPr>
        <p:blipFill>
          <a:blip r:embed="rId7"/>
          <a:stretch>
            <a:fillRect/>
          </a:stretch>
        </p:blipFill>
        <p:spPr>
          <a:xfrm>
            <a:off x="2901008" y="1857218"/>
            <a:ext cx="1676137" cy="322158"/>
          </a:xfrm>
          <a:prstGeom prst="rect">
            <a:avLst/>
          </a:prstGeom>
        </p:spPr>
      </p:pic>
      <p:sp>
        <p:nvSpPr>
          <p:cNvPr id="24" name="TextBox 23">
            <a:extLst>
              <a:ext uri="{FF2B5EF4-FFF2-40B4-BE49-F238E27FC236}">
                <a16:creationId xmlns:a16="http://schemas.microsoft.com/office/drawing/2014/main" id="{FEA6F337-2058-4EA0-B166-F0D471ED18C4}"/>
              </a:ext>
            </a:extLst>
          </p:cNvPr>
          <p:cNvSpPr txBox="1"/>
          <p:nvPr/>
        </p:nvSpPr>
        <p:spPr>
          <a:xfrm>
            <a:off x="63450" y="1082209"/>
            <a:ext cx="4214359" cy="461665"/>
          </a:xfrm>
          <a:prstGeom prst="rect">
            <a:avLst/>
          </a:prstGeom>
          <a:noFill/>
        </p:spPr>
        <p:txBody>
          <a:bodyPr wrap="none" rtlCol="0">
            <a:spAutoFit/>
          </a:bodyPr>
          <a:lstStyle/>
          <a:p>
            <a:r>
              <a:rPr lang="en-US" sz="2400" b="1" dirty="0">
                <a:solidFill>
                  <a:srgbClr val="FF0000"/>
                </a:solidFill>
              </a:rPr>
              <a:t>Forest 100-year trendline (red)</a:t>
            </a:r>
          </a:p>
        </p:txBody>
      </p:sp>
      <p:pic>
        <p:nvPicPr>
          <p:cNvPr id="28" name="Picture 27">
            <a:extLst>
              <a:ext uri="{FF2B5EF4-FFF2-40B4-BE49-F238E27FC236}">
                <a16:creationId xmlns:a16="http://schemas.microsoft.com/office/drawing/2014/main" id="{ABC94C3D-4CDD-4325-846E-E3E5BAE4E36E}"/>
              </a:ext>
            </a:extLst>
          </p:cNvPr>
          <p:cNvPicPr>
            <a:picLocks noChangeAspect="1"/>
          </p:cNvPicPr>
          <p:nvPr/>
        </p:nvPicPr>
        <p:blipFill rotWithShape="1">
          <a:blip r:embed="rId8">
            <a:extLst>
              <a:ext uri="{28A0092B-C50C-407E-A947-70E740481C1C}">
                <a14:useLocalDpi xmlns:a14="http://schemas.microsoft.com/office/drawing/2010/main" val="0"/>
              </a:ext>
            </a:extLst>
          </a:blip>
          <a:srcRect b="24013"/>
          <a:stretch/>
        </p:blipFill>
        <p:spPr bwMode="auto">
          <a:xfrm>
            <a:off x="8103507" y="4249966"/>
            <a:ext cx="1143842" cy="467007"/>
          </a:xfrm>
          <a:prstGeom prst="rect">
            <a:avLst/>
          </a:prstGeom>
          <a:ln>
            <a:no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272C58BA-05C1-4215-B96E-BE74761C8AB3}"/>
              </a:ext>
            </a:extLst>
          </p:cNvPr>
          <p:cNvCxnSpPr>
            <a:cxnSpLocks/>
          </p:cNvCxnSpPr>
          <p:nvPr/>
        </p:nvCxnSpPr>
        <p:spPr>
          <a:xfrm flipV="1">
            <a:off x="4096050" y="2973849"/>
            <a:ext cx="704550" cy="2027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A0C7021-0B24-4034-9867-F1B6D3223A8B}"/>
              </a:ext>
            </a:extLst>
          </p:cNvPr>
          <p:cNvCxnSpPr>
            <a:cxnSpLocks/>
          </p:cNvCxnSpPr>
          <p:nvPr/>
        </p:nvCxnSpPr>
        <p:spPr>
          <a:xfrm>
            <a:off x="3060035" y="1441754"/>
            <a:ext cx="1366341" cy="14812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65EC09B-3274-4AEF-AE6B-3EC6BB06DD73}"/>
              </a:ext>
            </a:extLst>
          </p:cNvPr>
          <p:cNvCxnSpPr>
            <a:cxnSpLocks/>
          </p:cNvCxnSpPr>
          <p:nvPr/>
        </p:nvCxnSpPr>
        <p:spPr>
          <a:xfrm flipH="1">
            <a:off x="4747378" y="1540680"/>
            <a:ext cx="822596" cy="77047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129F6C-E734-43D2-84F9-50366F82FB58}"/>
              </a:ext>
            </a:extLst>
          </p:cNvPr>
          <p:cNvCxnSpPr/>
          <p:nvPr/>
        </p:nvCxnSpPr>
        <p:spPr>
          <a:xfrm>
            <a:off x="6253265" y="5296937"/>
            <a:ext cx="54032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FCF502-7B7E-46CC-B45D-86F7BB3C5E00}"/>
              </a:ext>
            </a:extLst>
          </p:cNvPr>
          <p:cNvSpPr txBox="1"/>
          <p:nvPr/>
        </p:nvSpPr>
        <p:spPr>
          <a:xfrm>
            <a:off x="9507627" y="5197231"/>
            <a:ext cx="2438103" cy="1200329"/>
          </a:xfrm>
          <a:prstGeom prst="rect">
            <a:avLst/>
          </a:prstGeom>
          <a:noFill/>
        </p:spPr>
        <p:txBody>
          <a:bodyPr wrap="none" rtlCol="0">
            <a:spAutoFit/>
          </a:bodyPr>
          <a:lstStyle/>
          <a:p>
            <a:pPr algn="ctr"/>
            <a:r>
              <a:rPr lang="en-US" sz="2400" b="1" dirty="0"/>
              <a:t>Climate Change is</a:t>
            </a:r>
            <a:br>
              <a:rPr lang="en-US" sz="2400" b="1" dirty="0"/>
            </a:br>
            <a:r>
              <a:rPr lang="en-US" sz="2400" b="1" dirty="0"/>
              <a:t>increasing the </a:t>
            </a:r>
            <a:br>
              <a:rPr lang="en-US" sz="2400" b="1" dirty="0"/>
            </a:br>
            <a:r>
              <a:rPr lang="en-US" sz="2400" b="1" dirty="0"/>
              <a:t>wildfire risk</a:t>
            </a:r>
          </a:p>
        </p:txBody>
      </p:sp>
      <p:sp>
        <p:nvSpPr>
          <p:cNvPr id="2" name="Date Placeholder 1">
            <a:extLst>
              <a:ext uri="{FF2B5EF4-FFF2-40B4-BE49-F238E27FC236}">
                <a16:creationId xmlns:a16="http://schemas.microsoft.com/office/drawing/2014/main" id="{07DD6C54-632E-42E0-A96D-242E59A999B9}"/>
              </a:ext>
            </a:extLst>
          </p:cNvPr>
          <p:cNvSpPr>
            <a:spLocks noGrp="1"/>
          </p:cNvSpPr>
          <p:nvPr>
            <p:ph type="dt" sz="half" idx="10"/>
          </p:nvPr>
        </p:nvSpPr>
        <p:spPr/>
        <p:txBody>
          <a:bodyPr/>
          <a:lstStyle/>
          <a:p>
            <a:r>
              <a:rPr lang="en-US"/>
              <a:t>2/6/2023</a:t>
            </a:r>
          </a:p>
        </p:txBody>
      </p:sp>
      <p:sp>
        <p:nvSpPr>
          <p:cNvPr id="5" name="Footer Placeholder 4">
            <a:extLst>
              <a:ext uri="{FF2B5EF4-FFF2-40B4-BE49-F238E27FC236}">
                <a16:creationId xmlns:a16="http://schemas.microsoft.com/office/drawing/2014/main" id="{C4AC36B4-0557-488D-83BD-56516FBF1EAE}"/>
              </a:ext>
            </a:extLst>
          </p:cNvPr>
          <p:cNvSpPr>
            <a:spLocks noGrp="1"/>
          </p:cNvSpPr>
          <p:nvPr>
            <p:ph type="ftr" sz="quarter" idx="11"/>
          </p:nvPr>
        </p:nvSpPr>
        <p:spPr>
          <a:xfrm>
            <a:off x="3147237" y="6356351"/>
            <a:ext cx="4879163" cy="365125"/>
          </a:xfrm>
        </p:spPr>
        <p:txBody>
          <a:bodyPr/>
          <a:lstStyle/>
          <a:p>
            <a:r>
              <a:rPr lang="en-US" dirty="0"/>
              <a:t>Living with Climate Change in the Rogue Valley Session 5 Natural Systems</a:t>
            </a:r>
          </a:p>
        </p:txBody>
      </p:sp>
      <p:sp>
        <p:nvSpPr>
          <p:cNvPr id="16" name="Text Box 4">
            <a:extLst>
              <a:ext uri="{FF2B5EF4-FFF2-40B4-BE49-F238E27FC236}">
                <a16:creationId xmlns:a16="http://schemas.microsoft.com/office/drawing/2014/main" id="{FB215272-FA72-6B62-2EA8-1FCFC942A6DF}"/>
              </a:ext>
            </a:extLst>
          </p:cNvPr>
          <p:cNvSpPr txBox="1">
            <a:spLocks noChangeArrowheads="1"/>
          </p:cNvSpPr>
          <p:nvPr/>
        </p:nvSpPr>
        <p:spPr bwMode="auto">
          <a:xfrm>
            <a:off x="-31473" y="5621094"/>
            <a:ext cx="12191999" cy="702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dirty="0">
                <a:latin typeface="Arial" panose="020B0604020202020204" pitchFamily="34" charset="0"/>
              </a:rPr>
              <a:t>Jennifer R. Marlon et al. PNAS 2012;109:E535-E543</a:t>
            </a:r>
          </a:p>
          <a:p>
            <a:pPr algn="ctr"/>
            <a:r>
              <a:rPr lang="en-GB" altLang="en-US" sz="2000" dirty="0">
                <a:latin typeface="Arial" panose="020B0604020202020204" pitchFamily="34" charset="0"/>
                <a:hlinkClick r:id="rId9"/>
              </a:rPr>
              <a:t>https://www.pnas.org/doi/abs/10.1073/pnas.1112839109</a:t>
            </a:r>
            <a:r>
              <a:rPr lang="en-GB" altLang="en-US" sz="2000" dirty="0">
                <a:latin typeface="Arial" panose="020B0604020202020204" pitchFamily="34" charset="0"/>
              </a:rPr>
              <a:t> </a:t>
            </a:r>
          </a:p>
        </p:txBody>
      </p:sp>
      <p:sp>
        <p:nvSpPr>
          <p:cNvPr id="18" name="TextBox 17">
            <a:extLst>
              <a:ext uri="{FF2B5EF4-FFF2-40B4-BE49-F238E27FC236}">
                <a16:creationId xmlns:a16="http://schemas.microsoft.com/office/drawing/2014/main" id="{0928CF62-A990-246E-8407-12ED049F429B}"/>
              </a:ext>
            </a:extLst>
          </p:cNvPr>
          <p:cNvSpPr txBox="1"/>
          <p:nvPr/>
        </p:nvSpPr>
        <p:spPr>
          <a:xfrm>
            <a:off x="8331086" y="1979746"/>
            <a:ext cx="2395592" cy="830997"/>
          </a:xfrm>
          <a:prstGeom prst="rect">
            <a:avLst/>
          </a:prstGeom>
          <a:solidFill>
            <a:schemeClr val="bg1"/>
          </a:solidFill>
        </p:spPr>
        <p:txBody>
          <a:bodyPr wrap="none" rtlCol="0">
            <a:spAutoFit/>
          </a:bodyPr>
          <a:lstStyle/>
          <a:p>
            <a:r>
              <a:rPr lang="en-US" sz="2400" dirty="0"/>
              <a:t>Late 20</a:t>
            </a:r>
            <a:r>
              <a:rPr lang="en-US" sz="2400" baseline="30000" dirty="0"/>
              <a:t>th</a:t>
            </a:r>
            <a:r>
              <a:rPr lang="en-US" sz="2400" dirty="0"/>
              <a:t> Century </a:t>
            </a:r>
          </a:p>
          <a:p>
            <a:r>
              <a:rPr lang="en-US" sz="2400" dirty="0"/>
              <a:t>Fire Deficit</a:t>
            </a:r>
          </a:p>
        </p:txBody>
      </p:sp>
      <p:sp>
        <p:nvSpPr>
          <p:cNvPr id="20" name="TextBox 19">
            <a:extLst>
              <a:ext uri="{FF2B5EF4-FFF2-40B4-BE49-F238E27FC236}">
                <a16:creationId xmlns:a16="http://schemas.microsoft.com/office/drawing/2014/main" id="{DF6532BC-6E9F-9770-05AB-BBD79A4FBB0E}"/>
              </a:ext>
            </a:extLst>
          </p:cNvPr>
          <p:cNvSpPr txBox="1"/>
          <p:nvPr/>
        </p:nvSpPr>
        <p:spPr>
          <a:xfrm>
            <a:off x="8565098" y="2860898"/>
            <a:ext cx="1985223" cy="1200329"/>
          </a:xfrm>
          <a:prstGeom prst="rect">
            <a:avLst/>
          </a:prstGeom>
          <a:solidFill>
            <a:schemeClr val="bg1"/>
          </a:solidFill>
        </p:spPr>
        <p:txBody>
          <a:bodyPr wrap="none" rtlCol="0">
            <a:spAutoFit/>
          </a:bodyPr>
          <a:lstStyle/>
          <a:p>
            <a:r>
              <a:rPr lang="en-US" sz="2400" dirty="0"/>
              <a:t>Amplitude of </a:t>
            </a:r>
            <a:br>
              <a:rPr lang="en-US" sz="2400" dirty="0"/>
            </a:br>
            <a:r>
              <a:rPr lang="en-US" sz="2400" dirty="0"/>
              <a:t>climate-driven</a:t>
            </a:r>
            <a:br>
              <a:rPr lang="en-US" sz="2400" dirty="0"/>
            </a:br>
            <a:r>
              <a:rPr lang="en-US" sz="2400" dirty="0"/>
              <a:t>variability</a:t>
            </a:r>
          </a:p>
        </p:txBody>
      </p:sp>
      <p:sp>
        <p:nvSpPr>
          <p:cNvPr id="6" name="Slide Number Placeholder 5">
            <a:extLst>
              <a:ext uri="{FF2B5EF4-FFF2-40B4-BE49-F238E27FC236}">
                <a16:creationId xmlns:a16="http://schemas.microsoft.com/office/drawing/2014/main" id="{C6CD3B37-9E66-ED42-D8CC-428A280746AE}"/>
              </a:ext>
            </a:extLst>
          </p:cNvPr>
          <p:cNvSpPr>
            <a:spLocks noGrp="1"/>
          </p:cNvSpPr>
          <p:nvPr>
            <p:ph type="sldNum" sz="quarter" idx="12"/>
          </p:nvPr>
        </p:nvSpPr>
        <p:spPr/>
        <p:txBody>
          <a:bodyPr/>
          <a:lstStyle/>
          <a:p>
            <a:fld id="{C997B1CE-7BAE-455D-A84F-E66B80DAA939}" type="slidenum">
              <a:rPr lang="en-US" smtClean="0"/>
              <a:t>32</a:t>
            </a:fld>
            <a:endParaRPr lang="en-US"/>
          </a:p>
        </p:txBody>
      </p:sp>
    </p:spTree>
    <p:extLst>
      <p:ext uri="{BB962C8B-B14F-4D97-AF65-F5344CB8AC3E}">
        <p14:creationId xmlns:p14="http://schemas.microsoft.com/office/powerpoint/2010/main" val="428144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EB012E-AA0B-E2D9-7AC2-0967346B916D}"/>
              </a:ext>
            </a:extLst>
          </p:cNvPr>
          <p:cNvSpPr>
            <a:spLocks noGrp="1"/>
          </p:cNvSpPr>
          <p:nvPr>
            <p:ph type="title"/>
          </p:nvPr>
        </p:nvSpPr>
        <p:spPr>
          <a:xfrm>
            <a:off x="0" y="0"/>
            <a:ext cx="12192000" cy="1325563"/>
          </a:xfrm>
        </p:spPr>
        <p:txBody>
          <a:bodyPr>
            <a:normAutofit/>
          </a:bodyPr>
          <a:lstStyle/>
          <a:p>
            <a:pPr algn="ctr"/>
            <a:r>
              <a:rPr lang="en-US" sz="4000" dirty="0"/>
              <a:t>Estimated % of Oregonian adults who are somewhat or very worried about global warming (</a:t>
            </a:r>
            <a:r>
              <a:rPr lang="en-US" sz="4000" dirty="0" err="1"/>
              <a:t>nat'l</a:t>
            </a:r>
            <a:r>
              <a:rPr lang="en-US" sz="4000" dirty="0"/>
              <a:t> avg. 63%), 2024</a:t>
            </a:r>
            <a:endParaRPr lang="en-US" dirty="0"/>
          </a:p>
        </p:txBody>
      </p:sp>
      <p:sp>
        <p:nvSpPr>
          <p:cNvPr id="2" name="Date Placeholder 1">
            <a:extLst>
              <a:ext uri="{FF2B5EF4-FFF2-40B4-BE49-F238E27FC236}">
                <a16:creationId xmlns:a16="http://schemas.microsoft.com/office/drawing/2014/main" id="{C54E28E5-918F-7551-002A-4B0D645D4812}"/>
              </a:ext>
            </a:extLst>
          </p:cNvPr>
          <p:cNvSpPr>
            <a:spLocks noGrp="1"/>
          </p:cNvSpPr>
          <p:nvPr>
            <p:ph type="dt" sz="half" idx="10"/>
          </p:nvPr>
        </p:nvSpPr>
        <p:spPr/>
        <p:txBody>
          <a:bodyPr/>
          <a:lstStyle/>
          <a:p>
            <a:fld id="{6343B4C4-5D63-4FAC-BCBF-C3B40E14AD67}" type="datetime1">
              <a:rPr lang="en-US" smtClean="0"/>
              <a:t>1/11/2026</a:t>
            </a:fld>
            <a:endParaRPr lang="en-US"/>
          </a:p>
        </p:txBody>
      </p:sp>
      <p:sp>
        <p:nvSpPr>
          <p:cNvPr id="3" name="Footer Placeholder 2">
            <a:extLst>
              <a:ext uri="{FF2B5EF4-FFF2-40B4-BE49-F238E27FC236}">
                <a16:creationId xmlns:a16="http://schemas.microsoft.com/office/drawing/2014/main" id="{66550C34-EC42-B5BD-04A1-CF4424B75B7B}"/>
              </a:ext>
            </a:extLst>
          </p:cNvPr>
          <p:cNvSpPr>
            <a:spLocks noGrp="1"/>
          </p:cNvSpPr>
          <p:nvPr>
            <p:ph type="ftr" sz="quarter" idx="11"/>
          </p:nvPr>
        </p:nvSpPr>
        <p:spPr/>
        <p:txBody>
          <a:bodyPr/>
          <a:lstStyle/>
          <a:p>
            <a:r>
              <a:rPr lang="en-US"/>
              <a:t>Engineers for a Sustainable Future - Oregon Climate</a:t>
            </a:r>
          </a:p>
        </p:txBody>
      </p:sp>
      <p:sp>
        <p:nvSpPr>
          <p:cNvPr id="4" name="Slide Number Placeholder 3">
            <a:extLst>
              <a:ext uri="{FF2B5EF4-FFF2-40B4-BE49-F238E27FC236}">
                <a16:creationId xmlns:a16="http://schemas.microsoft.com/office/drawing/2014/main" id="{03D4FA16-FCFC-6E8D-6B78-2A39FD66DEC5}"/>
              </a:ext>
            </a:extLst>
          </p:cNvPr>
          <p:cNvSpPr>
            <a:spLocks noGrp="1"/>
          </p:cNvSpPr>
          <p:nvPr>
            <p:ph type="sldNum" sz="quarter" idx="12"/>
          </p:nvPr>
        </p:nvSpPr>
        <p:spPr/>
        <p:txBody>
          <a:bodyPr/>
          <a:lstStyle/>
          <a:p>
            <a:fld id="{83BA3831-C1AA-401B-AF01-287634C4B88F}" type="slidenum">
              <a:rPr lang="en-US" smtClean="0"/>
              <a:t>33</a:t>
            </a:fld>
            <a:endParaRPr lang="en-US"/>
          </a:p>
        </p:txBody>
      </p:sp>
      <p:pic>
        <p:nvPicPr>
          <p:cNvPr id="8" name="Picture 7" descr="A map of the state of oregon&#10;&#10;AI-generated content may be incorrect.">
            <a:extLst>
              <a:ext uri="{FF2B5EF4-FFF2-40B4-BE49-F238E27FC236}">
                <a16:creationId xmlns:a16="http://schemas.microsoft.com/office/drawing/2014/main" id="{1FF9C760-08C5-58D2-5B9B-14A3FE3CCFDA}"/>
              </a:ext>
            </a:extLst>
          </p:cNvPr>
          <p:cNvPicPr>
            <a:picLocks noChangeAspect="1"/>
          </p:cNvPicPr>
          <p:nvPr/>
        </p:nvPicPr>
        <p:blipFill>
          <a:blip r:embed="rId2"/>
          <a:stretch>
            <a:fillRect/>
          </a:stretch>
        </p:blipFill>
        <p:spPr>
          <a:xfrm>
            <a:off x="1376218" y="1220590"/>
            <a:ext cx="6519700" cy="4895119"/>
          </a:xfrm>
          <a:prstGeom prst="rect">
            <a:avLst/>
          </a:prstGeom>
        </p:spPr>
      </p:pic>
      <p:pic>
        <p:nvPicPr>
          <p:cNvPr id="13" name="Picture 12" descr="A graph showing percentages&#10;&#10;AI-generated content may be incorrect.">
            <a:extLst>
              <a:ext uri="{FF2B5EF4-FFF2-40B4-BE49-F238E27FC236}">
                <a16:creationId xmlns:a16="http://schemas.microsoft.com/office/drawing/2014/main" id="{C2184DD3-6807-5421-E0BA-722CB0039A83}"/>
              </a:ext>
            </a:extLst>
          </p:cNvPr>
          <p:cNvPicPr>
            <a:picLocks noChangeAspect="1"/>
          </p:cNvPicPr>
          <p:nvPr/>
        </p:nvPicPr>
        <p:blipFill>
          <a:blip r:embed="rId3"/>
          <a:stretch>
            <a:fillRect/>
          </a:stretch>
        </p:blipFill>
        <p:spPr>
          <a:xfrm>
            <a:off x="9060873" y="1220589"/>
            <a:ext cx="921327" cy="5341628"/>
          </a:xfrm>
          <a:prstGeom prst="rect">
            <a:avLst/>
          </a:prstGeom>
        </p:spPr>
      </p:pic>
      <p:sp>
        <p:nvSpPr>
          <p:cNvPr id="15" name="TextBox 14">
            <a:extLst>
              <a:ext uri="{FF2B5EF4-FFF2-40B4-BE49-F238E27FC236}">
                <a16:creationId xmlns:a16="http://schemas.microsoft.com/office/drawing/2014/main" id="{B31F38D3-D4B4-659B-A124-77F9C915D77A}"/>
              </a:ext>
            </a:extLst>
          </p:cNvPr>
          <p:cNvSpPr txBox="1"/>
          <p:nvPr/>
        </p:nvSpPr>
        <p:spPr>
          <a:xfrm>
            <a:off x="1907291" y="6115709"/>
            <a:ext cx="7093527" cy="369332"/>
          </a:xfrm>
          <a:prstGeom prst="rect">
            <a:avLst/>
          </a:prstGeom>
          <a:noFill/>
        </p:spPr>
        <p:txBody>
          <a:bodyPr wrap="square">
            <a:spAutoFit/>
          </a:bodyPr>
          <a:lstStyle/>
          <a:p>
            <a:r>
              <a:rPr lang="en-US" dirty="0">
                <a:hlinkClick r:id="rId4"/>
              </a:rPr>
              <a:t>https://climatecommunication.yale.edu/visualizations-data/ycom-us/</a:t>
            </a:r>
            <a:r>
              <a:rPr lang="en-US" dirty="0"/>
              <a:t> </a:t>
            </a:r>
          </a:p>
        </p:txBody>
      </p:sp>
      <p:sp>
        <p:nvSpPr>
          <p:cNvPr id="16" name="TextBox 15">
            <a:extLst>
              <a:ext uri="{FF2B5EF4-FFF2-40B4-BE49-F238E27FC236}">
                <a16:creationId xmlns:a16="http://schemas.microsoft.com/office/drawing/2014/main" id="{4C56A807-50A5-D18F-425A-69943A0E5695}"/>
              </a:ext>
            </a:extLst>
          </p:cNvPr>
          <p:cNvSpPr txBox="1"/>
          <p:nvPr/>
        </p:nvSpPr>
        <p:spPr>
          <a:xfrm>
            <a:off x="4170783" y="2176821"/>
            <a:ext cx="1087157" cy="369332"/>
          </a:xfrm>
          <a:prstGeom prst="rect">
            <a:avLst/>
          </a:prstGeom>
          <a:noFill/>
        </p:spPr>
        <p:txBody>
          <a:bodyPr wrap="none" rtlCol="0">
            <a:spAutoFit/>
          </a:bodyPr>
          <a:lstStyle/>
          <a:p>
            <a:r>
              <a:rPr lang="en-US" dirty="0"/>
              <a:t>Sherman</a:t>
            </a:r>
          </a:p>
        </p:txBody>
      </p:sp>
      <p:sp>
        <p:nvSpPr>
          <p:cNvPr id="17" name="TextBox 16">
            <a:extLst>
              <a:ext uri="{FF2B5EF4-FFF2-40B4-BE49-F238E27FC236}">
                <a16:creationId xmlns:a16="http://schemas.microsoft.com/office/drawing/2014/main" id="{528434CF-2FD6-3A98-4616-8C106D9B784F}"/>
              </a:ext>
            </a:extLst>
          </p:cNvPr>
          <p:cNvSpPr txBox="1"/>
          <p:nvPr/>
        </p:nvSpPr>
        <p:spPr>
          <a:xfrm>
            <a:off x="5454054" y="4325972"/>
            <a:ext cx="900952" cy="369332"/>
          </a:xfrm>
          <a:prstGeom prst="rect">
            <a:avLst/>
          </a:prstGeom>
          <a:noFill/>
        </p:spPr>
        <p:txBody>
          <a:bodyPr wrap="none" rtlCol="0">
            <a:spAutoFit/>
          </a:bodyPr>
          <a:lstStyle/>
          <a:p>
            <a:r>
              <a:rPr lang="en-US" dirty="0"/>
              <a:t>Harney</a:t>
            </a:r>
          </a:p>
        </p:txBody>
      </p:sp>
      <p:sp>
        <p:nvSpPr>
          <p:cNvPr id="18" name="TextBox 17">
            <a:extLst>
              <a:ext uri="{FF2B5EF4-FFF2-40B4-BE49-F238E27FC236}">
                <a16:creationId xmlns:a16="http://schemas.microsoft.com/office/drawing/2014/main" id="{080AD237-5920-2B6A-5400-E9CE4F9DC2E5}"/>
              </a:ext>
            </a:extLst>
          </p:cNvPr>
          <p:cNvSpPr txBox="1"/>
          <p:nvPr/>
        </p:nvSpPr>
        <p:spPr>
          <a:xfrm>
            <a:off x="2839969" y="2110372"/>
            <a:ext cx="1330814" cy="369332"/>
          </a:xfrm>
          <a:prstGeom prst="rect">
            <a:avLst/>
          </a:prstGeom>
          <a:noFill/>
        </p:spPr>
        <p:txBody>
          <a:bodyPr wrap="none" rtlCol="0">
            <a:spAutoFit/>
          </a:bodyPr>
          <a:lstStyle/>
          <a:p>
            <a:r>
              <a:rPr lang="en-US" dirty="0"/>
              <a:t>Multnomah</a:t>
            </a:r>
          </a:p>
        </p:txBody>
      </p:sp>
    </p:spTree>
    <p:extLst>
      <p:ext uri="{BB962C8B-B14F-4D97-AF65-F5344CB8AC3E}">
        <p14:creationId xmlns:p14="http://schemas.microsoft.com/office/powerpoint/2010/main" val="16658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4E772-0F91-7DFF-94FC-CACD6B02AE74}"/>
            </a:ext>
          </a:extLst>
        </p:cNvPr>
        <p:cNvGrpSpPr/>
        <p:nvPr/>
      </p:nvGrpSpPr>
      <p:grpSpPr>
        <a:xfrm>
          <a:off x="0" y="0"/>
          <a:ext cx="0" cy="0"/>
          <a:chOff x="0" y="0"/>
          <a:chExt cx="0" cy="0"/>
        </a:xfrm>
      </p:grpSpPr>
      <p:pic>
        <p:nvPicPr>
          <p:cNvPr id="5" name="Picture 4" descr="A snowy mountain with a blue sky&#10;&#10;AI-generated content may be incorrect.">
            <a:extLst>
              <a:ext uri="{FF2B5EF4-FFF2-40B4-BE49-F238E27FC236}">
                <a16:creationId xmlns:a16="http://schemas.microsoft.com/office/drawing/2014/main" id="{368D3666-9384-E610-2379-EC277B802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7D23FF-6C69-9B37-92F8-F19AD34BEF9A}"/>
              </a:ext>
            </a:extLst>
          </p:cNvPr>
          <p:cNvSpPr>
            <a:spLocks noGrp="1"/>
          </p:cNvSpPr>
          <p:nvPr>
            <p:ph type="ctrTitle"/>
          </p:nvPr>
        </p:nvSpPr>
        <p:spPr>
          <a:xfrm>
            <a:off x="1524000" y="272618"/>
            <a:ext cx="9144000" cy="1787091"/>
          </a:xfrm>
        </p:spPr>
        <p:txBody>
          <a:bodyPr/>
          <a:lstStyle/>
          <a:p>
            <a:r>
              <a:rPr lang="en-US" dirty="0"/>
              <a:t>Oregon Climate Future Implications</a:t>
            </a:r>
          </a:p>
        </p:txBody>
      </p:sp>
      <p:sp>
        <p:nvSpPr>
          <p:cNvPr id="3" name="Subtitle 2">
            <a:extLst>
              <a:ext uri="{FF2B5EF4-FFF2-40B4-BE49-F238E27FC236}">
                <a16:creationId xmlns:a16="http://schemas.microsoft.com/office/drawing/2014/main" id="{C94BFA36-7DB6-B95B-7894-826FC78D0A51}"/>
              </a:ext>
            </a:extLst>
          </p:cNvPr>
          <p:cNvSpPr>
            <a:spLocks noGrp="1"/>
          </p:cNvSpPr>
          <p:nvPr>
            <p:ph type="subTitle" idx="1"/>
          </p:nvPr>
        </p:nvSpPr>
        <p:spPr/>
        <p:txBody>
          <a:bodyPr>
            <a:normAutofit/>
          </a:bodyPr>
          <a:lstStyle/>
          <a:p>
            <a:r>
              <a:rPr lang="en-US" sz="2800" b="1" dirty="0">
                <a:solidFill>
                  <a:schemeClr val="bg1"/>
                </a:solidFill>
              </a:rPr>
              <a:t>Alan Journet</a:t>
            </a:r>
          </a:p>
          <a:p>
            <a:r>
              <a:rPr lang="en-US" sz="2800" b="1" dirty="0">
                <a:solidFill>
                  <a:schemeClr val="bg1"/>
                </a:solidFill>
              </a:rPr>
              <a:t>Cofacilitator, Southern Oregon Climate Action Now</a:t>
            </a:r>
          </a:p>
          <a:p>
            <a:r>
              <a:rPr lang="en-US" sz="2800" b="1" dirty="0" err="1">
                <a:solidFill>
                  <a:schemeClr val="bg1"/>
                </a:solidFill>
                <a:hlinkClick r:id="rId3">
                  <a:extLst>
                    <a:ext uri="{A12FA001-AC4F-418D-AE19-62706E023703}">
                      <ahyp:hlinkClr xmlns:ahyp="http://schemas.microsoft.com/office/drawing/2018/hyperlinkcolor" val="tx"/>
                    </a:ext>
                  </a:extLst>
                </a:hlinkClick>
              </a:rPr>
              <a:t>alan@socan.eco</a:t>
            </a:r>
            <a:r>
              <a:rPr lang="en-US" sz="2800" b="1" dirty="0">
                <a:solidFill>
                  <a:schemeClr val="bg1"/>
                </a:solidFill>
              </a:rPr>
              <a:t>; 541-301-4107</a:t>
            </a:r>
          </a:p>
        </p:txBody>
      </p:sp>
      <p:sp>
        <p:nvSpPr>
          <p:cNvPr id="6" name="Date Placeholder 5">
            <a:extLst>
              <a:ext uri="{FF2B5EF4-FFF2-40B4-BE49-F238E27FC236}">
                <a16:creationId xmlns:a16="http://schemas.microsoft.com/office/drawing/2014/main" id="{410C534F-B60F-15D3-A03B-93BAD5140F2B}"/>
              </a:ext>
            </a:extLst>
          </p:cNvPr>
          <p:cNvSpPr>
            <a:spLocks noGrp="1"/>
          </p:cNvSpPr>
          <p:nvPr>
            <p:ph type="dt" sz="half" idx="10"/>
          </p:nvPr>
        </p:nvSpPr>
        <p:spPr/>
        <p:txBody>
          <a:bodyPr/>
          <a:lstStyle/>
          <a:p>
            <a:fld id="{21EBA540-4DA7-4DFC-9BF6-FACDA1276992}" type="datetime1">
              <a:rPr lang="en-US" smtClean="0"/>
              <a:t>1/11/2026</a:t>
            </a:fld>
            <a:endParaRPr lang="en-US"/>
          </a:p>
        </p:txBody>
      </p:sp>
      <p:sp>
        <p:nvSpPr>
          <p:cNvPr id="7" name="Footer Placeholder 6">
            <a:extLst>
              <a:ext uri="{FF2B5EF4-FFF2-40B4-BE49-F238E27FC236}">
                <a16:creationId xmlns:a16="http://schemas.microsoft.com/office/drawing/2014/main" id="{F43C6A1D-0320-BBE5-0A3B-1C135C009625}"/>
              </a:ext>
            </a:extLst>
          </p:cNvPr>
          <p:cNvSpPr>
            <a:spLocks noGrp="1"/>
          </p:cNvSpPr>
          <p:nvPr>
            <p:ph type="ftr" sz="quarter" idx="11"/>
          </p:nvPr>
        </p:nvSpPr>
        <p:spPr/>
        <p:txBody>
          <a:bodyPr/>
          <a:lstStyle/>
          <a:p>
            <a:r>
              <a:rPr lang="en-US"/>
              <a:t>Engineers for a Sustainable Future - Oregon Climate</a:t>
            </a:r>
          </a:p>
        </p:txBody>
      </p:sp>
      <p:sp>
        <p:nvSpPr>
          <p:cNvPr id="8" name="Slide Number Placeholder 7">
            <a:extLst>
              <a:ext uri="{FF2B5EF4-FFF2-40B4-BE49-F238E27FC236}">
                <a16:creationId xmlns:a16="http://schemas.microsoft.com/office/drawing/2014/main" id="{3EE385F1-469E-7A72-BF9C-774C1E69539E}"/>
              </a:ext>
            </a:extLst>
          </p:cNvPr>
          <p:cNvSpPr>
            <a:spLocks noGrp="1"/>
          </p:cNvSpPr>
          <p:nvPr>
            <p:ph type="sldNum" sz="quarter" idx="12"/>
          </p:nvPr>
        </p:nvSpPr>
        <p:spPr/>
        <p:txBody>
          <a:bodyPr/>
          <a:lstStyle/>
          <a:p>
            <a:fld id="{83BA3831-C1AA-401B-AF01-287634C4B88F}" type="slidenum">
              <a:rPr lang="en-US" smtClean="0"/>
              <a:t>34</a:t>
            </a:fld>
            <a:endParaRPr lang="en-US"/>
          </a:p>
        </p:txBody>
      </p:sp>
      <p:sp>
        <p:nvSpPr>
          <p:cNvPr id="4" name="TextBox 3">
            <a:extLst>
              <a:ext uri="{FF2B5EF4-FFF2-40B4-BE49-F238E27FC236}">
                <a16:creationId xmlns:a16="http://schemas.microsoft.com/office/drawing/2014/main" id="{0D76EF1A-2036-D985-7F0B-30C401804B43}"/>
              </a:ext>
            </a:extLst>
          </p:cNvPr>
          <p:cNvSpPr txBox="1"/>
          <p:nvPr/>
        </p:nvSpPr>
        <p:spPr>
          <a:xfrm rot="19878429">
            <a:off x="970555" y="1762106"/>
            <a:ext cx="2632067" cy="584775"/>
          </a:xfrm>
          <a:prstGeom prst="rect">
            <a:avLst/>
          </a:prstGeom>
          <a:noFill/>
        </p:spPr>
        <p:txBody>
          <a:bodyPr wrap="none" rtlCol="0">
            <a:spAutoFit/>
          </a:bodyPr>
          <a:lstStyle/>
          <a:p>
            <a:r>
              <a:rPr lang="en-US" sz="3200" b="1" dirty="0"/>
              <a:t>QUESTIONS?</a:t>
            </a:r>
          </a:p>
        </p:txBody>
      </p:sp>
      <p:sp>
        <p:nvSpPr>
          <p:cNvPr id="9" name="TextBox 8">
            <a:extLst>
              <a:ext uri="{FF2B5EF4-FFF2-40B4-BE49-F238E27FC236}">
                <a16:creationId xmlns:a16="http://schemas.microsoft.com/office/drawing/2014/main" id="{136E9E05-3665-67D2-B68E-090FE39BEB4F}"/>
              </a:ext>
            </a:extLst>
          </p:cNvPr>
          <p:cNvSpPr txBox="1"/>
          <p:nvPr/>
        </p:nvSpPr>
        <p:spPr>
          <a:xfrm rot="1269468">
            <a:off x="8284041" y="1650157"/>
            <a:ext cx="2632067" cy="584775"/>
          </a:xfrm>
          <a:prstGeom prst="rect">
            <a:avLst/>
          </a:prstGeom>
          <a:noFill/>
        </p:spPr>
        <p:txBody>
          <a:bodyPr wrap="none" rtlCol="0">
            <a:spAutoFit/>
          </a:bodyPr>
          <a:lstStyle/>
          <a:p>
            <a:r>
              <a:rPr lang="en-US" sz="3200" b="1" dirty="0"/>
              <a:t>QUESTIONS?</a:t>
            </a:r>
          </a:p>
        </p:txBody>
      </p:sp>
    </p:spTree>
    <p:extLst>
      <p:ext uri="{BB962C8B-B14F-4D97-AF65-F5344CB8AC3E}">
        <p14:creationId xmlns:p14="http://schemas.microsoft.com/office/powerpoint/2010/main" val="27604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0A3D1-EB27-A626-5356-A9AA2D05BFBC}"/>
              </a:ext>
            </a:extLst>
          </p:cNvPr>
          <p:cNvPicPr>
            <a:picLocks noChangeAspect="1"/>
          </p:cNvPicPr>
          <p:nvPr/>
        </p:nvPicPr>
        <p:blipFill>
          <a:blip r:embed="rId2"/>
          <a:stretch>
            <a:fillRect/>
          </a:stretch>
        </p:blipFill>
        <p:spPr>
          <a:xfrm>
            <a:off x="1366177" y="1028365"/>
            <a:ext cx="9459645" cy="4801270"/>
          </a:xfrm>
          <a:prstGeom prst="rect">
            <a:avLst/>
          </a:prstGeom>
        </p:spPr>
      </p:pic>
      <p:sp>
        <p:nvSpPr>
          <p:cNvPr id="2" name="Title 1">
            <a:extLst>
              <a:ext uri="{FF2B5EF4-FFF2-40B4-BE49-F238E27FC236}">
                <a16:creationId xmlns:a16="http://schemas.microsoft.com/office/drawing/2014/main" id="{A4BE6418-AF3B-5DC9-C1B4-664ED788173D}"/>
              </a:ext>
            </a:extLst>
          </p:cNvPr>
          <p:cNvSpPr>
            <a:spLocks noGrp="1"/>
          </p:cNvSpPr>
          <p:nvPr>
            <p:ph type="title"/>
          </p:nvPr>
        </p:nvSpPr>
        <p:spPr>
          <a:xfrm>
            <a:off x="0" y="0"/>
            <a:ext cx="12192000" cy="1325563"/>
          </a:xfrm>
        </p:spPr>
        <p:txBody>
          <a:bodyPr/>
          <a:lstStyle/>
          <a:p>
            <a:pPr algn="ctr"/>
            <a:r>
              <a:rPr lang="en-US" dirty="0"/>
              <a:t>Oregon Precipitation Projections to 2075-2099</a:t>
            </a:r>
          </a:p>
        </p:txBody>
      </p:sp>
      <p:sp>
        <p:nvSpPr>
          <p:cNvPr id="3" name="Date Placeholder 2">
            <a:extLst>
              <a:ext uri="{FF2B5EF4-FFF2-40B4-BE49-F238E27FC236}">
                <a16:creationId xmlns:a16="http://schemas.microsoft.com/office/drawing/2014/main" id="{32474E62-90F4-21AD-3C94-84B3B8A92826}"/>
              </a:ext>
            </a:extLst>
          </p:cNvPr>
          <p:cNvSpPr>
            <a:spLocks noGrp="1"/>
          </p:cNvSpPr>
          <p:nvPr>
            <p:ph type="dt" sz="half" idx="10"/>
          </p:nvPr>
        </p:nvSpPr>
        <p:spPr/>
        <p:txBody>
          <a:bodyPr/>
          <a:lstStyle/>
          <a:p>
            <a:fld id="{13F6A589-04E3-48DB-9029-2BFDFAACA50D}" type="datetime1">
              <a:rPr lang="en-US" smtClean="0"/>
              <a:t>1/11/2026</a:t>
            </a:fld>
            <a:endParaRPr lang="en-US"/>
          </a:p>
        </p:txBody>
      </p:sp>
      <p:sp>
        <p:nvSpPr>
          <p:cNvPr id="4" name="Footer Placeholder 3">
            <a:extLst>
              <a:ext uri="{FF2B5EF4-FFF2-40B4-BE49-F238E27FC236}">
                <a16:creationId xmlns:a16="http://schemas.microsoft.com/office/drawing/2014/main" id="{80D89931-B955-0732-0C43-CA8BFEC120D2}"/>
              </a:ext>
            </a:extLst>
          </p:cNvPr>
          <p:cNvSpPr>
            <a:spLocks noGrp="1"/>
          </p:cNvSpPr>
          <p:nvPr>
            <p:ph type="ftr" sz="quarter" idx="11"/>
          </p:nvPr>
        </p:nvSpPr>
        <p:spPr/>
        <p:txBody>
          <a:bodyPr/>
          <a:lstStyle/>
          <a:p>
            <a:r>
              <a:rPr lang="en-US"/>
              <a:t>Engineers for a Sustainable Future - Oregon Climate</a:t>
            </a:r>
          </a:p>
        </p:txBody>
      </p:sp>
      <p:sp>
        <p:nvSpPr>
          <p:cNvPr id="5" name="Slide Number Placeholder 4">
            <a:extLst>
              <a:ext uri="{FF2B5EF4-FFF2-40B4-BE49-F238E27FC236}">
                <a16:creationId xmlns:a16="http://schemas.microsoft.com/office/drawing/2014/main" id="{5913A2D9-CCFC-1A78-0BC9-FFE1589AD2AF}"/>
              </a:ext>
            </a:extLst>
          </p:cNvPr>
          <p:cNvSpPr>
            <a:spLocks noGrp="1"/>
          </p:cNvSpPr>
          <p:nvPr>
            <p:ph type="sldNum" sz="quarter" idx="12"/>
          </p:nvPr>
        </p:nvSpPr>
        <p:spPr/>
        <p:txBody>
          <a:bodyPr/>
          <a:lstStyle/>
          <a:p>
            <a:fld id="{83BA3831-C1AA-401B-AF01-287634C4B88F}" type="slidenum">
              <a:rPr lang="en-US" smtClean="0"/>
              <a:t>4</a:t>
            </a:fld>
            <a:endParaRPr lang="en-US"/>
          </a:p>
        </p:txBody>
      </p:sp>
      <p:sp>
        <p:nvSpPr>
          <p:cNvPr id="8" name="TextBox 7">
            <a:extLst>
              <a:ext uri="{FF2B5EF4-FFF2-40B4-BE49-F238E27FC236}">
                <a16:creationId xmlns:a16="http://schemas.microsoft.com/office/drawing/2014/main" id="{17D780E6-798C-8DEC-F9E0-C34AFE37EF43}"/>
              </a:ext>
            </a:extLst>
          </p:cNvPr>
          <p:cNvSpPr txBox="1"/>
          <p:nvPr/>
        </p:nvSpPr>
        <p:spPr>
          <a:xfrm>
            <a:off x="2906291" y="6028140"/>
            <a:ext cx="6627067" cy="369332"/>
          </a:xfrm>
          <a:prstGeom prst="rect">
            <a:avLst/>
          </a:prstGeom>
          <a:noFill/>
        </p:spPr>
        <p:txBody>
          <a:bodyPr wrap="square">
            <a:spAutoFit/>
          </a:bodyPr>
          <a:lstStyle/>
          <a:p>
            <a:r>
              <a:rPr lang="en-US" dirty="0">
                <a:hlinkClick r:id="rId3"/>
              </a:rPr>
              <a:t>https://apps.usgs.gov/nccv/loca2/nccv2_loca2_counties.html</a:t>
            </a:r>
            <a:r>
              <a:rPr lang="en-US" dirty="0"/>
              <a:t> </a:t>
            </a:r>
          </a:p>
        </p:txBody>
      </p:sp>
      <p:cxnSp>
        <p:nvCxnSpPr>
          <p:cNvPr id="9" name="Straight Connector 8">
            <a:extLst>
              <a:ext uri="{FF2B5EF4-FFF2-40B4-BE49-F238E27FC236}">
                <a16:creationId xmlns:a16="http://schemas.microsoft.com/office/drawing/2014/main" id="{DD2922F1-C3CC-B1E4-38C7-653656411740}"/>
              </a:ext>
            </a:extLst>
          </p:cNvPr>
          <p:cNvCxnSpPr/>
          <p:nvPr/>
        </p:nvCxnSpPr>
        <p:spPr>
          <a:xfrm flipH="1">
            <a:off x="1701471" y="3593151"/>
            <a:ext cx="929329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5C9A164-BCDA-9989-3146-B6C059708BD2}"/>
              </a:ext>
            </a:extLst>
          </p:cNvPr>
          <p:cNvPicPr>
            <a:picLocks noChangeAspect="1"/>
          </p:cNvPicPr>
          <p:nvPr/>
        </p:nvPicPr>
        <p:blipFill>
          <a:blip r:embed="rId4"/>
          <a:srcRect r="6831" b="4066"/>
          <a:stretch>
            <a:fillRect/>
          </a:stretch>
        </p:blipFill>
        <p:spPr>
          <a:xfrm>
            <a:off x="2082558" y="1132776"/>
            <a:ext cx="2760629" cy="584079"/>
          </a:xfrm>
          <a:prstGeom prst="rect">
            <a:avLst/>
          </a:prstGeom>
        </p:spPr>
      </p:pic>
      <p:pic>
        <p:nvPicPr>
          <p:cNvPr id="10" name="Picture 9">
            <a:extLst>
              <a:ext uri="{FF2B5EF4-FFF2-40B4-BE49-F238E27FC236}">
                <a16:creationId xmlns:a16="http://schemas.microsoft.com/office/drawing/2014/main" id="{7A24664C-91FA-AE3C-FDB2-0C6900693EBE}"/>
              </a:ext>
            </a:extLst>
          </p:cNvPr>
          <p:cNvPicPr>
            <a:picLocks noChangeAspect="1"/>
          </p:cNvPicPr>
          <p:nvPr/>
        </p:nvPicPr>
        <p:blipFill>
          <a:blip r:embed="rId5"/>
          <a:srcRect r="6032"/>
          <a:stretch>
            <a:fillRect/>
          </a:stretch>
        </p:blipFill>
        <p:spPr>
          <a:xfrm>
            <a:off x="4967801" y="1191846"/>
            <a:ext cx="2760629" cy="510041"/>
          </a:xfrm>
          <a:prstGeom prst="rect">
            <a:avLst/>
          </a:prstGeom>
        </p:spPr>
      </p:pic>
      <p:pic>
        <p:nvPicPr>
          <p:cNvPr id="11" name="Picture 10">
            <a:extLst>
              <a:ext uri="{FF2B5EF4-FFF2-40B4-BE49-F238E27FC236}">
                <a16:creationId xmlns:a16="http://schemas.microsoft.com/office/drawing/2014/main" id="{5A648F30-1718-811E-EF58-D8A419E0B680}"/>
              </a:ext>
            </a:extLst>
          </p:cNvPr>
          <p:cNvPicPr>
            <a:picLocks noChangeAspect="1"/>
          </p:cNvPicPr>
          <p:nvPr/>
        </p:nvPicPr>
        <p:blipFill>
          <a:blip r:embed="rId6"/>
          <a:stretch>
            <a:fillRect/>
          </a:stretch>
        </p:blipFill>
        <p:spPr>
          <a:xfrm>
            <a:off x="3462872" y="1651154"/>
            <a:ext cx="2746368" cy="510041"/>
          </a:xfrm>
          <a:prstGeom prst="rect">
            <a:avLst/>
          </a:prstGeom>
        </p:spPr>
      </p:pic>
    </p:spTree>
    <p:extLst>
      <p:ext uri="{BB962C8B-B14F-4D97-AF65-F5344CB8AC3E}">
        <p14:creationId xmlns:p14="http://schemas.microsoft.com/office/powerpoint/2010/main" val="7469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1FFD-6673-1358-022B-51BB0B66B3D0}"/>
              </a:ext>
            </a:extLst>
          </p:cNvPr>
          <p:cNvSpPr>
            <a:spLocks noGrp="1"/>
          </p:cNvSpPr>
          <p:nvPr>
            <p:ph type="title"/>
          </p:nvPr>
        </p:nvSpPr>
        <p:spPr>
          <a:xfrm>
            <a:off x="-1" y="0"/>
            <a:ext cx="12191999" cy="1325563"/>
          </a:xfrm>
        </p:spPr>
        <p:txBody>
          <a:bodyPr/>
          <a:lstStyle/>
          <a:p>
            <a:pPr algn="ctr"/>
            <a:r>
              <a:rPr lang="en-US" dirty="0"/>
              <a:t>OCCRI Precipitation Projections - </a:t>
            </a:r>
            <a:r>
              <a:rPr lang="en-US" sz="3600" dirty="0"/>
              <a:t>Baseline 1950-2014 average</a:t>
            </a:r>
            <a:endParaRPr lang="en-US" dirty="0"/>
          </a:p>
        </p:txBody>
      </p:sp>
      <p:sp>
        <p:nvSpPr>
          <p:cNvPr id="3" name="Date Placeholder 2">
            <a:extLst>
              <a:ext uri="{FF2B5EF4-FFF2-40B4-BE49-F238E27FC236}">
                <a16:creationId xmlns:a16="http://schemas.microsoft.com/office/drawing/2014/main" id="{AB632FA8-32B8-F8CC-8511-B0FFA6A896A5}"/>
              </a:ext>
            </a:extLst>
          </p:cNvPr>
          <p:cNvSpPr>
            <a:spLocks noGrp="1"/>
          </p:cNvSpPr>
          <p:nvPr>
            <p:ph type="dt" sz="half" idx="10"/>
          </p:nvPr>
        </p:nvSpPr>
        <p:spPr/>
        <p:txBody>
          <a:bodyPr/>
          <a:lstStyle/>
          <a:p>
            <a:fld id="{13F6A589-04E3-48DB-9029-2BFDFAACA50D}" type="datetime1">
              <a:rPr lang="en-US" smtClean="0"/>
              <a:t>1/11/2026</a:t>
            </a:fld>
            <a:endParaRPr lang="en-US"/>
          </a:p>
        </p:txBody>
      </p:sp>
      <p:sp>
        <p:nvSpPr>
          <p:cNvPr id="4" name="Footer Placeholder 3">
            <a:extLst>
              <a:ext uri="{FF2B5EF4-FFF2-40B4-BE49-F238E27FC236}">
                <a16:creationId xmlns:a16="http://schemas.microsoft.com/office/drawing/2014/main" id="{5CFD81D8-D6DA-6CA0-E539-52194B009636}"/>
              </a:ext>
            </a:extLst>
          </p:cNvPr>
          <p:cNvSpPr>
            <a:spLocks noGrp="1"/>
          </p:cNvSpPr>
          <p:nvPr>
            <p:ph type="ftr" sz="quarter" idx="11"/>
          </p:nvPr>
        </p:nvSpPr>
        <p:spPr/>
        <p:txBody>
          <a:bodyPr/>
          <a:lstStyle/>
          <a:p>
            <a:r>
              <a:rPr lang="en-US"/>
              <a:t>Engineers for a Sustainable Future - Oregon Climate</a:t>
            </a:r>
          </a:p>
        </p:txBody>
      </p:sp>
      <p:sp>
        <p:nvSpPr>
          <p:cNvPr id="5" name="Slide Number Placeholder 4">
            <a:extLst>
              <a:ext uri="{FF2B5EF4-FFF2-40B4-BE49-F238E27FC236}">
                <a16:creationId xmlns:a16="http://schemas.microsoft.com/office/drawing/2014/main" id="{51CAC7D4-783D-C9B2-C7AC-A47DF2EFDEF1}"/>
              </a:ext>
            </a:extLst>
          </p:cNvPr>
          <p:cNvSpPr>
            <a:spLocks noGrp="1"/>
          </p:cNvSpPr>
          <p:nvPr>
            <p:ph type="sldNum" sz="quarter" idx="12"/>
          </p:nvPr>
        </p:nvSpPr>
        <p:spPr/>
        <p:txBody>
          <a:bodyPr/>
          <a:lstStyle/>
          <a:p>
            <a:fld id="{83BA3831-C1AA-401B-AF01-287634C4B88F}" type="slidenum">
              <a:rPr lang="en-US" smtClean="0"/>
              <a:t>5</a:t>
            </a:fld>
            <a:endParaRPr lang="en-US"/>
          </a:p>
        </p:txBody>
      </p:sp>
      <p:pic>
        <p:nvPicPr>
          <p:cNvPr id="7" name="Picture 6">
            <a:extLst>
              <a:ext uri="{FF2B5EF4-FFF2-40B4-BE49-F238E27FC236}">
                <a16:creationId xmlns:a16="http://schemas.microsoft.com/office/drawing/2014/main" id="{38B20CF0-ADFC-07D7-C3CB-C41B88FDE96C}"/>
              </a:ext>
            </a:extLst>
          </p:cNvPr>
          <p:cNvPicPr>
            <a:picLocks noChangeAspect="1"/>
          </p:cNvPicPr>
          <p:nvPr/>
        </p:nvPicPr>
        <p:blipFill>
          <a:blip r:embed="rId2"/>
          <a:stretch>
            <a:fillRect/>
          </a:stretch>
        </p:blipFill>
        <p:spPr>
          <a:xfrm>
            <a:off x="2359542" y="1227683"/>
            <a:ext cx="7622658" cy="4486542"/>
          </a:xfrm>
          <a:prstGeom prst="rect">
            <a:avLst/>
          </a:prstGeom>
        </p:spPr>
      </p:pic>
      <p:sp>
        <p:nvSpPr>
          <p:cNvPr id="9" name="TextBox 8">
            <a:extLst>
              <a:ext uri="{FF2B5EF4-FFF2-40B4-BE49-F238E27FC236}">
                <a16:creationId xmlns:a16="http://schemas.microsoft.com/office/drawing/2014/main" id="{66485C64-A455-E148-27BE-86F629F1935D}"/>
              </a:ext>
            </a:extLst>
          </p:cNvPr>
          <p:cNvSpPr txBox="1"/>
          <p:nvPr/>
        </p:nvSpPr>
        <p:spPr>
          <a:xfrm>
            <a:off x="0" y="6033184"/>
            <a:ext cx="12192000" cy="369332"/>
          </a:xfrm>
          <a:prstGeom prst="rect">
            <a:avLst/>
          </a:prstGeom>
          <a:noFill/>
        </p:spPr>
        <p:txBody>
          <a:bodyPr wrap="square">
            <a:spAutoFit/>
          </a:bodyPr>
          <a:lstStyle/>
          <a:p>
            <a:pPr algn="ctr"/>
            <a:r>
              <a:rPr lang="en-US" dirty="0">
                <a:hlinkClick r:id="rId3"/>
              </a:rPr>
              <a:t>https://oregonstate.app.box.com/s/ziqc1kisxkup45147phjp526kheugqnb</a:t>
            </a:r>
            <a:r>
              <a:rPr lang="en-US" dirty="0"/>
              <a:t> </a:t>
            </a:r>
          </a:p>
        </p:txBody>
      </p:sp>
    </p:spTree>
    <p:extLst>
      <p:ext uri="{BB962C8B-B14F-4D97-AF65-F5344CB8AC3E}">
        <p14:creationId xmlns:p14="http://schemas.microsoft.com/office/powerpoint/2010/main" val="280730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C02194D-190E-49DE-90AD-44F48308A090}"/>
              </a:ext>
            </a:extLst>
          </p:cNvPr>
          <p:cNvCxnSpPr>
            <a:cxnSpLocks/>
          </p:cNvCxnSpPr>
          <p:nvPr/>
        </p:nvCxnSpPr>
        <p:spPr>
          <a:xfrm flipH="1">
            <a:off x="2623930" y="586409"/>
            <a:ext cx="69574" cy="4989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85B94A-612F-4DFD-BD9E-20EA34947697}"/>
              </a:ext>
            </a:extLst>
          </p:cNvPr>
          <p:cNvCxnSpPr>
            <a:cxnSpLocks/>
          </p:cNvCxnSpPr>
          <p:nvPr/>
        </p:nvCxnSpPr>
        <p:spPr>
          <a:xfrm flipH="1">
            <a:off x="2623930" y="5555974"/>
            <a:ext cx="55659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3C5CFA-EF91-40EB-B169-9D324D40BF30}"/>
              </a:ext>
            </a:extLst>
          </p:cNvPr>
          <p:cNvSpPr txBox="1"/>
          <p:nvPr/>
        </p:nvSpPr>
        <p:spPr>
          <a:xfrm>
            <a:off x="2693504" y="5610916"/>
            <a:ext cx="5701112" cy="461665"/>
          </a:xfrm>
          <a:prstGeom prst="rect">
            <a:avLst/>
          </a:prstGeom>
          <a:noFill/>
        </p:spPr>
        <p:txBody>
          <a:bodyPr wrap="none" rtlCol="0">
            <a:spAutoFit/>
          </a:bodyPr>
          <a:lstStyle/>
          <a:p>
            <a:r>
              <a:rPr lang="en-US" sz="2400" dirty="0"/>
              <a:t>Range for a Critical Environmental Condition</a:t>
            </a:r>
          </a:p>
        </p:txBody>
      </p:sp>
      <p:sp>
        <p:nvSpPr>
          <p:cNvPr id="14" name="TextBox 13">
            <a:extLst>
              <a:ext uri="{FF2B5EF4-FFF2-40B4-BE49-F238E27FC236}">
                <a16:creationId xmlns:a16="http://schemas.microsoft.com/office/drawing/2014/main" id="{8974A28B-51C4-4215-96E4-B3346699F099}"/>
              </a:ext>
            </a:extLst>
          </p:cNvPr>
          <p:cNvSpPr txBox="1"/>
          <p:nvPr/>
        </p:nvSpPr>
        <p:spPr>
          <a:xfrm>
            <a:off x="3226567" y="5966102"/>
            <a:ext cx="4694427" cy="461665"/>
          </a:xfrm>
          <a:prstGeom prst="rect">
            <a:avLst/>
          </a:prstGeom>
          <a:noFill/>
        </p:spPr>
        <p:txBody>
          <a:bodyPr wrap="none" rtlCol="0">
            <a:spAutoFit/>
          </a:bodyPr>
          <a:lstStyle/>
          <a:p>
            <a:r>
              <a:rPr lang="en-US" sz="2400" dirty="0"/>
              <a:t>Temperature, Salinity, Soil Moisture</a:t>
            </a:r>
          </a:p>
        </p:txBody>
      </p:sp>
      <p:sp>
        <p:nvSpPr>
          <p:cNvPr id="16" name="TextBox 15">
            <a:extLst>
              <a:ext uri="{FF2B5EF4-FFF2-40B4-BE49-F238E27FC236}">
                <a16:creationId xmlns:a16="http://schemas.microsoft.com/office/drawing/2014/main" id="{05FF8507-AA19-4F58-8EF9-5759F38D7C4B}"/>
              </a:ext>
            </a:extLst>
          </p:cNvPr>
          <p:cNvSpPr txBox="1"/>
          <p:nvPr/>
        </p:nvSpPr>
        <p:spPr>
          <a:xfrm rot="16200000">
            <a:off x="742150" y="2684345"/>
            <a:ext cx="2964979" cy="461665"/>
          </a:xfrm>
          <a:prstGeom prst="rect">
            <a:avLst/>
          </a:prstGeom>
          <a:noFill/>
        </p:spPr>
        <p:txBody>
          <a:bodyPr wrap="none" rtlCol="0">
            <a:spAutoFit/>
          </a:bodyPr>
          <a:lstStyle/>
          <a:p>
            <a:r>
              <a:rPr lang="en-US" sz="2400" dirty="0"/>
              <a:t>Response of Organism</a:t>
            </a:r>
          </a:p>
        </p:txBody>
      </p:sp>
      <p:sp>
        <p:nvSpPr>
          <p:cNvPr id="17" name="TextBox 16">
            <a:extLst>
              <a:ext uri="{FF2B5EF4-FFF2-40B4-BE49-F238E27FC236}">
                <a16:creationId xmlns:a16="http://schemas.microsoft.com/office/drawing/2014/main" id="{EF61D9E1-1560-4A25-8CAB-324E78DF1570}"/>
              </a:ext>
            </a:extLst>
          </p:cNvPr>
          <p:cNvSpPr txBox="1"/>
          <p:nvPr/>
        </p:nvSpPr>
        <p:spPr>
          <a:xfrm rot="16200000">
            <a:off x="-725206" y="2576573"/>
            <a:ext cx="4976362" cy="461665"/>
          </a:xfrm>
          <a:prstGeom prst="rect">
            <a:avLst/>
          </a:prstGeom>
          <a:noFill/>
        </p:spPr>
        <p:txBody>
          <a:bodyPr wrap="none" rtlCol="0">
            <a:spAutoFit/>
          </a:bodyPr>
          <a:lstStyle/>
          <a:p>
            <a:r>
              <a:rPr lang="en-US" sz="2400" dirty="0"/>
              <a:t>Health, Growth, Reproductive Activity </a:t>
            </a:r>
          </a:p>
        </p:txBody>
      </p:sp>
      <p:sp>
        <p:nvSpPr>
          <p:cNvPr id="18" name="Title 1">
            <a:extLst>
              <a:ext uri="{FF2B5EF4-FFF2-40B4-BE49-F238E27FC236}">
                <a16:creationId xmlns:a16="http://schemas.microsoft.com/office/drawing/2014/main" id="{AA6E5FF0-5D9F-4F1A-AC28-551FC3857544}"/>
              </a:ext>
            </a:extLst>
          </p:cNvPr>
          <p:cNvSpPr txBox="1">
            <a:spLocks/>
          </p:cNvSpPr>
          <p:nvPr/>
        </p:nvSpPr>
        <p:spPr>
          <a:xfrm>
            <a:off x="0" y="136524"/>
            <a:ext cx="12192000" cy="60370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Physiological Tolerance</a:t>
            </a:r>
          </a:p>
        </p:txBody>
      </p:sp>
      <p:sp>
        <p:nvSpPr>
          <p:cNvPr id="2" name="Date Placeholder 1">
            <a:extLst>
              <a:ext uri="{FF2B5EF4-FFF2-40B4-BE49-F238E27FC236}">
                <a16:creationId xmlns:a16="http://schemas.microsoft.com/office/drawing/2014/main" id="{3F97B6E7-A3F4-4046-A626-CF2D4A2957DA}"/>
              </a:ext>
            </a:extLst>
          </p:cNvPr>
          <p:cNvSpPr>
            <a:spLocks noGrp="1"/>
          </p:cNvSpPr>
          <p:nvPr>
            <p:ph type="dt" sz="half" idx="10"/>
          </p:nvPr>
        </p:nvSpPr>
        <p:spPr/>
        <p:txBody>
          <a:bodyPr/>
          <a:lstStyle/>
          <a:p>
            <a:r>
              <a:rPr lang="en-US"/>
              <a:t>2/6/2023</a:t>
            </a:r>
          </a:p>
        </p:txBody>
      </p:sp>
      <p:sp>
        <p:nvSpPr>
          <p:cNvPr id="3" name="Footer Placeholder 2">
            <a:extLst>
              <a:ext uri="{FF2B5EF4-FFF2-40B4-BE49-F238E27FC236}">
                <a16:creationId xmlns:a16="http://schemas.microsoft.com/office/drawing/2014/main" id="{CD6DDD7F-EC49-4BE6-BEDD-80079031154E}"/>
              </a:ext>
            </a:extLst>
          </p:cNvPr>
          <p:cNvSpPr>
            <a:spLocks noGrp="1"/>
          </p:cNvSpPr>
          <p:nvPr>
            <p:ph type="ftr" sz="quarter" idx="11"/>
          </p:nvPr>
        </p:nvSpPr>
        <p:spPr/>
        <p:txBody>
          <a:bodyPr/>
          <a:lstStyle/>
          <a:p>
            <a:r>
              <a:rPr lang="en-US"/>
              <a:t>Living with Climate Change in the Rogue Valley Session 5 Natural Systems</a:t>
            </a:r>
          </a:p>
        </p:txBody>
      </p:sp>
      <p:sp>
        <p:nvSpPr>
          <p:cNvPr id="5" name="Slide Number Placeholder 4">
            <a:extLst>
              <a:ext uri="{FF2B5EF4-FFF2-40B4-BE49-F238E27FC236}">
                <a16:creationId xmlns:a16="http://schemas.microsoft.com/office/drawing/2014/main" id="{40FBBD52-2DB4-3EFE-1F1B-83B6F938E5E1}"/>
              </a:ext>
            </a:extLst>
          </p:cNvPr>
          <p:cNvSpPr>
            <a:spLocks noGrp="1"/>
          </p:cNvSpPr>
          <p:nvPr>
            <p:ph type="sldNum" sz="quarter" idx="12"/>
          </p:nvPr>
        </p:nvSpPr>
        <p:spPr/>
        <p:txBody>
          <a:bodyPr/>
          <a:lstStyle/>
          <a:p>
            <a:fld id="{C997B1CE-7BAE-455D-A84F-E66B80DAA939}" type="slidenum">
              <a:rPr lang="en-US" smtClean="0"/>
              <a:t>6</a:t>
            </a:fld>
            <a:endParaRPr lang="en-US"/>
          </a:p>
        </p:txBody>
      </p:sp>
    </p:spTree>
    <p:extLst>
      <p:ext uri="{BB962C8B-B14F-4D97-AF65-F5344CB8AC3E}">
        <p14:creationId xmlns:p14="http://schemas.microsoft.com/office/powerpoint/2010/main" val="341596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032BF1F7-DF95-4096-85A6-1D316E7472FF}"/>
              </a:ext>
            </a:extLst>
          </p:cNvPr>
          <p:cNvPicPr>
            <a:picLocks noChangeAspect="1" noChangeArrowheads="1"/>
          </p:cNvPicPr>
          <p:nvPr/>
        </p:nvPicPr>
        <p:blipFill>
          <a:blip r:embed="rId2" cstate="print"/>
          <a:srcRect/>
          <a:stretch>
            <a:fillRect/>
          </a:stretch>
        </p:blipFill>
        <p:spPr bwMode="auto">
          <a:xfrm>
            <a:off x="2455472" y="666692"/>
            <a:ext cx="7579089" cy="5413218"/>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id="{4C02194D-190E-49DE-90AD-44F48308A090}"/>
              </a:ext>
            </a:extLst>
          </p:cNvPr>
          <p:cNvCxnSpPr>
            <a:cxnSpLocks/>
          </p:cNvCxnSpPr>
          <p:nvPr/>
        </p:nvCxnSpPr>
        <p:spPr>
          <a:xfrm flipH="1">
            <a:off x="2623930" y="586409"/>
            <a:ext cx="69574" cy="4989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85B94A-612F-4DFD-BD9E-20EA34947697}"/>
              </a:ext>
            </a:extLst>
          </p:cNvPr>
          <p:cNvCxnSpPr>
            <a:cxnSpLocks/>
          </p:cNvCxnSpPr>
          <p:nvPr/>
        </p:nvCxnSpPr>
        <p:spPr>
          <a:xfrm flipH="1">
            <a:off x="2623930" y="5555974"/>
            <a:ext cx="55659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3C5CFA-EF91-40EB-B169-9D324D40BF30}"/>
              </a:ext>
            </a:extLst>
          </p:cNvPr>
          <p:cNvSpPr txBox="1"/>
          <p:nvPr/>
        </p:nvSpPr>
        <p:spPr>
          <a:xfrm>
            <a:off x="2693504" y="5610916"/>
            <a:ext cx="5701112" cy="461665"/>
          </a:xfrm>
          <a:prstGeom prst="rect">
            <a:avLst/>
          </a:prstGeom>
          <a:noFill/>
        </p:spPr>
        <p:txBody>
          <a:bodyPr wrap="none" rtlCol="0">
            <a:spAutoFit/>
          </a:bodyPr>
          <a:lstStyle/>
          <a:p>
            <a:r>
              <a:rPr lang="en-US" sz="2400" dirty="0"/>
              <a:t>Range for a Critical Environmental Condition</a:t>
            </a:r>
          </a:p>
        </p:txBody>
      </p:sp>
      <p:sp>
        <p:nvSpPr>
          <p:cNvPr id="14" name="TextBox 13">
            <a:extLst>
              <a:ext uri="{FF2B5EF4-FFF2-40B4-BE49-F238E27FC236}">
                <a16:creationId xmlns:a16="http://schemas.microsoft.com/office/drawing/2014/main" id="{8974A28B-51C4-4215-96E4-B3346699F099}"/>
              </a:ext>
            </a:extLst>
          </p:cNvPr>
          <p:cNvSpPr txBox="1"/>
          <p:nvPr/>
        </p:nvSpPr>
        <p:spPr>
          <a:xfrm>
            <a:off x="3226567" y="5966102"/>
            <a:ext cx="4694427" cy="461665"/>
          </a:xfrm>
          <a:prstGeom prst="rect">
            <a:avLst/>
          </a:prstGeom>
          <a:noFill/>
        </p:spPr>
        <p:txBody>
          <a:bodyPr wrap="none" rtlCol="0">
            <a:spAutoFit/>
          </a:bodyPr>
          <a:lstStyle/>
          <a:p>
            <a:r>
              <a:rPr lang="en-US" sz="2400" dirty="0"/>
              <a:t>Temperature, Salinity, Soil Moisture</a:t>
            </a:r>
          </a:p>
        </p:txBody>
      </p:sp>
      <p:sp>
        <p:nvSpPr>
          <p:cNvPr id="16" name="TextBox 15">
            <a:extLst>
              <a:ext uri="{FF2B5EF4-FFF2-40B4-BE49-F238E27FC236}">
                <a16:creationId xmlns:a16="http://schemas.microsoft.com/office/drawing/2014/main" id="{05FF8507-AA19-4F58-8EF9-5759F38D7C4B}"/>
              </a:ext>
            </a:extLst>
          </p:cNvPr>
          <p:cNvSpPr txBox="1"/>
          <p:nvPr/>
        </p:nvSpPr>
        <p:spPr>
          <a:xfrm rot="16200000">
            <a:off x="742150" y="2684345"/>
            <a:ext cx="2964979" cy="461665"/>
          </a:xfrm>
          <a:prstGeom prst="rect">
            <a:avLst/>
          </a:prstGeom>
          <a:noFill/>
        </p:spPr>
        <p:txBody>
          <a:bodyPr wrap="none" rtlCol="0">
            <a:spAutoFit/>
          </a:bodyPr>
          <a:lstStyle/>
          <a:p>
            <a:r>
              <a:rPr lang="en-US" sz="2400" dirty="0"/>
              <a:t>Response of Organism</a:t>
            </a:r>
          </a:p>
        </p:txBody>
      </p:sp>
      <p:sp>
        <p:nvSpPr>
          <p:cNvPr id="17" name="TextBox 16">
            <a:extLst>
              <a:ext uri="{FF2B5EF4-FFF2-40B4-BE49-F238E27FC236}">
                <a16:creationId xmlns:a16="http://schemas.microsoft.com/office/drawing/2014/main" id="{EF61D9E1-1560-4A25-8CAB-324E78DF1570}"/>
              </a:ext>
            </a:extLst>
          </p:cNvPr>
          <p:cNvSpPr txBox="1"/>
          <p:nvPr/>
        </p:nvSpPr>
        <p:spPr>
          <a:xfrm rot="16200000">
            <a:off x="-725206" y="2576573"/>
            <a:ext cx="4976362" cy="461665"/>
          </a:xfrm>
          <a:prstGeom prst="rect">
            <a:avLst/>
          </a:prstGeom>
          <a:noFill/>
        </p:spPr>
        <p:txBody>
          <a:bodyPr wrap="none" rtlCol="0">
            <a:spAutoFit/>
          </a:bodyPr>
          <a:lstStyle/>
          <a:p>
            <a:r>
              <a:rPr lang="en-US" sz="2400" dirty="0"/>
              <a:t>Health, Growth, Reproductive Activity </a:t>
            </a:r>
          </a:p>
        </p:txBody>
      </p:sp>
      <p:sp>
        <p:nvSpPr>
          <p:cNvPr id="18" name="Title 1">
            <a:extLst>
              <a:ext uri="{FF2B5EF4-FFF2-40B4-BE49-F238E27FC236}">
                <a16:creationId xmlns:a16="http://schemas.microsoft.com/office/drawing/2014/main" id="{AA6E5FF0-5D9F-4F1A-AC28-551FC3857544}"/>
              </a:ext>
            </a:extLst>
          </p:cNvPr>
          <p:cNvSpPr txBox="1">
            <a:spLocks/>
          </p:cNvSpPr>
          <p:nvPr/>
        </p:nvSpPr>
        <p:spPr>
          <a:xfrm>
            <a:off x="0" y="136524"/>
            <a:ext cx="12192000" cy="603704"/>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Physiological Tolerance</a:t>
            </a:r>
          </a:p>
        </p:txBody>
      </p:sp>
      <p:sp>
        <p:nvSpPr>
          <p:cNvPr id="2" name="Date Placeholder 1">
            <a:extLst>
              <a:ext uri="{FF2B5EF4-FFF2-40B4-BE49-F238E27FC236}">
                <a16:creationId xmlns:a16="http://schemas.microsoft.com/office/drawing/2014/main" id="{3F97B6E7-A3F4-4046-A626-CF2D4A2957DA}"/>
              </a:ext>
            </a:extLst>
          </p:cNvPr>
          <p:cNvSpPr>
            <a:spLocks noGrp="1"/>
          </p:cNvSpPr>
          <p:nvPr>
            <p:ph type="dt" sz="half" idx="10"/>
          </p:nvPr>
        </p:nvSpPr>
        <p:spPr/>
        <p:txBody>
          <a:bodyPr/>
          <a:lstStyle/>
          <a:p>
            <a:r>
              <a:rPr lang="en-US"/>
              <a:t>2/6/2023</a:t>
            </a:r>
          </a:p>
        </p:txBody>
      </p:sp>
      <p:sp>
        <p:nvSpPr>
          <p:cNvPr id="3" name="Footer Placeholder 2">
            <a:extLst>
              <a:ext uri="{FF2B5EF4-FFF2-40B4-BE49-F238E27FC236}">
                <a16:creationId xmlns:a16="http://schemas.microsoft.com/office/drawing/2014/main" id="{CD6DDD7F-EC49-4BE6-BEDD-80079031154E}"/>
              </a:ext>
            </a:extLst>
          </p:cNvPr>
          <p:cNvSpPr>
            <a:spLocks noGrp="1"/>
          </p:cNvSpPr>
          <p:nvPr>
            <p:ph type="ftr" sz="quarter" idx="11"/>
          </p:nvPr>
        </p:nvSpPr>
        <p:spPr/>
        <p:txBody>
          <a:bodyPr/>
          <a:lstStyle/>
          <a:p>
            <a:r>
              <a:rPr lang="en-US"/>
              <a:t>Living with Climate Change in the Rogue Valley Session 5 Natural Systems</a:t>
            </a:r>
          </a:p>
        </p:txBody>
      </p:sp>
      <p:sp>
        <p:nvSpPr>
          <p:cNvPr id="13" name="TextBox 12">
            <a:extLst>
              <a:ext uri="{FF2B5EF4-FFF2-40B4-BE49-F238E27FC236}">
                <a16:creationId xmlns:a16="http://schemas.microsoft.com/office/drawing/2014/main" id="{2B0BB1A4-7670-485F-ABF0-BAABBE322DFE}"/>
              </a:ext>
            </a:extLst>
          </p:cNvPr>
          <p:cNvSpPr txBox="1"/>
          <p:nvPr/>
        </p:nvSpPr>
        <p:spPr>
          <a:xfrm>
            <a:off x="3336142" y="1048566"/>
            <a:ext cx="2759858" cy="923330"/>
          </a:xfrm>
          <a:prstGeom prst="rect">
            <a:avLst/>
          </a:prstGeom>
          <a:noFill/>
        </p:spPr>
        <p:txBody>
          <a:bodyPr wrap="none" rtlCol="0">
            <a:spAutoFit/>
          </a:bodyPr>
          <a:lstStyle/>
          <a:p>
            <a:pPr algn="ctr"/>
            <a:r>
              <a:rPr lang="en-US" b="1" dirty="0"/>
              <a:t>Physiological performance,</a:t>
            </a:r>
            <a:br>
              <a:rPr lang="en-US" b="1" dirty="0"/>
            </a:br>
            <a:r>
              <a:rPr lang="en-US" b="1" dirty="0"/>
              <a:t>Growth / Development</a:t>
            </a:r>
            <a:br>
              <a:rPr lang="en-US" b="1" dirty="0"/>
            </a:br>
            <a:r>
              <a:rPr lang="en-US" b="1" dirty="0"/>
              <a:t>rate</a:t>
            </a:r>
          </a:p>
        </p:txBody>
      </p:sp>
      <p:sp>
        <p:nvSpPr>
          <p:cNvPr id="15" name="Oval 14">
            <a:extLst>
              <a:ext uri="{FF2B5EF4-FFF2-40B4-BE49-F238E27FC236}">
                <a16:creationId xmlns:a16="http://schemas.microsoft.com/office/drawing/2014/main" id="{9743F26B-AE76-4ECB-9067-B413B3A86938}"/>
              </a:ext>
            </a:extLst>
          </p:cNvPr>
          <p:cNvSpPr/>
          <p:nvPr/>
        </p:nvSpPr>
        <p:spPr>
          <a:xfrm>
            <a:off x="3368920" y="4693846"/>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6FE96B7-E270-4FEC-B48E-45D8F9B2B2C5}"/>
              </a:ext>
            </a:extLst>
          </p:cNvPr>
          <p:cNvSpPr/>
          <p:nvPr/>
        </p:nvSpPr>
        <p:spPr>
          <a:xfrm>
            <a:off x="8041865" y="4677594"/>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AFAA7EE1-491B-4605-A724-03ACD39A1D33}"/>
              </a:ext>
            </a:extLst>
          </p:cNvPr>
          <p:cNvSpPr/>
          <p:nvPr/>
        </p:nvSpPr>
        <p:spPr>
          <a:xfrm>
            <a:off x="4603749" y="4148692"/>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5E82856B-1BD3-47C7-89B9-D83BC5E5A339}"/>
              </a:ext>
            </a:extLst>
          </p:cNvPr>
          <p:cNvSpPr/>
          <p:nvPr/>
        </p:nvSpPr>
        <p:spPr>
          <a:xfrm>
            <a:off x="7005812" y="4148692"/>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D268F58-4536-4B57-9E59-B77061210DF0}"/>
              </a:ext>
            </a:extLst>
          </p:cNvPr>
          <p:cNvSpPr/>
          <p:nvPr/>
        </p:nvSpPr>
        <p:spPr>
          <a:xfrm>
            <a:off x="5827459" y="3011436"/>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BA8FDB39-EF17-48C2-8F08-180E09813E94}"/>
              </a:ext>
            </a:extLst>
          </p:cNvPr>
          <p:cNvSpPr/>
          <p:nvPr/>
        </p:nvSpPr>
        <p:spPr>
          <a:xfrm>
            <a:off x="2540000" y="596474"/>
            <a:ext cx="914400" cy="700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5CA814B-9866-4700-AA27-170F0F4B36FF}"/>
              </a:ext>
            </a:extLst>
          </p:cNvPr>
          <p:cNvSpPr/>
          <p:nvPr/>
        </p:nvSpPr>
        <p:spPr>
          <a:xfrm>
            <a:off x="9095209" y="606757"/>
            <a:ext cx="914400" cy="691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84DAD72-7625-4372-9E7B-B66D9214184A}"/>
              </a:ext>
            </a:extLst>
          </p:cNvPr>
          <p:cNvSpPr/>
          <p:nvPr/>
        </p:nvSpPr>
        <p:spPr>
          <a:xfrm>
            <a:off x="5571249" y="593079"/>
            <a:ext cx="1407111"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59422BC-1D36-427F-AE67-D9B230D801F0}"/>
              </a:ext>
            </a:extLst>
          </p:cNvPr>
          <p:cNvSpPr txBox="1"/>
          <p:nvPr/>
        </p:nvSpPr>
        <p:spPr>
          <a:xfrm>
            <a:off x="5745601" y="844023"/>
            <a:ext cx="1078116" cy="369332"/>
          </a:xfrm>
          <a:prstGeom prst="rect">
            <a:avLst/>
          </a:prstGeom>
          <a:noFill/>
        </p:spPr>
        <p:txBody>
          <a:bodyPr wrap="none" rtlCol="0">
            <a:spAutoFit/>
          </a:bodyPr>
          <a:lstStyle/>
          <a:p>
            <a:r>
              <a:rPr lang="en-US" dirty="0"/>
              <a:t>Optimum</a:t>
            </a:r>
          </a:p>
        </p:txBody>
      </p:sp>
      <p:sp>
        <p:nvSpPr>
          <p:cNvPr id="7" name="TextBox 6">
            <a:extLst>
              <a:ext uri="{FF2B5EF4-FFF2-40B4-BE49-F238E27FC236}">
                <a16:creationId xmlns:a16="http://schemas.microsoft.com/office/drawing/2014/main" id="{22B160F4-E770-40B8-B311-538F8F37BFF0}"/>
              </a:ext>
            </a:extLst>
          </p:cNvPr>
          <p:cNvSpPr txBox="1"/>
          <p:nvPr/>
        </p:nvSpPr>
        <p:spPr>
          <a:xfrm rot="5400000">
            <a:off x="9220494" y="3010396"/>
            <a:ext cx="2343655" cy="430887"/>
          </a:xfrm>
          <a:prstGeom prst="rect">
            <a:avLst/>
          </a:prstGeom>
          <a:noFill/>
        </p:spPr>
        <p:txBody>
          <a:bodyPr wrap="none" rtlCol="0">
            <a:spAutoFit/>
          </a:bodyPr>
          <a:lstStyle/>
          <a:p>
            <a:r>
              <a:rPr lang="en-US" sz="2200" dirty="0"/>
              <a:t>Population Density</a:t>
            </a:r>
          </a:p>
        </p:txBody>
      </p:sp>
      <p:sp>
        <p:nvSpPr>
          <p:cNvPr id="9" name="Slide Number Placeholder 8">
            <a:extLst>
              <a:ext uri="{FF2B5EF4-FFF2-40B4-BE49-F238E27FC236}">
                <a16:creationId xmlns:a16="http://schemas.microsoft.com/office/drawing/2014/main" id="{FCA2AEB2-F8BD-1B74-1E0E-8D1E1CD27CE8}"/>
              </a:ext>
            </a:extLst>
          </p:cNvPr>
          <p:cNvSpPr>
            <a:spLocks noGrp="1"/>
          </p:cNvSpPr>
          <p:nvPr>
            <p:ph type="sldNum" sz="quarter" idx="12"/>
          </p:nvPr>
        </p:nvSpPr>
        <p:spPr/>
        <p:txBody>
          <a:bodyPr/>
          <a:lstStyle/>
          <a:p>
            <a:fld id="{C997B1CE-7BAE-455D-A84F-E66B80DAA939}" type="slidenum">
              <a:rPr lang="en-US" smtClean="0"/>
              <a:t>7</a:t>
            </a:fld>
            <a:endParaRPr lang="en-US"/>
          </a:p>
        </p:txBody>
      </p:sp>
    </p:spTree>
    <p:extLst>
      <p:ext uri="{BB962C8B-B14F-4D97-AF65-F5344CB8AC3E}">
        <p14:creationId xmlns:p14="http://schemas.microsoft.com/office/powerpoint/2010/main" val="29748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23" grpId="0" animBg="1"/>
      <p:bldP spid="24" grpId="0" animBg="1"/>
      <p:bldP spid="25"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971" y="-16785"/>
            <a:ext cx="8229600" cy="1457546"/>
          </a:xfrm>
        </p:spPr>
        <p:txBody>
          <a:bodyPr>
            <a:normAutofit fontScale="90000"/>
          </a:bodyPr>
          <a:lstStyle/>
          <a:p>
            <a:r>
              <a:rPr lang="en-US" b="1" dirty="0"/>
              <a:t>What Determines Biome Location?</a:t>
            </a:r>
            <a:br>
              <a:rPr lang="en-US" b="1" dirty="0"/>
            </a:br>
            <a:r>
              <a:rPr lang="en-US" sz="3600" b="1" dirty="0"/>
              <a:t>Whittaker’s Biome Chart </a:t>
            </a:r>
          </a:p>
        </p:txBody>
      </p:sp>
      <p:cxnSp>
        <p:nvCxnSpPr>
          <p:cNvPr id="6" name="Straight Connector 5"/>
          <p:cNvCxnSpPr/>
          <p:nvPr/>
        </p:nvCxnSpPr>
        <p:spPr>
          <a:xfrm>
            <a:off x="2887773" y="1563546"/>
            <a:ext cx="7829" cy="464131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846840" y="6161320"/>
            <a:ext cx="5992360" cy="2176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78070" y="1842963"/>
            <a:ext cx="489236" cy="369332"/>
          </a:xfrm>
          <a:prstGeom prst="rect">
            <a:avLst/>
          </a:prstGeom>
          <a:noFill/>
        </p:spPr>
        <p:txBody>
          <a:bodyPr wrap="none" rtlCol="0">
            <a:spAutoFit/>
          </a:bodyPr>
          <a:lstStyle/>
          <a:p>
            <a:r>
              <a:rPr lang="en-US" dirty="0"/>
              <a:t>-15</a:t>
            </a:r>
          </a:p>
        </p:txBody>
      </p:sp>
      <p:sp>
        <p:nvSpPr>
          <p:cNvPr id="14" name="TextBox 13"/>
          <p:cNvSpPr txBox="1"/>
          <p:nvPr/>
        </p:nvSpPr>
        <p:spPr>
          <a:xfrm>
            <a:off x="2301712" y="2309147"/>
            <a:ext cx="489236" cy="369332"/>
          </a:xfrm>
          <a:prstGeom prst="rect">
            <a:avLst/>
          </a:prstGeom>
          <a:noFill/>
        </p:spPr>
        <p:txBody>
          <a:bodyPr wrap="none" rtlCol="0">
            <a:spAutoFit/>
          </a:bodyPr>
          <a:lstStyle/>
          <a:p>
            <a:r>
              <a:rPr lang="en-US" dirty="0"/>
              <a:t>-10</a:t>
            </a:r>
          </a:p>
        </p:txBody>
      </p:sp>
      <p:sp>
        <p:nvSpPr>
          <p:cNvPr id="15" name="TextBox 14"/>
          <p:cNvSpPr txBox="1"/>
          <p:nvPr/>
        </p:nvSpPr>
        <p:spPr>
          <a:xfrm>
            <a:off x="2366617" y="2722208"/>
            <a:ext cx="489236" cy="369332"/>
          </a:xfrm>
          <a:prstGeom prst="rect">
            <a:avLst/>
          </a:prstGeom>
          <a:noFill/>
        </p:spPr>
        <p:txBody>
          <a:bodyPr wrap="none" rtlCol="0">
            <a:spAutoFit/>
          </a:bodyPr>
          <a:lstStyle/>
          <a:p>
            <a:r>
              <a:rPr lang="en-US" dirty="0"/>
              <a:t>-05</a:t>
            </a:r>
          </a:p>
        </p:txBody>
      </p:sp>
      <p:sp>
        <p:nvSpPr>
          <p:cNvPr id="16" name="TextBox 15"/>
          <p:cNvSpPr txBox="1"/>
          <p:nvPr/>
        </p:nvSpPr>
        <p:spPr>
          <a:xfrm>
            <a:off x="2413336" y="3218366"/>
            <a:ext cx="418704" cy="369332"/>
          </a:xfrm>
          <a:prstGeom prst="rect">
            <a:avLst/>
          </a:prstGeom>
          <a:noFill/>
        </p:spPr>
        <p:txBody>
          <a:bodyPr wrap="none" rtlCol="0">
            <a:spAutoFit/>
          </a:bodyPr>
          <a:lstStyle/>
          <a:p>
            <a:r>
              <a:rPr lang="en-US" dirty="0"/>
              <a:t>00</a:t>
            </a:r>
          </a:p>
        </p:txBody>
      </p:sp>
      <p:sp>
        <p:nvSpPr>
          <p:cNvPr id="17" name="TextBox 16"/>
          <p:cNvSpPr txBox="1"/>
          <p:nvPr/>
        </p:nvSpPr>
        <p:spPr>
          <a:xfrm>
            <a:off x="2471845" y="3643691"/>
            <a:ext cx="301686" cy="369332"/>
          </a:xfrm>
          <a:prstGeom prst="rect">
            <a:avLst/>
          </a:prstGeom>
          <a:noFill/>
        </p:spPr>
        <p:txBody>
          <a:bodyPr wrap="none" rtlCol="0">
            <a:spAutoFit/>
          </a:bodyPr>
          <a:lstStyle/>
          <a:p>
            <a:r>
              <a:rPr lang="en-US" dirty="0"/>
              <a:t>5</a:t>
            </a:r>
          </a:p>
        </p:txBody>
      </p:sp>
      <p:sp>
        <p:nvSpPr>
          <p:cNvPr id="18" name="TextBox 17"/>
          <p:cNvSpPr txBox="1"/>
          <p:nvPr/>
        </p:nvSpPr>
        <p:spPr>
          <a:xfrm>
            <a:off x="2399178" y="4160208"/>
            <a:ext cx="418704" cy="369332"/>
          </a:xfrm>
          <a:prstGeom prst="rect">
            <a:avLst/>
          </a:prstGeom>
          <a:noFill/>
        </p:spPr>
        <p:txBody>
          <a:bodyPr wrap="none" rtlCol="0">
            <a:spAutoFit/>
          </a:bodyPr>
          <a:lstStyle/>
          <a:p>
            <a:r>
              <a:rPr lang="en-US" dirty="0"/>
              <a:t>10</a:t>
            </a:r>
          </a:p>
        </p:txBody>
      </p:sp>
      <p:sp>
        <p:nvSpPr>
          <p:cNvPr id="19" name="TextBox 18"/>
          <p:cNvSpPr txBox="1"/>
          <p:nvPr/>
        </p:nvSpPr>
        <p:spPr>
          <a:xfrm>
            <a:off x="2421423" y="4591596"/>
            <a:ext cx="418704" cy="369332"/>
          </a:xfrm>
          <a:prstGeom prst="rect">
            <a:avLst/>
          </a:prstGeom>
          <a:noFill/>
        </p:spPr>
        <p:txBody>
          <a:bodyPr wrap="none" rtlCol="0">
            <a:spAutoFit/>
          </a:bodyPr>
          <a:lstStyle/>
          <a:p>
            <a:r>
              <a:rPr lang="en-US" dirty="0"/>
              <a:t>15</a:t>
            </a:r>
          </a:p>
        </p:txBody>
      </p:sp>
      <p:sp>
        <p:nvSpPr>
          <p:cNvPr id="20" name="TextBox 19"/>
          <p:cNvSpPr txBox="1"/>
          <p:nvPr/>
        </p:nvSpPr>
        <p:spPr>
          <a:xfrm>
            <a:off x="2399178" y="5023794"/>
            <a:ext cx="418704" cy="369332"/>
          </a:xfrm>
          <a:prstGeom prst="rect">
            <a:avLst/>
          </a:prstGeom>
          <a:noFill/>
        </p:spPr>
        <p:txBody>
          <a:bodyPr wrap="none" rtlCol="0">
            <a:spAutoFit/>
          </a:bodyPr>
          <a:lstStyle/>
          <a:p>
            <a:r>
              <a:rPr lang="en-US" dirty="0"/>
              <a:t>20</a:t>
            </a:r>
          </a:p>
        </p:txBody>
      </p:sp>
      <p:sp>
        <p:nvSpPr>
          <p:cNvPr id="21" name="TextBox 20"/>
          <p:cNvSpPr txBox="1"/>
          <p:nvPr/>
        </p:nvSpPr>
        <p:spPr>
          <a:xfrm>
            <a:off x="2428135" y="5471383"/>
            <a:ext cx="418704" cy="369332"/>
          </a:xfrm>
          <a:prstGeom prst="rect">
            <a:avLst/>
          </a:prstGeom>
          <a:noFill/>
        </p:spPr>
        <p:txBody>
          <a:bodyPr wrap="none" rtlCol="0">
            <a:spAutoFit/>
          </a:bodyPr>
          <a:lstStyle/>
          <a:p>
            <a:r>
              <a:rPr lang="en-US" dirty="0"/>
              <a:t>25</a:t>
            </a:r>
          </a:p>
        </p:txBody>
      </p:sp>
      <p:sp>
        <p:nvSpPr>
          <p:cNvPr id="22" name="TextBox 21"/>
          <p:cNvSpPr txBox="1"/>
          <p:nvPr/>
        </p:nvSpPr>
        <p:spPr>
          <a:xfrm>
            <a:off x="2428135" y="5965768"/>
            <a:ext cx="418704" cy="369332"/>
          </a:xfrm>
          <a:prstGeom prst="rect">
            <a:avLst/>
          </a:prstGeom>
          <a:noFill/>
        </p:spPr>
        <p:txBody>
          <a:bodyPr wrap="none" rtlCol="0">
            <a:spAutoFit/>
          </a:bodyPr>
          <a:lstStyle/>
          <a:p>
            <a:r>
              <a:rPr lang="en-US" dirty="0"/>
              <a:t>30</a:t>
            </a:r>
          </a:p>
        </p:txBody>
      </p:sp>
      <p:sp>
        <p:nvSpPr>
          <p:cNvPr id="24" name="TextBox 23"/>
          <p:cNvSpPr txBox="1"/>
          <p:nvPr/>
        </p:nvSpPr>
        <p:spPr>
          <a:xfrm>
            <a:off x="7547713" y="6362477"/>
            <a:ext cx="1849289" cy="400110"/>
          </a:xfrm>
          <a:prstGeom prst="rect">
            <a:avLst/>
          </a:prstGeom>
          <a:noFill/>
        </p:spPr>
        <p:txBody>
          <a:bodyPr wrap="none" rtlCol="0">
            <a:spAutoFit/>
          </a:bodyPr>
          <a:lstStyle/>
          <a:p>
            <a:r>
              <a:rPr lang="en-US" sz="2000" dirty="0"/>
              <a:t>Precipitation</a:t>
            </a:r>
            <a:r>
              <a:rPr lang="en-US" dirty="0"/>
              <a:t> cm</a:t>
            </a:r>
          </a:p>
        </p:txBody>
      </p:sp>
      <p:sp>
        <p:nvSpPr>
          <p:cNvPr id="25" name="TextBox 24"/>
          <p:cNvSpPr txBox="1"/>
          <p:nvPr/>
        </p:nvSpPr>
        <p:spPr>
          <a:xfrm>
            <a:off x="2744758" y="6161320"/>
            <a:ext cx="301686" cy="369332"/>
          </a:xfrm>
          <a:prstGeom prst="rect">
            <a:avLst/>
          </a:prstGeom>
          <a:noFill/>
        </p:spPr>
        <p:txBody>
          <a:bodyPr wrap="none" rtlCol="0">
            <a:spAutoFit/>
          </a:bodyPr>
          <a:lstStyle/>
          <a:p>
            <a:r>
              <a:rPr lang="en-US" dirty="0"/>
              <a:t>0</a:t>
            </a:r>
          </a:p>
        </p:txBody>
      </p:sp>
      <p:sp>
        <p:nvSpPr>
          <p:cNvPr id="27" name="TextBox 26"/>
          <p:cNvSpPr txBox="1"/>
          <p:nvPr/>
        </p:nvSpPr>
        <p:spPr>
          <a:xfrm>
            <a:off x="3277143" y="6141702"/>
            <a:ext cx="418704" cy="369332"/>
          </a:xfrm>
          <a:prstGeom prst="rect">
            <a:avLst/>
          </a:prstGeom>
          <a:noFill/>
        </p:spPr>
        <p:txBody>
          <a:bodyPr wrap="none" rtlCol="0">
            <a:spAutoFit/>
          </a:bodyPr>
          <a:lstStyle/>
          <a:p>
            <a:r>
              <a:rPr lang="en-US" dirty="0"/>
              <a:t>50</a:t>
            </a:r>
          </a:p>
        </p:txBody>
      </p:sp>
      <p:sp>
        <p:nvSpPr>
          <p:cNvPr id="28" name="TextBox 27"/>
          <p:cNvSpPr txBox="1"/>
          <p:nvPr/>
        </p:nvSpPr>
        <p:spPr>
          <a:xfrm>
            <a:off x="3812651" y="6132698"/>
            <a:ext cx="535724" cy="369332"/>
          </a:xfrm>
          <a:prstGeom prst="rect">
            <a:avLst/>
          </a:prstGeom>
          <a:noFill/>
        </p:spPr>
        <p:txBody>
          <a:bodyPr wrap="none" rtlCol="0">
            <a:spAutoFit/>
          </a:bodyPr>
          <a:lstStyle/>
          <a:p>
            <a:r>
              <a:rPr lang="en-US" dirty="0"/>
              <a:t>100</a:t>
            </a:r>
          </a:p>
        </p:txBody>
      </p:sp>
      <p:sp>
        <p:nvSpPr>
          <p:cNvPr id="29" name="TextBox 28"/>
          <p:cNvSpPr txBox="1"/>
          <p:nvPr/>
        </p:nvSpPr>
        <p:spPr>
          <a:xfrm>
            <a:off x="4414667" y="6137011"/>
            <a:ext cx="535724" cy="369332"/>
          </a:xfrm>
          <a:prstGeom prst="rect">
            <a:avLst/>
          </a:prstGeom>
          <a:noFill/>
        </p:spPr>
        <p:txBody>
          <a:bodyPr wrap="none" rtlCol="0">
            <a:spAutoFit/>
          </a:bodyPr>
          <a:lstStyle/>
          <a:p>
            <a:r>
              <a:rPr lang="en-US" dirty="0"/>
              <a:t>150</a:t>
            </a:r>
          </a:p>
        </p:txBody>
      </p:sp>
      <p:sp>
        <p:nvSpPr>
          <p:cNvPr id="30" name="TextBox 29"/>
          <p:cNvSpPr txBox="1"/>
          <p:nvPr/>
        </p:nvSpPr>
        <p:spPr>
          <a:xfrm>
            <a:off x="5095716" y="6129438"/>
            <a:ext cx="535724" cy="369332"/>
          </a:xfrm>
          <a:prstGeom prst="rect">
            <a:avLst/>
          </a:prstGeom>
          <a:noFill/>
        </p:spPr>
        <p:txBody>
          <a:bodyPr wrap="none" rtlCol="0">
            <a:spAutoFit/>
          </a:bodyPr>
          <a:lstStyle/>
          <a:p>
            <a:r>
              <a:rPr lang="en-US" dirty="0"/>
              <a:t>200</a:t>
            </a:r>
          </a:p>
        </p:txBody>
      </p:sp>
      <p:sp>
        <p:nvSpPr>
          <p:cNvPr id="31" name="TextBox 30"/>
          <p:cNvSpPr txBox="1"/>
          <p:nvPr/>
        </p:nvSpPr>
        <p:spPr>
          <a:xfrm>
            <a:off x="5843020" y="6131507"/>
            <a:ext cx="535724" cy="369332"/>
          </a:xfrm>
          <a:prstGeom prst="rect">
            <a:avLst/>
          </a:prstGeom>
          <a:noFill/>
        </p:spPr>
        <p:txBody>
          <a:bodyPr wrap="none" rtlCol="0">
            <a:spAutoFit/>
          </a:bodyPr>
          <a:lstStyle/>
          <a:p>
            <a:r>
              <a:rPr lang="en-US" dirty="0"/>
              <a:t>250</a:t>
            </a:r>
          </a:p>
        </p:txBody>
      </p:sp>
      <p:sp>
        <p:nvSpPr>
          <p:cNvPr id="32" name="TextBox 31"/>
          <p:cNvSpPr txBox="1"/>
          <p:nvPr/>
        </p:nvSpPr>
        <p:spPr>
          <a:xfrm>
            <a:off x="6597250" y="6125936"/>
            <a:ext cx="535724" cy="369332"/>
          </a:xfrm>
          <a:prstGeom prst="rect">
            <a:avLst/>
          </a:prstGeom>
          <a:noFill/>
        </p:spPr>
        <p:txBody>
          <a:bodyPr wrap="none" rtlCol="0">
            <a:spAutoFit/>
          </a:bodyPr>
          <a:lstStyle/>
          <a:p>
            <a:r>
              <a:rPr lang="en-US" dirty="0"/>
              <a:t>300</a:t>
            </a:r>
          </a:p>
        </p:txBody>
      </p:sp>
      <p:sp>
        <p:nvSpPr>
          <p:cNvPr id="33" name="TextBox 32"/>
          <p:cNvSpPr txBox="1"/>
          <p:nvPr/>
        </p:nvSpPr>
        <p:spPr>
          <a:xfrm>
            <a:off x="7278262" y="6126767"/>
            <a:ext cx="535724" cy="369332"/>
          </a:xfrm>
          <a:prstGeom prst="rect">
            <a:avLst/>
          </a:prstGeom>
          <a:noFill/>
        </p:spPr>
        <p:txBody>
          <a:bodyPr wrap="none" rtlCol="0">
            <a:spAutoFit/>
          </a:bodyPr>
          <a:lstStyle/>
          <a:p>
            <a:r>
              <a:rPr lang="en-US" dirty="0"/>
              <a:t>350</a:t>
            </a:r>
          </a:p>
        </p:txBody>
      </p:sp>
      <p:sp>
        <p:nvSpPr>
          <p:cNvPr id="34" name="TextBox 33"/>
          <p:cNvSpPr txBox="1"/>
          <p:nvPr/>
        </p:nvSpPr>
        <p:spPr>
          <a:xfrm>
            <a:off x="7827686" y="6172375"/>
            <a:ext cx="535724" cy="369332"/>
          </a:xfrm>
          <a:prstGeom prst="rect">
            <a:avLst/>
          </a:prstGeom>
          <a:noFill/>
        </p:spPr>
        <p:txBody>
          <a:bodyPr wrap="none" rtlCol="0">
            <a:spAutoFit/>
          </a:bodyPr>
          <a:lstStyle/>
          <a:p>
            <a:r>
              <a:rPr lang="en-US" dirty="0"/>
              <a:t>400</a:t>
            </a:r>
          </a:p>
        </p:txBody>
      </p:sp>
      <p:sp>
        <p:nvSpPr>
          <p:cNvPr id="35" name="TextBox 34"/>
          <p:cNvSpPr txBox="1"/>
          <p:nvPr/>
        </p:nvSpPr>
        <p:spPr>
          <a:xfrm>
            <a:off x="8516908" y="6137649"/>
            <a:ext cx="535724" cy="369332"/>
          </a:xfrm>
          <a:prstGeom prst="rect">
            <a:avLst/>
          </a:prstGeom>
          <a:noFill/>
        </p:spPr>
        <p:txBody>
          <a:bodyPr wrap="none" rtlCol="0">
            <a:spAutoFit/>
          </a:bodyPr>
          <a:lstStyle/>
          <a:p>
            <a:r>
              <a:rPr lang="en-US" dirty="0"/>
              <a:t>450</a:t>
            </a:r>
          </a:p>
        </p:txBody>
      </p:sp>
      <p:sp>
        <p:nvSpPr>
          <p:cNvPr id="36" name="TextBox 35"/>
          <p:cNvSpPr txBox="1"/>
          <p:nvPr/>
        </p:nvSpPr>
        <p:spPr>
          <a:xfrm>
            <a:off x="3688514" y="1663874"/>
            <a:ext cx="1802801" cy="430887"/>
          </a:xfrm>
          <a:prstGeom prst="rect">
            <a:avLst/>
          </a:prstGeom>
          <a:noFill/>
        </p:spPr>
        <p:txBody>
          <a:bodyPr wrap="none" rtlCol="0">
            <a:spAutoFit/>
          </a:bodyPr>
          <a:lstStyle/>
          <a:p>
            <a:r>
              <a:rPr lang="en-US" sz="2200" dirty="0"/>
              <a:t>Arctic / Alpine</a:t>
            </a:r>
          </a:p>
        </p:txBody>
      </p:sp>
      <p:sp>
        <p:nvSpPr>
          <p:cNvPr id="38" name="TextBox 37"/>
          <p:cNvSpPr txBox="1"/>
          <p:nvPr/>
        </p:nvSpPr>
        <p:spPr>
          <a:xfrm>
            <a:off x="4850239" y="2402822"/>
            <a:ext cx="1985223" cy="430887"/>
          </a:xfrm>
          <a:prstGeom prst="rect">
            <a:avLst/>
          </a:prstGeom>
          <a:noFill/>
        </p:spPr>
        <p:txBody>
          <a:bodyPr wrap="none" rtlCol="0">
            <a:spAutoFit/>
          </a:bodyPr>
          <a:lstStyle/>
          <a:p>
            <a:r>
              <a:rPr lang="en-US" sz="2200" dirty="0"/>
              <a:t>Cold Temperate</a:t>
            </a:r>
          </a:p>
        </p:txBody>
      </p:sp>
      <p:sp>
        <p:nvSpPr>
          <p:cNvPr id="39" name="TextBox 38"/>
          <p:cNvSpPr txBox="1"/>
          <p:nvPr/>
        </p:nvSpPr>
        <p:spPr>
          <a:xfrm>
            <a:off x="6840264" y="4158926"/>
            <a:ext cx="2174185" cy="430887"/>
          </a:xfrm>
          <a:prstGeom prst="rect">
            <a:avLst/>
          </a:prstGeom>
          <a:noFill/>
        </p:spPr>
        <p:txBody>
          <a:bodyPr wrap="none" rtlCol="0">
            <a:spAutoFit/>
          </a:bodyPr>
          <a:lstStyle/>
          <a:p>
            <a:r>
              <a:rPr lang="en-US" sz="2200" dirty="0"/>
              <a:t>Warm Temperate</a:t>
            </a:r>
          </a:p>
        </p:txBody>
      </p:sp>
      <p:sp>
        <p:nvSpPr>
          <p:cNvPr id="40" name="TextBox 39"/>
          <p:cNvSpPr txBox="1"/>
          <p:nvPr/>
        </p:nvSpPr>
        <p:spPr>
          <a:xfrm>
            <a:off x="8234300" y="5129984"/>
            <a:ext cx="1073948" cy="430887"/>
          </a:xfrm>
          <a:prstGeom prst="rect">
            <a:avLst/>
          </a:prstGeom>
          <a:noFill/>
        </p:spPr>
        <p:txBody>
          <a:bodyPr wrap="none" rtlCol="0">
            <a:spAutoFit/>
          </a:bodyPr>
          <a:lstStyle/>
          <a:p>
            <a:r>
              <a:rPr lang="en-US" sz="2200" dirty="0"/>
              <a:t>Tropical</a:t>
            </a:r>
          </a:p>
        </p:txBody>
      </p:sp>
      <p:sp>
        <p:nvSpPr>
          <p:cNvPr id="46" name="Freeform 45"/>
          <p:cNvSpPr/>
          <p:nvPr/>
        </p:nvSpPr>
        <p:spPr>
          <a:xfrm>
            <a:off x="3093781" y="1877096"/>
            <a:ext cx="5192049" cy="4006961"/>
          </a:xfrm>
          <a:custGeom>
            <a:avLst/>
            <a:gdLst>
              <a:gd name="connsiteX0" fmla="*/ 132241 w 5147176"/>
              <a:gd name="connsiteY0" fmla="*/ 2233422 h 3903221"/>
              <a:gd name="connsiteX1" fmla="*/ 132241 w 5147176"/>
              <a:gd name="connsiteY1" fmla="*/ 894479 h 3903221"/>
              <a:gd name="connsiteX2" fmla="*/ 132241 w 5147176"/>
              <a:gd name="connsiteY2" fmla="*/ 1850 h 3903221"/>
              <a:gd name="connsiteX3" fmla="*/ 1917498 w 5147176"/>
              <a:gd name="connsiteY3" fmla="*/ 1123079 h 3903221"/>
              <a:gd name="connsiteX4" fmla="*/ 3680983 w 5147176"/>
              <a:gd name="connsiteY4" fmla="*/ 2451136 h 3903221"/>
              <a:gd name="connsiteX5" fmla="*/ 5117898 w 5147176"/>
              <a:gd name="connsiteY5" fmla="*/ 3681222 h 3903221"/>
              <a:gd name="connsiteX6" fmla="*/ 2331155 w 5147176"/>
              <a:gd name="connsiteY6" fmla="*/ 3811850 h 3903221"/>
              <a:gd name="connsiteX7" fmla="*/ 687412 w 5147176"/>
              <a:gd name="connsiteY7" fmla="*/ 3822736 h 3903221"/>
              <a:gd name="connsiteX8" fmla="*/ 77812 w 5147176"/>
              <a:gd name="connsiteY8" fmla="*/ 3768307 h 3903221"/>
              <a:gd name="connsiteX9" fmla="*/ 132241 w 5147176"/>
              <a:gd name="connsiteY9" fmla="*/ 2233422 h 3903221"/>
              <a:gd name="connsiteX0" fmla="*/ 19443 w 5143236"/>
              <a:gd name="connsiteY0" fmla="*/ 2233422 h 3900040"/>
              <a:gd name="connsiteX1" fmla="*/ 128301 w 5143236"/>
              <a:gd name="connsiteY1" fmla="*/ 894479 h 3900040"/>
              <a:gd name="connsiteX2" fmla="*/ 128301 w 5143236"/>
              <a:gd name="connsiteY2" fmla="*/ 1850 h 3900040"/>
              <a:gd name="connsiteX3" fmla="*/ 1913558 w 5143236"/>
              <a:gd name="connsiteY3" fmla="*/ 1123079 h 3900040"/>
              <a:gd name="connsiteX4" fmla="*/ 3677043 w 5143236"/>
              <a:gd name="connsiteY4" fmla="*/ 2451136 h 3900040"/>
              <a:gd name="connsiteX5" fmla="*/ 5113958 w 5143236"/>
              <a:gd name="connsiteY5" fmla="*/ 3681222 h 3900040"/>
              <a:gd name="connsiteX6" fmla="*/ 2327215 w 5143236"/>
              <a:gd name="connsiteY6" fmla="*/ 3811850 h 3900040"/>
              <a:gd name="connsiteX7" fmla="*/ 683472 w 5143236"/>
              <a:gd name="connsiteY7" fmla="*/ 3822736 h 3900040"/>
              <a:gd name="connsiteX8" fmla="*/ 73872 w 5143236"/>
              <a:gd name="connsiteY8" fmla="*/ 3768307 h 3900040"/>
              <a:gd name="connsiteX9" fmla="*/ 19443 w 5143236"/>
              <a:gd name="connsiteY9" fmla="*/ 2233422 h 3900040"/>
              <a:gd name="connsiteX0" fmla="*/ 82029 w 5205822"/>
              <a:gd name="connsiteY0" fmla="*/ 2234085 h 3900703"/>
              <a:gd name="connsiteX1" fmla="*/ 38487 w 5205822"/>
              <a:gd name="connsiteY1" fmla="*/ 862485 h 3900703"/>
              <a:gd name="connsiteX2" fmla="*/ 190887 w 5205822"/>
              <a:gd name="connsiteY2" fmla="*/ 2513 h 3900703"/>
              <a:gd name="connsiteX3" fmla="*/ 1976144 w 5205822"/>
              <a:gd name="connsiteY3" fmla="*/ 1123742 h 3900703"/>
              <a:gd name="connsiteX4" fmla="*/ 3739629 w 5205822"/>
              <a:gd name="connsiteY4" fmla="*/ 2451799 h 3900703"/>
              <a:gd name="connsiteX5" fmla="*/ 5176544 w 5205822"/>
              <a:gd name="connsiteY5" fmla="*/ 3681885 h 3900703"/>
              <a:gd name="connsiteX6" fmla="*/ 2389801 w 5205822"/>
              <a:gd name="connsiteY6" fmla="*/ 3812513 h 3900703"/>
              <a:gd name="connsiteX7" fmla="*/ 746058 w 5205822"/>
              <a:gd name="connsiteY7" fmla="*/ 3823399 h 3900703"/>
              <a:gd name="connsiteX8" fmla="*/ 136458 w 5205822"/>
              <a:gd name="connsiteY8" fmla="*/ 3768970 h 3900703"/>
              <a:gd name="connsiteX9" fmla="*/ 82029 w 5205822"/>
              <a:gd name="connsiteY9" fmla="*/ 2234085 h 3900703"/>
              <a:gd name="connsiteX0" fmla="*/ 82029 w 5205822"/>
              <a:gd name="connsiteY0" fmla="*/ 2234085 h 3886385"/>
              <a:gd name="connsiteX1" fmla="*/ 38487 w 5205822"/>
              <a:gd name="connsiteY1" fmla="*/ 862485 h 3886385"/>
              <a:gd name="connsiteX2" fmla="*/ 190887 w 5205822"/>
              <a:gd name="connsiteY2" fmla="*/ 2513 h 3886385"/>
              <a:gd name="connsiteX3" fmla="*/ 1976144 w 5205822"/>
              <a:gd name="connsiteY3" fmla="*/ 1123742 h 3886385"/>
              <a:gd name="connsiteX4" fmla="*/ 3739629 w 5205822"/>
              <a:gd name="connsiteY4" fmla="*/ 2451799 h 3886385"/>
              <a:gd name="connsiteX5" fmla="*/ 5176544 w 5205822"/>
              <a:gd name="connsiteY5" fmla="*/ 3681885 h 3886385"/>
              <a:gd name="connsiteX6" fmla="*/ 2389801 w 5205822"/>
              <a:gd name="connsiteY6" fmla="*/ 3812513 h 3886385"/>
              <a:gd name="connsiteX7" fmla="*/ 746058 w 5205822"/>
              <a:gd name="connsiteY7" fmla="*/ 3823399 h 3886385"/>
              <a:gd name="connsiteX8" fmla="*/ 49372 w 5205822"/>
              <a:gd name="connsiteY8" fmla="*/ 3747198 h 3886385"/>
              <a:gd name="connsiteX9" fmla="*/ 82029 w 5205822"/>
              <a:gd name="connsiteY9" fmla="*/ 2234085 h 3886385"/>
              <a:gd name="connsiteX0" fmla="*/ 111907 w 5235700"/>
              <a:gd name="connsiteY0" fmla="*/ 2234085 h 3829614"/>
              <a:gd name="connsiteX1" fmla="*/ 68365 w 5235700"/>
              <a:gd name="connsiteY1" fmla="*/ 862485 h 3829614"/>
              <a:gd name="connsiteX2" fmla="*/ 220765 w 5235700"/>
              <a:gd name="connsiteY2" fmla="*/ 2513 h 3829614"/>
              <a:gd name="connsiteX3" fmla="*/ 2006022 w 5235700"/>
              <a:gd name="connsiteY3" fmla="*/ 1123742 h 3829614"/>
              <a:gd name="connsiteX4" fmla="*/ 3769507 w 5235700"/>
              <a:gd name="connsiteY4" fmla="*/ 2451799 h 3829614"/>
              <a:gd name="connsiteX5" fmla="*/ 5206422 w 5235700"/>
              <a:gd name="connsiteY5" fmla="*/ 3681885 h 3829614"/>
              <a:gd name="connsiteX6" fmla="*/ 2419679 w 5235700"/>
              <a:gd name="connsiteY6" fmla="*/ 3812513 h 3829614"/>
              <a:gd name="connsiteX7" fmla="*/ 775936 w 5235700"/>
              <a:gd name="connsiteY7" fmla="*/ 3823399 h 3829614"/>
              <a:gd name="connsiteX8" fmla="*/ 35707 w 5235700"/>
              <a:gd name="connsiteY8" fmla="*/ 3627455 h 3829614"/>
              <a:gd name="connsiteX9" fmla="*/ 111907 w 5235700"/>
              <a:gd name="connsiteY9" fmla="*/ 2234085 h 3829614"/>
              <a:gd name="connsiteX0" fmla="*/ 36083 w 5268733"/>
              <a:gd name="connsiteY0" fmla="*/ 2255873 h 3829630"/>
              <a:gd name="connsiteX1" fmla="*/ 101398 w 5268733"/>
              <a:gd name="connsiteY1" fmla="*/ 862501 h 3829630"/>
              <a:gd name="connsiteX2" fmla="*/ 253798 w 5268733"/>
              <a:gd name="connsiteY2" fmla="*/ 2529 h 3829630"/>
              <a:gd name="connsiteX3" fmla="*/ 2039055 w 5268733"/>
              <a:gd name="connsiteY3" fmla="*/ 1123758 h 3829630"/>
              <a:gd name="connsiteX4" fmla="*/ 3802540 w 5268733"/>
              <a:gd name="connsiteY4" fmla="*/ 2451815 h 3829630"/>
              <a:gd name="connsiteX5" fmla="*/ 5239455 w 5268733"/>
              <a:gd name="connsiteY5" fmla="*/ 3681901 h 3829630"/>
              <a:gd name="connsiteX6" fmla="*/ 2452712 w 5268733"/>
              <a:gd name="connsiteY6" fmla="*/ 3812529 h 3829630"/>
              <a:gd name="connsiteX7" fmla="*/ 808969 w 5268733"/>
              <a:gd name="connsiteY7" fmla="*/ 3823415 h 3829630"/>
              <a:gd name="connsiteX8" fmla="*/ 68740 w 5268733"/>
              <a:gd name="connsiteY8" fmla="*/ 3627471 h 3829630"/>
              <a:gd name="connsiteX9" fmla="*/ 36083 w 5268733"/>
              <a:gd name="connsiteY9" fmla="*/ 2255873 h 3829630"/>
              <a:gd name="connsiteX0" fmla="*/ 33448 w 5266098"/>
              <a:gd name="connsiteY0" fmla="*/ 2255873 h 3829630"/>
              <a:gd name="connsiteX1" fmla="*/ 44334 w 5266098"/>
              <a:gd name="connsiteY1" fmla="*/ 862501 h 3829630"/>
              <a:gd name="connsiteX2" fmla="*/ 251163 w 5266098"/>
              <a:gd name="connsiteY2" fmla="*/ 2529 h 3829630"/>
              <a:gd name="connsiteX3" fmla="*/ 2036420 w 5266098"/>
              <a:gd name="connsiteY3" fmla="*/ 1123758 h 3829630"/>
              <a:gd name="connsiteX4" fmla="*/ 3799905 w 5266098"/>
              <a:gd name="connsiteY4" fmla="*/ 2451815 h 3829630"/>
              <a:gd name="connsiteX5" fmla="*/ 5236820 w 5266098"/>
              <a:gd name="connsiteY5" fmla="*/ 3681901 h 3829630"/>
              <a:gd name="connsiteX6" fmla="*/ 2450077 w 5266098"/>
              <a:gd name="connsiteY6" fmla="*/ 3812529 h 3829630"/>
              <a:gd name="connsiteX7" fmla="*/ 806334 w 5266098"/>
              <a:gd name="connsiteY7" fmla="*/ 3823415 h 3829630"/>
              <a:gd name="connsiteX8" fmla="*/ 66105 w 5266098"/>
              <a:gd name="connsiteY8" fmla="*/ 3627471 h 3829630"/>
              <a:gd name="connsiteX9" fmla="*/ 33448 w 5266098"/>
              <a:gd name="connsiteY9" fmla="*/ 2255873 h 3829630"/>
              <a:gd name="connsiteX0" fmla="*/ 33448 w 5271623"/>
              <a:gd name="connsiteY0" fmla="*/ 2255873 h 3829630"/>
              <a:gd name="connsiteX1" fmla="*/ 44334 w 5271623"/>
              <a:gd name="connsiteY1" fmla="*/ 862501 h 3829630"/>
              <a:gd name="connsiteX2" fmla="*/ 251163 w 5271623"/>
              <a:gd name="connsiteY2" fmla="*/ 2529 h 3829630"/>
              <a:gd name="connsiteX3" fmla="*/ 2036420 w 5271623"/>
              <a:gd name="connsiteY3" fmla="*/ 1123758 h 3829630"/>
              <a:gd name="connsiteX4" fmla="*/ 3886990 w 5271623"/>
              <a:gd name="connsiteY4" fmla="*/ 2451815 h 3829630"/>
              <a:gd name="connsiteX5" fmla="*/ 5236820 w 5271623"/>
              <a:gd name="connsiteY5" fmla="*/ 3681901 h 3829630"/>
              <a:gd name="connsiteX6" fmla="*/ 2450077 w 5271623"/>
              <a:gd name="connsiteY6" fmla="*/ 3812529 h 3829630"/>
              <a:gd name="connsiteX7" fmla="*/ 806334 w 5271623"/>
              <a:gd name="connsiteY7" fmla="*/ 3823415 h 3829630"/>
              <a:gd name="connsiteX8" fmla="*/ 66105 w 5271623"/>
              <a:gd name="connsiteY8" fmla="*/ 3627471 h 3829630"/>
              <a:gd name="connsiteX9" fmla="*/ 33448 w 5271623"/>
              <a:gd name="connsiteY9" fmla="*/ 2255873 h 3829630"/>
              <a:gd name="connsiteX0" fmla="*/ 33448 w 5262363"/>
              <a:gd name="connsiteY0" fmla="*/ 2255873 h 3829630"/>
              <a:gd name="connsiteX1" fmla="*/ 44334 w 5262363"/>
              <a:gd name="connsiteY1" fmla="*/ 862501 h 3829630"/>
              <a:gd name="connsiteX2" fmla="*/ 251163 w 5262363"/>
              <a:gd name="connsiteY2" fmla="*/ 2529 h 3829630"/>
              <a:gd name="connsiteX3" fmla="*/ 2036420 w 5262363"/>
              <a:gd name="connsiteY3" fmla="*/ 1123758 h 3829630"/>
              <a:gd name="connsiteX4" fmla="*/ 3733258 w 5262363"/>
              <a:gd name="connsiteY4" fmla="*/ 2577961 h 3829630"/>
              <a:gd name="connsiteX5" fmla="*/ 5236820 w 5262363"/>
              <a:gd name="connsiteY5" fmla="*/ 3681901 h 3829630"/>
              <a:gd name="connsiteX6" fmla="*/ 2450077 w 5262363"/>
              <a:gd name="connsiteY6" fmla="*/ 3812529 h 3829630"/>
              <a:gd name="connsiteX7" fmla="*/ 806334 w 5262363"/>
              <a:gd name="connsiteY7" fmla="*/ 3823415 h 3829630"/>
              <a:gd name="connsiteX8" fmla="*/ 66105 w 5262363"/>
              <a:gd name="connsiteY8" fmla="*/ 3627471 h 3829630"/>
              <a:gd name="connsiteX9" fmla="*/ 33448 w 5262363"/>
              <a:gd name="connsiteY9" fmla="*/ 2255873 h 3829630"/>
              <a:gd name="connsiteX0" fmla="*/ 33448 w 5262735"/>
              <a:gd name="connsiteY0" fmla="*/ 2257577 h 3831334"/>
              <a:gd name="connsiteX1" fmla="*/ 44334 w 5262735"/>
              <a:gd name="connsiteY1" fmla="*/ 864205 h 3831334"/>
              <a:gd name="connsiteX2" fmla="*/ 251163 w 5262735"/>
              <a:gd name="connsiteY2" fmla="*/ 4233 h 3831334"/>
              <a:gd name="connsiteX3" fmla="*/ 1915630 w 5262735"/>
              <a:gd name="connsiteY3" fmla="*/ 1209560 h 3831334"/>
              <a:gd name="connsiteX4" fmla="*/ 3733258 w 5262735"/>
              <a:gd name="connsiteY4" fmla="*/ 2579665 h 3831334"/>
              <a:gd name="connsiteX5" fmla="*/ 5236820 w 5262735"/>
              <a:gd name="connsiteY5" fmla="*/ 3683605 h 3831334"/>
              <a:gd name="connsiteX6" fmla="*/ 2450077 w 5262735"/>
              <a:gd name="connsiteY6" fmla="*/ 3814233 h 3831334"/>
              <a:gd name="connsiteX7" fmla="*/ 806334 w 5262735"/>
              <a:gd name="connsiteY7" fmla="*/ 3825119 h 3831334"/>
              <a:gd name="connsiteX8" fmla="*/ 66105 w 5262735"/>
              <a:gd name="connsiteY8" fmla="*/ 3629175 h 3831334"/>
              <a:gd name="connsiteX9" fmla="*/ 33448 w 5262735"/>
              <a:gd name="connsiteY9" fmla="*/ 2257577 h 3831334"/>
              <a:gd name="connsiteX0" fmla="*/ 33448 w 5241184"/>
              <a:gd name="connsiteY0" fmla="*/ 2257577 h 3847539"/>
              <a:gd name="connsiteX1" fmla="*/ 44334 w 5241184"/>
              <a:gd name="connsiteY1" fmla="*/ 864205 h 3847539"/>
              <a:gd name="connsiteX2" fmla="*/ 251163 w 5241184"/>
              <a:gd name="connsiteY2" fmla="*/ 4233 h 3847539"/>
              <a:gd name="connsiteX3" fmla="*/ 1915630 w 5241184"/>
              <a:gd name="connsiteY3" fmla="*/ 1209560 h 3847539"/>
              <a:gd name="connsiteX4" fmla="*/ 3063424 w 5241184"/>
              <a:gd name="connsiteY4" fmla="*/ 2106618 h 3847539"/>
              <a:gd name="connsiteX5" fmla="*/ 5236820 w 5241184"/>
              <a:gd name="connsiteY5" fmla="*/ 3683605 h 3847539"/>
              <a:gd name="connsiteX6" fmla="*/ 2450077 w 5241184"/>
              <a:gd name="connsiteY6" fmla="*/ 3814233 h 3847539"/>
              <a:gd name="connsiteX7" fmla="*/ 806334 w 5241184"/>
              <a:gd name="connsiteY7" fmla="*/ 3825119 h 3847539"/>
              <a:gd name="connsiteX8" fmla="*/ 66105 w 5241184"/>
              <a:gd name="connsiteY8" fmla="*/ 3629175 h 3847539"/>
              <a:gd name="connsiteX9" fmla="*/ 33448 w 5241184"/>
              <a:gd name="connsiteY9" fmla="*/ 2257577 h 3847539"/>
              <a:gd name="connsiteX0" fmla="*/ 33448 w 5241039"/>
              <a:gd name="connsiteY0" fmla="*/ 2267466 h 3857428"/>
              <a:gd name="connsiteX1" fmla="*/ 44334 w 5241039"/>
              <a:gd name="connsiteY1" fmla="*/ 874094 h 3857428"/>
              <a:gd name="connsiteX2" fmla="*/ 251163 w 5241039"/>
              <a:gd name="connsiteY2" fmla="*/ 14122 h 3857428"/>
              <a:gd name="connsiteX3" fmla="*/ 2288979 w 5241039"/>
              <a:gd name="connsiteY3" fmla="*/ 1555839 h 3857428"/>
              <a:gd name="connsiteX4" fmla="*/ 3063424 w 5241039"/>
              <a:gd name="connsiteY4" fmla="*/ 2116507 h 3857428"/>
              <a:gd name="connsiteX5" fmla="*/ 5236820 w 5241039"/>
              <a:gd name="connsiteY5" fmla="*/ 3693494 h 3857428"/>
              <a:gd name="connsiteX6" fmla="*/ 2450077 w 5241039"/>
              <a:gd name="connsiteY6" fmla="*/ 3824122 h 3857428"/>
              <a:gd name="connsiteX7" fmla="*/ 806334 w 5241039"/>
              <a:gd name="connsiteY7" fmla="*/ 3835008 h 3857428"/>
              <a:gd name="connsiteX8" fmla="*/ 66105 w 5241039"/>
              <a:gd name="connsiteY8" fmla="*/ 3639064 h 3857428"/>
              <a:gd name="connsiteX9" fmla="*/ 33448 w 5241039"/>
              <a:gd name="connsiteY9" fmla="*/ 2267466 h 3857428"/>
              <a:gd name="connsiteX0" fmla="*/ 33448 w 5238521"/>
              <a:gd name="connsiteY0" fmla="*/ 2267466 h 3865260"/>
              <a:gd name="connsiteX1" fmla="*/ 44334 w 5238521"/>
              <a:gd name="connsiteY1" fmla="*/ 874094 h 3865260"/>
              <a:gd name="connsiteX2" fmla="*/ 251163 w 5238521"/>
              <a:gd name="connsiteY2" fmla="*/ 14122 h 3865260"/>
              <a:gd name="connsiteX3" fmla="*/ 2288979 w 5238521"/>
              <a:gd name="connsiteY3" fmla="*/ 1555839 h 3865260"/>
              <a:gd name="connsiteX4" fmla="*/ 2854786 w 5238521"/>
              <a:gd name="connsiteY4" fmla="*/ 2000873 h 3865260"/>
              <a:gd name="connsiteX5" fmla="*/ 5236820 w 5238521"/>
              <a:gd name="connsiteY5" fmla="*/ 3693494 h 3865260"/>
              <a:gd name="connsiteX6" fmla="*/ 2450077 w 5238521"/>
              <a:gd name="connsiteY6" fmla="*/ 3824122 h 3865260"/>
              <a:gd name="connsiteX7" fmla="*/ 806334 w 5238521"/>
              <a:gd name="connsiteY7" fmla="*/ 3835008 h 3865260"/>
              <a:gd name="connsiteX8" fmla="*/ 66105 w 5238521"/>
              <a:gd name="connsiteY8" fmla="*/ 3639064 h 3865260"/>
              <a:gd name="connsiteX9" fmla="*/ 33448 w 5238521"/>
              <a:gd name="connsiteY9" fmla="*/ 2267466 h 3865260"/>
              <a:gd name="connsiteX0" fmla="*/ 33448 w 5238527"/>
              <a:gd name="connsiteY0" fmla="*/ 2270950 h 3868744"/>
              <a:gd name="connsiteX1" fmla="*/ 44334 w 5238527"/>
              <a:gd name="connsiteY1" fmla="*/ 877578 h 3868744"/>
              <a:gd name="connsiteX2" fmla="*/ 251163 w 5238527"/>
              <a:gd name="connsiteY2" fmla="*/ 17606 h 3868744"/>
              <a:gd name="connsiteX3" fmla="*/ 2245057 w 5238527"/>
              <a:gd name="connsiteY3" fmla="*/ 1653934 h 3868744"/>
              <a:gd name="connsiteX4" fmla="*/ 2854786 w 5238527"/>
              <a:gd name="connsiteY4" fmla="*/ 2004357 h 3868744"/>
              <a:gd name="connsiteX5" fmla="*/ 5236820 w 5238527"/>
              <a:gd name="connsiteY5" fmla="*/ 3696978 h 3868744"/>
              <a:gd name="connsiteX6" fmla="*/ 2450077 w 5238527"/>
              <a:gd name="connsiteY6" fmla="*/ 3827606 h 3868744"/>
              <a:gd name="connsiteX7" fmla="*/ 806334 w 5238527"/>
              <a:gd name="connsiteY7" fmla="*/ 3838492 h 3868744"/>
              <a:gd name="connsiteX8" fmla="*/ 66105 w 5238527"/>
              <a:gd name="connsiteY8" fmla="*/ 3642548 h 3868744"/>
              <a:gd name="connsiteX9" fmla="*/ 33448 w 5238527"/>
              <a:gd name="connsiteY9" fmla="*/ 2270950 h 3868744"/>
              <a:gd name="connsiteX0" fmla="*/ 33448 w 5237561"/>
              <a:gd name="connsiteY0" fmla="*/ 2270950 h 3870900"/>
              <a:gd name="connsiteX1" fmla="*/ 44334 w 5237561"/>
              <a:gd name="connsiteY1" fmla="*/ 877578 h 3870900"/>
              <a:gd name="connsiteX2" fmla="*/ 251163 w 5237561"/>
              <a:gd name="connsiteY2" fmla="*/ 17606 h 3870900"/>
              <a:gd name="connsiteX3" fmla="*/ 2245057 w 5237561"/>
              <a:gd name="connsiteY3" fmla="*/ 1653934 h 3870900"/>
              <a:gd name="connsiteX4" fmla="*/ 2723016 w 5237561"/>
              <a:gd name="connsiteY4" fmla="*/ 1972820 h 3870900"/>
              <a:gd name="connsiteX5" fmla="*/ 5236820 w 5237561"/>
              <a:gd name="connsiteY5" fmla="*/ 3696978 h 3870900"/>
              <a:gd name="connsiteX6" fmla="*/ 2450077 w 5237561"/>
              <a:gd name="connsiteY6" fmla="*/ 3827606 h 3870900"/>
              <a:gd name="connsiteX7" fmla="*/ 806334 w 5237561"/>
              <a:gd name="connsiteY7" fmla="*/ 3838492 h 3870900"/>
              <a:gd name="connsiteX8" fmla="*/ 66105 w 5237561"/>
              <a:gd name="connsiteY8" fmla="*/ 3642548 h 3870900"/>
              <a:gd name="connsiteX9" fmla="*/ 33448 w 5237561"/>
              <a:gd name="connsiteY9" fmla="*/ 2270950 h 3870900"/>
              <a:gd name="connsiteX0" fmla="*/ 33448 w 5237442"/>
              <a:gd name="connsiteY0" fmla="*/ 2270950 h 3869462"/>
              <a:gd name="connsiteX1" fmla="*/ 44334 w 5237442"/>
              <a:gd name="connsiteY1" fmla="*/ 877578 h 3869462"/>
              <a:gd name="connsiteX2" fmla="*/ 251163 w 5237442"/>
              <a:gd name="connsiteY2" fmla="*/ 17606 h 3869462"/>
              <a:gd name="connsiteX3" fmla="*/ 2245057 w 5237442"/>
              <a:gd name="connsiteY3" fmla="*/ 1653934 h 3869462"/>
              <a:gd name="connsiteX4" fmla="*/ 2701054 w 5237442"/>
              <a:gd name="connsiteY4" fmla="*/ 1993845 h 3869462"/>
              <a:gd name="connsiteX5" fmla="*/ 5236820 w 5237442"/>
              <a:gd name="connsiteY5" fmla="*/ 3696978 h 3869462"/>
              <a:gd name="connsiteX6" fmla="*/ 2450077 w 5237442"/>
              <a:gd name="connsiteY6" fmla="*/ 3827606 h 3869462"/>
              <a:gd name="connsiteX7" fmla="*/ 806334 w 5237442"/>
              <a:gd name="connsiteY7" fmla="*/ 3838492 h 3869462"/>
              <a:gd name="connsiteX8" fmla="*/ 66105 w 5237442"/>
              <a:gd name="connsiteY8" fmla="*/ 3642548 h 3869462"/>
              <a:gd name="connsiteX9" fmla="*/ 33448 w 5237442"/>
              <a:gd name="connsiteY9" fmla="*/ 2270950 h 38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7442" h="3869462">
                <a:moveTo>
                  <a:pt x="33448" y="2270950"/>
                </a:moveTo>
                <a:cubicBezTo>
                  <a:pt x="29820" y="1810122"/>
                  <a:pt x="8048" y="1253135"/>
                  <a:pt x="44334" y="877578"/>
                </a:cubicBezTo>
                <a:cubicBezTo>
                  <a:pt x="80620" y="502021"/>
                  <a:pt x="-115624" y="-111787"/>
                  <a:pt x="251163" y="17606"/>
                </a:cubicBezTo>
                <a:cubicBezTo>
                  <a:pt x="617950" y="146999"/>
                  <a:pt x="1836742" y="1324561"/>
                  <a:pt x="2245057" y="1653934"/>
                </a:cubicBezTo>
                <a:cubicBezTo>
                  <a:pt x="2653372" y="1983307"/>
                  <a:pt x="2202427" y="1653338"/>
                  <a:pt x="2701054" y="1993845"/>
                </a:cubicBezTo>
                <a:cubicBezTo>
                  <a:pt x="3199681" y="2334352"/>
                  <a:pt x="5278649" y="3391351"/>
                  <a:pt x="5236820" y="3696978"/>
                </a:cubicBezTo>
                <a:cubicBezTo>
                  <a:pt x="5194991" y="4002605"/>
                  <a:pt x="3188491" y="3804020"/>
                  <a:pt x="2450077" y="3827606"/>
                </a:cubicBezTo>
                <a:cubicBezTo>
                  <a:pt x="1711663" y="3851192"/>
                  <a:pt x="1181891" y="3845749"/>
                  <a:pt x="806334" y="3838492"/>
                </a:cubicBezTo>
                <a:cubicBezTo>
                  <a:pt x="430777" y="3831235"/>
                  <a:pt x="194919" y="3903805"/>
                  <a:pt x="66105" y="3642548"/>
                </a:cubicBezTo>
                <a:cubicBezTo>
                  <a:pt x="-62709" y="3381291"/>
                  <a:pt x="37076" y="2731778"/>
                  <a:pt x="33448" y="227095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Box 10"/>
          <p:cNvSpPr txBox="1">
            <a:spLocks noChangeArrowheads="1"/>
          </p:cNvSpPr>
          <p:nvPr/>
        </p:nvSpPr>
        <p:spPr bwMode="auto">
          <a:xfrm>
            <a:off x="3342543" y="4320911"/>
            <a:ext cx="311304" cy="369332"/>
          </a:xfrm>
          <a:prstGeom prst="rect">
            <a:avLst/>
          </a:prstGeom>
          <a:noFill/>
          <a:ln w="9525">
            <a:noFill/>
            <a:miter lim="800000"/>
            <a:headEnd/>
            <a:tailEnd/>
          </a:ln>
        </p:spPr>
        <p:txBody>
          <a:bodyPr wrap="none">
            <a:spAutoFit/>
          </a:bodyPr>
          <a:lstStyle/>
          <a:p>
            <a:r>
              <a:rPr lang="en-US" b="1" dirty="0">
                <a:solidFill>
                  <a:srgbClr val="FF0000"/>
                </a:solidFill>
              </a:rPr>
              <a:t>X</a:t>
            </a:r>
          </a:p>
        </p:txBody>
      </p:sp>
      <p:sp>
        <p:nvSpPr>
          <p:cNvPr id="62" name="TextBox 61"/>
          <p:cNvSpPr txBox="1"/>
          <p:nvPr/>
        </p:nvSpPr>
        <p:spPr>
          <a:xfrm>
            <a:off x="7203595" y="3334876"/>
            <a:ext cx="4258986" cy="430887"/>
          </a:xfrm>
          <a:prstGeom prst="rect">
            <a:avLst/>
          </a:prstGeom>
          <a:noFill/>
        </p:spPr>
        <p:txBody>
          <a:bodyPr wrap="none" rtlCol="0">
            <a:spAutoFit/>
          </a:bodyPr>
          <a:lstStyle/>
          <a:p>
            <a:r>
              <a:rPr lang="en-US" sz="2200" b="1" dirty="0">
                <a:solidFill>
                  <a:srgbClr val="0070C0"/>
                </a:solidFill>
              </a:rPr>
              <a:t>Precipitation = 21.1 inches; 53.5cm</a:t>
            </a:r>
          </a:p>
        </p:txBody>
      </p:sp>
      <p:sp>
        <p:nvSpPr>
          <p:cNvPr id="63" name="Rectangle 62"/>
          <p:cNvSpPr/>
          <p:nvPr/>
        </p:nvSpPr>
        <p:spPr>
          <a:xfrm>
            <a:off x="7383515" y="3768826"/>
            <a:ext cx="4269055" cy="430887"/>
          </a:xfrm>
          <a:prstGeom prst="rect">
            <a:avLst/>
          </a:prstGeom>
        </p:spPr>
        <p:txBody>
          <a:bodyPr wrap="square">
            <a:spAutoFit/>
          </a:bodyPr>
          <a:lstStyle/>
          <a:p>
            <a:r>
              <a:rPr lang="en-US" sz="2200" b="1" dirty="0">
                <a:solidFill>
                  <a:srgbClr val="FF0000"/>
                </a:solidFill>
              </a:rPr>
              <a:t>Temperature = 52.7</a:t>
            </a:r>
            <a:r>
              <a:rPr lang="en-US" sz="2200" b="1" dirty="0">
                <a:solidFill>
                  <a:srgbClr val="FF0000"/>
                </a:solidFill>
                <a:cs typeface="Arial" panose="020B0604020202020204" pitchFamily="34" charset="0"/>
              </a:rPr>
              <a:t>⁰F = 11.5⁰C </a:t>
            </a:r>
            <a:endParaRPr lang="en-US" sz="2200" b="1" dirty="0">
              <a:solidFill>
                <a:srgbClr val="FF0000"/>
              </a:solidFill>
            </a:endParaRPr>
          </a:p>
        </p:txBody>
      </p:sp>
      <p:sp>
        <p:nvSpPr>
          <p:cNvPr id="65" name="Rectangle 4"/>
          <p:cNvSpPr txBox="1">
            <a:spLocks noChangeArrowheads="1"/>
          </p:cNvSpPr>
          <p:nvPr/>
        </p:nvSpPr>
        <p:spPr>
          <a:xfrm>
            <a:off x="7889267" y="1320583"/>
            <a:ext cx="3257550" cy="7511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b="1" dirty="0">
                <a:solidFill>
                  <a:srgbClr val="0B0A09"/>
                </a:solidFill>
              </a:rPr>
              <a:t>Average Temperature</a:t>
            </a:r>
          </a:p>
          <a:p>
            <a:pPr marL="342900" indent="-342900"/>
            <a:r>
              <a:rPr lang="en-US" sz="2400" b="1" dirty="0">
                <a:solidFill>
                  <a:srgbClr val="0B0A09"/>
                </a:solidFill>
              </a:rPr>
              <a:t>Average Precipitation</a:t>
            </a:r>
          </a:p>
        </p:txBody>
      </p:sp>
      <p:pic>
        <p:nvPicPr>
          <p:cNvPr id="66" name="Picture 65"/>
          <p:cNvPicPr>
            <a:picLocks noChangeAspect="1"/>
          </p:cNvPicPr>
          <p:nvPr/>
        </p:nvPicPr>
        <p:blipFill rotWithShape="1">
          <a:blip r:embed="rId2"/>
          <a:srcRect l="60159" t="11786" r="15118" b="68186"/>
          <a:stretch/>
        </p:blipFill>
        <p:spPr>
          <a:xfrm>
            <a:off x="9381849" y="4831931"/>
            <a:ext cx="2673779" cy="1485433"/>
          </a:xfrm>
          <a:prstGeom prst="rect">
            <a:avLst/>
          </a:prstGeom>
        </p:spPr>
      </p:pic>
      <p:sp>
        <p:nvSpPr>
          <p:cNvPr id="67" name="TextBox 66"/>
          <p:cNvSpPr txBox="1"/>
          <p:nvPr/>
        </p:nvSpPr>
        <p:spPr>
          <a:xfrm>
            <a:off x="10054749" y="4314096"/>
            <a:ext cx="1844031" cy="430887"/>
          </a:xfrm>
          <a:prstGeom prst="rect">
            <a:avLst/>
          </a:prstGeom>
          <a:noFill/>
        </p:spPr>
        <p:txBody>
          <a:bodyPr wrap="none" rtlCol="0">
            <a:spAutoFit/>
          </a:bodyPr>
          <a:lstStyle/>
          <a:p>
            <a:r>
              <a:rPr lang="en-US" sz="2200" dirty="0"/>
              <a:t>Modified from</a:t>
            </a:r>
          </a:p>
        </p:txBody>
      </p:sp>
      <p:sp>
        <p:nvSpPr>
          <p:cNvPr id="7" name="TextBox 6">
            <a:extLst>
              <a:ext uri="{FF2B5EF4-FFF2-40B4-BE49-F238E27FC236}">
                <a16:creationId xmlns:a16="http://schemas.microsoft.com/office/drawing/2014/main" id="{19E3C9DB-6B13-48A4-AD4D-A866D872CCC7}"/>
              </a:ext>
            </a:extLst>
          </p:cNvPr>
          <p:cNvSpPr txBox="1"/>
          <p:nvPr/>
        </p:nvSpPr>
        <p:spPr>
          <a:xfrm>
            <a:off x="7751936" y="2925914"/>
            <a:ext cx="3290131" cy="430887"/>
          </a:xfrm>
          <a:prstGeom prst="rect">
            <a:avLst/>
          </a:prstGeom>
          <a:noFill/>
        </p:spPr>
        <p:txBody>
          <a:bodyPr wrap="none" rtlCol="0">
            <a:spAutoFit/>
          </a:bodyPr>
          <a:lstStyle/>
          <a:p>
            <a:pPr algn="ctr"/>
            <a:r>
              <a:rPr lang="en-US" sz="2200" b="1" dirty="0"/>
              <a:t>Local Historic 1901 – 2000:</a:t>
            </a:r>
          </a:p>
        </p:txBody>
      </p:sp>
      <p:sp>
        <p:nvSpPr>
          <p:cNvPr id="23" name="TextBox 22">
            <a:extLst>
              <a:ext uri="{FF2B5EF4-FFF2-40B4-BE49-F238E27FC236}">
                <a16:creationId xmlns:a16="http://schemas.microsoft.com/office/drawing/2014/main" id="{3904695A-1E94-4B8E-9ABA-D993897ED99A}"/>
              </a:ext>
            </a:extLst>
          </p:cNvPr>
          <p:cNvSpPr txBox="1"/>
          <p:nvPr/>
        </p:nvSpPr>
        <p:spPr>
          <a:xfrm>
            <a:off x="5983017" y="1870557"/>
            <a:ext cx="1555234" cy="1200329"/>
          </a:xfrm>
          <a:prstGeom prst="rect">
            <a:avLst/>
          </a:prstGeom>
          <a:noFill/>
        </p:spPr>
        <p:txBody>
          <a:bodyPr wrap="none" rtlCol="0">
            <a:spAutoFit/>
          </a:bodyPr>
          <a:lstStyle/>
          <a:p>
            <a:pPr algn="ctr"/>
            <a:r>
              <a:rPr lang="en-US" sz="2400" b="1" dirty="0">
                <a:solidFill>
                  <a:srgbClr val="FF0000"/>
                </a:solidFill>
              </a:rPr>
              <a:t>Conditions</a:t>
            </a:r>
          </a:p>
          <a:p>
            <a:pPr algn="ctr"/>
            <a:r>
              <a:rPr lang="en-US" sz="2400" b="1" dirty="0">
                <a:solidFill>
                  <a:srgbClr val="FF0000"/>
                </a:solidFill>
              </a:rPr>
              <a:t>Don’t</a:t>
            </a:r>
          </a:p>
          <a:p>
            <a:pPr algn="ctr"/>
            <a:r>
              <a:rPr lang="en-US" sz="2400" b="1" dirty="0">
                <a:solidFill>
                  <a:srgbClr val="FF0000"/>
                </a:solidFill>
              </a:rPr>
              <a:t>Exist</a:t>
            </a:r>
          </a:p>
        </p:txBody>
      </p:sp>
      <p:sp>
        <p:nvSpPr>
          <p:cNvPr id="3" name="Date Placeholder 2">
            <a:extLst>
              <a:ext uri="{FF2B5EF4-FFF2-40B4-BE49-F238E27FC236}">
                <a16:creationId xmlns:a16="http://schemas.microsoft.com/office/drawing/2014/main" id="{04440FE2-226C-4EDD-8570-915C52F0AD8D}"/>
              </a:ext>
            </a:extLst>
          </p:cNvPr>
          <p:cNvSpPr>
            <a:spLocks noGrp="1"/>
          </p:cNvSpPr>
          <p:nvPr>
            <p:ph type="dt" sz="half" idx="10"/>
          </p:nvPr>
        </p:nvSpPr>
        <p:spPr/>
        <p:txBody>
          <a:bodyPr/>
          <a:lstStyle/>
          <a:p>
            <a:r>
              <a:rPr lang="en-US">
                <a:solidFill>
                  <a:prstClr val="black">
                    <a:tint val="75000"/>
                  </a:prstClr>
                </a:solidFill>
              </a:rPr>
              <a:t>2/6/2023</a:t>
            </a:r>
            <a:endParaRPr lang="en-US" dirty="0">
              <a:solidFill>
                <a:prstClr val="black">
                  <a:tint val="75000"/>
                </a:prstClr>
              </a:solidFill>
            </a:endParaRPr>
          </a:p>
        </p:txBody>
      </p:sp>
      <p:sp>
        <p:nvSpPr>
          <p:cNvPr id="10" name="Footer Placeholder 9">
            <a:extLst>
              <a:ext uri="{FF2B5EF4-FFF2-40B4-BE49-F238E27FC236}">
                <a16:creationId xmlns:a16="http://schemas.microsoft.com/office/drawing/2014/main" id="{D22081B7-655C-4349-AF39-FA328E7B4E12}"/>
              </a:ext>
            </a:extLst>
          </p:cNvPr>
          <p:cNvSpPr>
            <a:spLocks noGrp="1"/>
          </p:cNvSpPr>
          <p:nvPr>
            <p:ph type="ftr" sz="quarter" idx="11"/>
          </p:nvPr>
        </p:nvSpPr>
        <p:spPr>
          <a:xfrm>
            <a:off x="3199942" y="6356351"/>
            <a:ext cx="4826458" cy="365125"/>
          </a:xfrm>
        </p:spPr>
        <p:txBody>
          <a:bodyPr/>
          <a:lstStyle/>
          <a:p>
            <a:r>
              <a:rPr lang="en-US" dirty="0">
                <a:solidFill>
                  <a:prstClr val="black">
                    <a:tint val="75000"/>
                  </a:prstClr>
                </a:solidFill>
              </a:rPr>
              <a:t>Living with Climate Change in the Rogue Valley Session 5 Natural Systems</a:t>
            </a:r>
          </a:p>
        </p:txBody>
      </p:sp>
      <p:sp>
        <p:nvSpPr>
          <p:cNvPr id="37" name="TextBox 36">
            <a:extLst>
              <a:ext uri="{FF2B5EF4-FFF2-40B4-BE49-F238E27FC236}">
                <a16:creationId xmlns:a16="http://schemas.microsoft.com/office/drawing/2014/main" id="{77E4E42D-1623-6B6C-567D-7FCAFCC94EEA}"/>
              </a:ext>
            </a:extLst>
          </p:cNvPr>
          <p:cNvSpPr txBox="1"/>
          <p:nvPr/>
        </p:nvSpPr>
        <p:spPr>
          <a:xfrm rot="16200000">
            <a:off x="193051" y="3268879"/>
            <a:ext cx="3576300" cy="430887"/>
          </a:xfrm>
          <a:prstGeom prst="rect">
            <a:avLst/>
          </a:prstGeom>
          <a:noFill/>
        </p:spPr>
        <p:txBody>
          <a:bodyPr wrap="none" rtlCol="0">
            <a:spAutoFit/>
          </a:bodyPr>
          <a:lstStyle/>
          <a:p>
            <a:r>
              <a:rPr lang="en-US" sz="2200" dirty="0">
                <a:latin typeface="+mj-lt"/>
              </a:rPr>
              <a:t>Mean Annual Temperature </a:t>
            </a:r>
            <a:r>
              <a:rPr lang="en-US" sz="2200" dirty="0">
                <a:latin typeface="+mj-lt"/>
                <a:cs typeface="Arial" panose="020B0604020202020204" pitchFamily="34" charset="0"/>
              </a:rPr>
              <a:t>⁰C</a:t>
            </a:r>
            <a:endParaRPr lang="en-US" sz="2200" dirty="0">
              <a:latin typeface="+mj-lt"/>
            </a:endParaRPr>
          </a:p>
        </p:txBody>
      </p:sp>
      <p:sp>
        <p:nvSpPr>
          <p:cNvPr id="2" name="Slide Number Placeholder 1">
            <a:extLst>
              <a:ext uri="{FF2B5EF4-FFF2-40B4-BE49-F238E27FC236}">
                <a16:creationId xmlns:a16="http://schemas.microsoft.com/office/drawing/2014/main" id="{12D96F66-3614-C4BA-69CF-BB94CE635F66}"/>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6248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6" grpId="0" animBg="1"/>
      <p:bldP spid="61" grpId="0"/>
      <p:bldP spid="62" grpId="0"/>
      <p:bldP spid="63" grpId="0"/>
      <p:bldP spid="65" grpId="0"/>
      <p:bldP spid="7"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78262" y="57391"/>
            <a:ext cx="4680311" cy="2738993"/>
          </a:xfrm>
        </p:spPr>
        <p:txBody>
          <a:bodyPr>
            <a:normAutofit/>
          </a:bodyPr>
          <a:lstStyle/>
          <a:p>
            <a:r>
              <a:rPr lang="en-US" dirty="0">
                <a:solidFill>
                  <a:schemeClr val="bg1"/>
                </a:solidFill>
              </a:rPr>
              <a:t>What Determines Biome Location?</a:t>
            </a:r>
            <a:br>
              <a:rPr lang="en-US" dirty="0">
                <a:solidFill>
                  <a:schemeClr val="bg1"/>
                </a:solidFill>
              </a:rPr>
            </a:br>
            <a:r>
              <a:rPr lang="en-US" sz="3600" dirty="0">
                <a:solidFill>
                  <a:schemeClr val="bg1"/>
                </a:solidFill>
              </a:rPr>
              <a:t>Whittaker’s Biome Chart </a:t>
            </a:r>
          </a:p>
        </p:txBody>
      </p:sp>
      <p:cxnSp>
        <p:nvCxnSpPr>
          <p:cNvPr id="6" name="Straight Connector 5"/>
          <p:cNvCxnSpPr>
            <a:cxnSpLocks/>
          </p:cNvCxnSpPr>
          <p:nvPr/>
        </p:nvCxnSpPr>
        <p:spPr>
          <a:xfrm>
            <a:off x="2894605" y="674916"/>
            <a:ext cx="0" cy="548640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flipH="1">
            <a:off x="2846840" y="6152590"/>
            <a:ext cx="6771577" cy="3049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6855" y="3253490"/>
            <a:ext cx="3888693" cy="461665"/>
          </a:xfrm>
          <a:prstGeom prst="rect">
            <a:avLst/>
          </a:prstGeom>
          <a:noFill/>
        </p:spPr>
        <p:txBody>
          <a:bodyPr wrap="none" rtlCol="0">
            <a:spAutoFit/>
          </a:bodyPr>
          <a:lstStyle/>
          <a:p>
            <a:r>
              <a:rPr lang="en-US" sz="2400" dirty="0">
                <a:latin typeface="+mj-lt"/>
              </a:rPr>
              <a:t>Mean Annual Temperature </a:t>
            </a:r>
            <a:r>
              <a:rPr lang="en-US" sz="2400" dirty="0">
                <a:latin typeface="+mj-lt"/>
                <a:cs typeface="Arial" panose="020B0604020202020204" pitchFamily="34" charset="0"/>
              </a:rPr>
              <a:t>⁰C</a:t>
            </a:r>
            <a:endParaRPr lang="en-US" sz="2400" dirty="0">
              <a:latin typeface="+mj-lt"/>
            </a:endParaRPr>
          </a:p>
        </p:txBody>
      </p:sp>
      <p:sp>
        <p:nvSpPr>
          <p:cNvPr id="13" name="TextBox 12"/>
          <p:cNvSpPr txBox="1"/>
          <p:nvPr/>
        </p:nvSpPr>
        <p:spPr>
          <a:xfrm>
            <a:off x="2366617" y="829072"/>
            <a:ext cx="590226" cy="461665"/>
          </a:xfrm>
          <a:prstGeom prst="rect">
            <a:avLst/>
          </a:prstGeom>
          <a:noFill/>
        </p:spPr>
        <p:txBody>
          <a:bodyPr wrap="none" rtlCol="0">
            <a:spAutoFit/>
          </a:bodyPr>
          <a:lstStyle/>
          <a:p>
            <a:r>
              <a:rPr lang="en-US" sz="2400" dirty="0"/>
              <a:t>-15</a:t>
            </a:r>
          </a:p>
        </p:txBody>
      </p:sp>
      <p:sp>
        <p:nvSpPr>
          <p:cNvPr id="14" name="TextBox 13"/>
          <p:cNvSpPr txBox="1"/>
          <p:nvPr/>
        </p:nvSpPr>
        <p:spPr>
          <a:xfrm>
            <a:off x="2340849" y="1407841"/>
            <a:ext cx="590226" cy="461665"/>
          </a:xfrm>
          <a:prstGeom prst="rect">
            <a:avLst/>
          </a:prstGeom>
          <a:noFill/>
        </p:spPr>
        <p:txBody>
          <a:bodyPr wrap="none" rtlCol="0">
            <a:spAutoFit/>
          </a:bodyPr>
          <a:lstStyle/>
          <a:p>
            <a:r>
              <a:rPr lang="en-US" sz="2400" dirty="0"/>
              <a:t>-10</a:t>
            </a:r>
          </a:p>
        </p:txBody>
      </p:sp>
      <p:sp>
        <p:nvSpPr>
          <p:cNvPr id="15" name="TextBox 14"/>
          <p:cNvSpPr txBox="1"/>
          <p:nvPr/>
        </p:nvSpPr>
        <p:spPr>
          <a:xfrm>
            <a:off x="2327575" y="1959284"/>
            <a:ext cx="590226" cy="461665"/>
          </a:xfrm>
          <a:prstGeom prst="rect">
            <a:avLst/>
          </a:prstGeom>
          <a:noFill/>
        </p:spPr>
        <p:txBody>
          <a:bodyPr wrap="none" rtlCol="0">
            <a:spAutoFit/>
          </a:bodyPr>
          <a:lstStyle/>
          <a:p>
            <a:r>
              <a:rPr lang="en-US" sz="2400" dirty="0"/>
              <a:t>-05</a:t>
            </a:r>
          </a:p>
        </p:txBody>
      </p:sp>
      <p:sp>
        <p:nvSpPr>
          <p:cNvPr id="16" name="TextBox 15"/>
          <p:cNvSpPr txBox="1"/>
          <p:nvPr/>
        </p:nvSpPr>
        <p:spPr>
          <a:xfrm>
            <a:off x="2413336" y="2529436"/>
            <a:ext cx="495649" cy="461665"/>
          </a:xfrm>
          <a:prstGeom prst="rect">
            <a:avLst/>
          </a:prstGeom>
          <a:noFill/>
        </p:spPr>
        <p:txBody>
          <a:bodyPr wrap="none" rtlCol="0">
            <a:spAutoFit/>
          </a:bodyPr>
          <a:lstStyle/>
          <a:p>
            <a:r>
              <a:rPr lang="en-US" sz="2400" dirty="0"/>
              <a:t>00</a:t>
            </a:r>
          </a:p>
        </p:txBody>
      </p:sp>
      <p:sp>
        <p:nvSpPr>
          <p:cNvPr id="17" name="TextBox 16"/>
          <p:cNvSpPr txBox="1"/>
          <p:nvPr/>
        </p:nvSpPr>
        <p:spPr>
          <a:xfrm>
            <a:off x="2499969" y="3104187"/>
            <a:ext cx="340158" cy="461665"/>
          </a:xfrm>
          <a:prstGeom prst="rect">
            <a:avLst/>
          </a:prstGeom>
          <a:noFill/>
        </p:spPr>
        <p:txBody>
          <a:bodyPr wrap="none" rtlCol="0">
            <a:spAutoFit/>
          </a:bodyPr>
          <a:lstStyle/>
          <a:p>
            <a:r>
              <a:rPr lang="en-US" sz="2400" dirty="0"/>
              <a:t>5</a:t>
            </a:r>
          </a:p>
        </p:txBody>
      </p:sp>
      <p:sp>
        <p:nvSpPr>
          <p:cNvPr id="18" name="TextBox 17"/>
          <p:cNvSpPr txBox="1"/>
          <p:nvPr/>
        </p:nvSpPr>
        <p:spPr>
          <a:xfrm>
            <a:off x="2448894" y="3671366"/>
            <a:ext cx="495649" cy="461665"/>
          </a:xfrm>
          <a:prstGeom prst="rect">
            <a:avLst/>
          </a:prstGeom>
          <a:noFill/>
        </p:spPr>
        <p:txBody>
          <a:bodyPr wrap="none" rtlCol="0">
            <a:spAutoFit/>
          </a:bodyPr>
          <a:lstStyle/>
          <a:p>
            <a:r>
              <a:rPr lang="en-US" sz="2400" dirty="0"/>
              <a:t>10</a:t>
            </a:r>
          </a:p>
        </p:txBody>
      </p:sp>
      <p:sp>
        <p:nvSpPr>
          <p:cNvPr id="19" name="TextBox 18"/>
          <p:cNvSpPr txBox="1"/>
          <p:nvPr/>
        </p:nvSpPr>
        <p:spPr>
          <a:xfrm>
            <a:off x="2458013" y="4265953"/>
            <a:ext cx="495649" cy="461665"/>
          </a:xfrm>
          <a:prstGeom prst="rect">
            <a:avLst/>
          </a:prstGeom>
          <a:noFill/>
        </p:spPr>
        <p:txBody>
          <a:bodyPr wrap="none" rtlCol="0">
            <a:spAutoFit/>
          </a:bodyPr>
          <a:lstStyle/>
          <a:p>
            <a:r>
              <a:rPr lang="en-US" sz="2400" dirty="0"/>
              <a:t>15</a:t>
            </a:r>
          </a:p>
        </p:txBody>
      </p:sp>
      <p:sp>
        <p:nvSpPr>
          <p:cNvPr id="20" name="TextBox 19"/>
          <p:cNvSpPr txBox="1"/>
          <p:nvPr/>
        </p:nvSpPr>
        <p:spPr>
          <a:xfrm>
            <a:off x="2448893" y="4771904"/>
            <a:ext cx="495649" cy="461665"/>
          </a:xfrm>
          <a:prstGeom prst="rect">
            <a:avLst/>
          </a:prstGeom>
          <a:noFill/>
        </p:spPr>
        <p:txBody>
          <a:bodyPr wrap="none" rtlCol="0">
            <a:spAutoFit/>
          </a:bodyPr>
          <a:lstStyle/>
          <a:p>
            <a:r>
              <a:rPr lang="en-US" sz="2400" dirty="0"/>
              <a:t>20</a:t>
            </a:r>
          </a:p>
        </p:txBody>
      </p:sp>
      <p:sp>
        <p:nvSpPr>
          <p:cNvPr id="21" name="TextBox 20"/>
          <p:cNvSpPr txBox="1"/>
          <p:nvPr/>
        </p:nvSpPr>
        <p:spPr>
          <a:xfrm>
            <a:off x="2422729" y="5357015"/>
            <a:ext cx="495649" cy="461665"/>
          </a:xfrm>
          <a:prstGeom prst="rect">
            <a:avLst/>
          </a:prstGeom>
          <a:noFill/>
        </p:spPr>
        <p:txBody>
          <a:bodyPr wrap="none" rtlCol="0">
            <a:spAutoFit/>
          </a:bodyPr>
          <a:lstStyle/>
          <a:p>
            <a:r>
              <a:rPr lang="en-US" sz="2400" dirty="0"/>
              <a:t>25</a:t>
            </a:r>
          </a:p>
        </p:txBody>
      </p:sp>
      <p:sp>
        <p:nvSpPr>
          <p:cNvPr id="22" name="TextBox 21"/>
          <p:cNvSpPr txBox="1"/>
          <p:nvPr/>
        </p:nvSpPr>
        <p:spPr>
          <a:xfrm>
            <a:off x="2428135" y="5965768"/>
            <a:ext cx="495649" cy="461665"/>
          </a:xfrm>
          <a:prstGeom prst="rect">
            <a:avLst/>
          </a:prstGeom>
          <a:noFill/>
        </p:spPr>
        <p:txBody>
          <a:bodyPr wrap="none" rtlCol="0">
            <a:spAutoFit/>
          </a:bodyPr>
          <a:lstStyle/>
          <a:p>
            <a:r>
              <a:rPr lang="en-US" sz="2400" dirty="0"/>
              <a:t>30</a:t>
            </a:r>
          </a:p>
        </p:txBody>
      </p:sp>
      <p:sp>
        <p:nvSpPr>
          <p:cNvPr id="24" name="TextBox 23"/>
          <p:cNvSpPr txBox="1"/>
          <p:nvPr/>
        </p:nvSpPr>
        <p:spPr>
          <a:xfrm>
            <a:off x="7295900" y="6387441"/>
            <a:ext cx="2217787" cy="461665"/>
          </a:xfrm>
          <a:prstGeom prst="rect">
            <a:avLst/>
          </a:prstGeom>
          <a:noFill/>
        </p:spPr>
        <p:txBody>
          <a:bodyPr wrap="none" rtlCol="0">
            <a:spAutoFit/>
          </a:bodyPr>
          <a:lstStyle/>
          <a:p>
            <a:r>
              <a:rPr lang="en-US" sz="2400" dirty="0"/>
              <a:t>Precipitation cm</a:t>
            </a:r>
          </a:p>
        </p:txBody>
      </p:sp>
      <p:sp>
        <p:nvSpPr>
          <p:cNvPr id="25" name="TextBox 24"/>
          <p:cNvSpPr txBox="1"/>
          <p:nvPr/>
        </p:nvSpPr>
        <p:spPr>
          <a:xfrm>
            <a:off x="2757284" y="6098690"/>
            <a:ext cx="340158" cy="461665"/>
          </a:xfrm>
          <a:prstGeom prst="rect">
            <a:avLst/>
          </a:prstGeom>
          <a:noFill/>
        </p:spPr>
        <p:txBody>
          <a:bodyPr wrap="none" rtlCol="0">
            <a:spAutoFit/>
          </a:bodyPr>
          <a:lstStyle/>
          <a:p>
            <a:r>
              <a:rPr lang="en-US" sz="2400" dirty="0"/>
              <a:t>0</a:t>
            </a:r>
          </a:p>
        </p:txBody>
      </p:sp>
      <p:sp>
        <p:nvSpPr>
          <p:cNvPr id="27" name="TextBox 26"/>
          <p:cNvSpPr txBox="1"/>
          <p:nvPr/>
        </p:nvSpPr>
        <p:spPr>
          <a:xfrm>
            <a:off x="3386057" y="6091599"/>
            <a:ext cx="632679" cy="461665"/>
          </a:xfrm>
          <a:prstGeom prst="rect">
            <a:avLst/>
          </a:prstGeom>
          <a:noFill/>
        </p:spPr>
        <p:txBody>
          <a:bodyPr wrap="square" rtlCol="0">
            <a:spAutoFit/>
          </a:bodyPr>
          <a:lstStyle/>
          <a:p>
            <a:r>
              <a:rPr lang="en-US" sz="2400" dirty="0"/>
              <a:t>50</a:t>
            </a:r>
          </a:p>
        </p:txBody>
      </p:sp>
      <p:sp>
        <p:nvSpPr>
          <p:cNvPr id="28" name="TextBox 27"/>
          <p:cNvSpPr txBox="1"/>
          <p:nvPr/>
        </p:nvSpPr>
        <p:spPr>
          <a:xfrm>
            <a:off x="4050575" y="6081013"/>
            <a:ext cx="651140" cy="461665"/>
          </a:xfrm>
          <a:prstGeom prst="rect">
            <a:avLst/>
          </a:prstGeom>
          <a:noFill/>
        </p:spPr>
        <p:txBody>
          <a:bodyPr wrap="none" rtlCol="0">
            <a:spAutoFit/>
          </a:bodyPr>
          <a:lstStyle/>
          <a:p>
            <a:r>
              <a:rPr lang="en-US" sz="2400" dirty="0"/>
              <a:t>100</a:t>
            </a:r>
            <a:endParaRPr lang="en-US" dirty="0"/>
          </a:p>
        </p:txBody>
      </p:sp>
      <p:sp>
        <p:nvSpPr>
          <p:cNvPr id="29" name="TextBox 28"/>
          <p:cNvSpPr txBox="1"/>
          <p:nvPr/>
        </p:nvSpPr>
        <p:spPr>
          <a:xfrm>
            <a:off x="4635711" y="6073356"/>
            <a:ext cx="651140" cy="461665"/>
          </a:xfrm>
          <a:prstGeom prst="rect">
            <a:avLst/>
          </a:prstGeom>
          <a:noFill/>
        </p:spPr>
        <p:txBody>
          <a:bodyPr wrap="none" rtlCol="0">
            <a:spAutoFit/>
          </a:bodyPr>
          <a:lstStyle/>
          <a:p>
            <a:r>
              <a:rPr lang="en-US" sz="2400" dirty="0"/>
              <a:t>150</a:t>
            </a:r>
          </a:p>
        </p:txBody>
      </p:sp>
      <p:sp>
        <p:nvSpPr>
          <p:cNvPr id="30" name="TextBox 29"/>
          <p:cNvSpPr txBox="1"/>
          <p:nvPr/>
        </p:nvSpPr>
        <p:spPr>
          <a:xfrm>
            <a:off x="5342912" y="6081013"/>
            <a:ext cx="651140" cy="461665"/>
          </a:xfrm>
          <a:prstGeom prst="rect">
            <a:avLst/>
          </a:prstGeom>
          <a:noFill/>
        </p:spPr>
        <p:txBody>
          <a:bodyPr wrap="none" rtlCol="0">
            <a:spAutoFit/>
          </a:bodyPr>
          <a:lstStyle/>
          <a:p>
            <a:r>
              <a:rPr lang="en-US" sz="2400" dirty="0"/>
              <a:t>200</a:t>
            </a:r>
            <a:endParaRPr lang="en-US" dirty="0"/>
          </a:p>
        </p:txBody>
      </p:sp>
      <p:sp>
        <p:nvSpPr>
          <p:cNvPr id="31" name="TextBox 30"/>
          <p:cNvSpPr txBox="1"/>
          <p:nvPr/>
        </p:nvSpPr>
        <p:spPr>
          <a:xfrm>
            <a:off x="6040162" y="6081014"/>
            <a:ext cx="651140" cy="461665"/>
          </a:xfrm>
          <a:prstGeom prst="rect">
            <a:avLst/>
          </a:prstGeom>
          <a:noFill/>
        </p:spPr>
        <p:txBody>
          <a:bodyPr wrap="none" rtlCol="0">
            <a:spAutoFit/>
          </a:bodyPr>
          <a:lstStyle/>
          <a:p>
            <a:r>
              <a:rPr lang="en-US" sz="2400" dirty="0"/>
              <a:t>250</a:t>
            </a:r>
          </a:p>
        </p:txBody>
      </p:sp>
      <p:sp>
        <p:nvSpPr>
          <p:cNvPr id="32" name="TextBox 31"/>
          <p:cNvSpPr txBox="1"/>
          <p:nvPr/>
        </p:nvSpPr>
        <p:spPr>
          <a:xfrm>
            <a:off x="6783522" y="6065059"/>
            <a:ext cx="651140" cy="461665"/>
          </a:xfrm>
          <a:prstGeom prst="rect">
            <a:avLst/>
          </a:prstGeom>
          <a:noFill/>
        </p:spPr>
        <p:txBody>
          <a:bodyPr wrap="none" rtlCol="0">
            <a:spAutoFit/>
          </a:bodyPr>
          <a:lstStyle/>
          <a:p>
            <a:r>
              <a:rPr lang="en-US" sz="2400" dirty="0"/>
              <a:t>300</a:t>
            </a:r>
            <a:endParaRPr lang="en-US" dirty="0"/>
          </a:p>
        </p:txBody>
      </p:sp>
      <p:sp>
        <p:nvSpPr>
          <p:cNvPr id="33" name="TextBox 32"/>
          <p:cNvSpPr txBox="1"/>
          <p:nvPr/>
        </p:nvSpPr>
        <p:spPr>
          <a:xfrm>
            <a:off x="7467481" y="6050392"/>
            <a:ext cx="651140" cy="461665"/>
          </a:xfrm>
          <a:prstGeom prst="rect">
            <a:avLst/>
          </a:prstGeom>
          <a:noFill/>
        </p:spPr>
        <p:txBody>
          <a:bodyPr wrap="none" rtlCol="0">
            <a:spAutoFit/>
          </a:bodyPr>
          <a:lstStyle/>
          <a:p>
            <a:r>
              <a:rPr lang="en-US" sz="2400" dirty="0"/>
              <a:t>350</a:t>
            </a:r>
          </a:p>
        </p:txBody>
      </p:sp>
      <p:sp>
        <p:nvSpPr>
          <p:cNvPr id="34" name="TextBox 33"/>
          <p:cNvSpPr txBox="1"/>
          <p:nvPr/>
        </p:nvSpPr>
        <p:spPr>
          <a:xfrm>
            <a:off x="8210841" y="6057324"/>
            <a:ext cx="651140" cy="461665"/>
          </a:xfrm>
          <a:prstGeom prst="rect">
            <a:avLst/>
          </a:prstGeom>
          <a:noFill/>
        </p:spPr>
        <p:txBody>
          <a:bodyPr wrap="none" rtlCol="0">
            <a:spAutoFit/>
          </a:bodyPr>
          <a:lstStyle/>
          <a:p>
            <a:r>
              <a:rPr lang="en-US" sz="2400" dirty="0"/>
              <a:t>400</a:t>
            </a:r>
          </a:p>
        </p:txBody>
      </p:sp>
      <p:sp>
        <p:nvSpPr>
          <p:cNvPr id="35" name="TextBox 34"/>
          <p:cNvSpPr txBox="1"/>
          <p:nvPr/>
        </p:nvSpPr>
        <p:spPr>
          <a:xfrm>
            <a:off x="9029842" y="6050392"/>
            <a:ext cx="651140" cy="461665"/>
          </a:xfrm>
          <a:prstGeom prst="rect">
            <a:avLst/>
          </a:prstGeom>
          <a:noFill/>
        </p:spPr>
        <p:txBody>
          <a:bodyPr wrap="none" rtlCol="0">
            <a:spAutoFit/>
          </a:bodyPr>
          <a:lstStyle/>
          <a:p>
            <a:r>
              <a:rPr lang="en-US" sz="2400" dirty="0"/>
              <a:t>450</a:t>
            </a:r>
          </a:p>
        </p:txBody>
      </p:sp>
      <p:sp>
        <p:nvSpPr>
          <p:cNvPr id="36" name="TextBox 35"/>
          <p:cNvSpPr txBox="1"/>
          <p:nvPr/>
        </p:nvSpPr>
        <p:spPr>
          <a:xfrm>
            <a:off x="3889630" y="784644"/>
            <a:ext cx="1951496" cy="461665"/>
          </a:xfrm>
          <a:prstGeom prst="rect">
            <a:avLst/>
          </a:prstGeom>
          <a:noFill/>
        </p:spPr>
        <p:txBody>
          <a:bodyPr wrap="none" rtlCol="0">
            <a:spAutoFit/>
          </a:bodyPr>
          <a:lstStyle/>
          <a:p>
            <a:r>
              <a:rPr lang="en-US" sz="2400" dirty="0"/>
              <a:t>Arctic / Alpine</a:t>
            </a:r>
          </a:p>
        </p:txBody>
      </p:sp>
      <p:sp>
        <p:nvSpPr>
          <p:cNvPr id="38" name="TextBox 37"/>
          <p:cNvSpPr txBox="1"/>
          <p:nvPr/>
        </p:nvSpPr>
        <p:spPr>
          <a:xfrm>
            <a:off x="5211395" y="1967234"/>
            <a:ext cx="2148537" cy="461665"/>
          </a:xfrm>
          <a:prstGeom prst="rect">
            <a:avLst/>
          </a:prstGeom>
          <a:noFill/>
        </p:spPr>
        <p:txBody>
          <a:bodyPr wrap="none" rtlCol="0">
            <a:spAutoFit/>
          </a:bodyPr>
          <a:lstStyle/>
          <a:p>
            <a:r>
              <a:rPr lang="en-US" sz="2400" dirty="0"/>
              <a:t>Cold Temperate</a:t>
            </a:r>
          </a:p>
        </p:txBody>
      </p:sp>
      <p:sp>
        <p:nvSpPr>
          <p:cNvPr id="39" name="TextBox 38"/>
          <p:cNvSpPr txBox="1"/>
          <p:nvPr/>
        </p:nvSpPr>
        <p:spPr>
          <a:xfrm>
            <a:off x="7492496" y="3945378"/>
            <a:ext cx="2354299" cy="461665"/>
          </a:xfrm>
          <a:prstGeom prst="rect">
            <a:avLst/>
          </a:prstGeom>
          <a:noFill/>
        </p:spPr>
        <p:txBody>
          <a:bodyPr wrap="none" rtlCol="0">
            <a:spAutoFit/>
          </a:bodyPr>
          <a:lstStyle/>
          <a:p>
            <a:r>
              <a:rPr lang="en-US" sz="2400" dirty="0"/>
              <a:t>Warm Temperate</a:t>
            </a:r>
          </a:p>
        </p:txBody>
      </p:sp>
      <p:sp>
        <p:nvSpPr>
          <p:cNvPr id="40" name="TextBox 39"/>
          <p:cNvSpPr txBox="1"/>
          <p:nvPr/>
        </p:nvSpPr>
        <p:spPr>
          <a:xfrm>
            <a:off x="9166025" y="5104856"/>
            <a:ext cx="1158330" cy="461665"/>
          </a:xfrm>
          <a:prstGeom prst="rect">
            <a:avLst/>
          </a:prstGeom>
          <a:noFill/>
        </p:spPr>
        <p:txBody>
          <a:bodyPr wrap="none" rtlCol="0">
            <a:spAutoFit/>
          </a:bodyPr>
          <a:lstStyle/>
          <a:p>
            <a:r>
              <a:rPr lang="en-US" sz="2400" dirty="0"/>
              <a:t>Tropical</a:t>
            </a:r>
          </a:p>
        </p:txBody>
      </p:sp>
      <p:sp>
        <p:nvSpPr>
          <p:cNvPr id="46" name="Freeform 45"/>
          <p:cNvSpPr/>
          <p:nvPr/>
        </p:nvSpPr>
        <p:spPr>
          <a:xfrm>
            <a:off x="3093781" y="674916"/>
            <a:ext cx="6203612" cy="5209141"/>
          </a:xfrm>
          <a:custGeom>
            <a:avLst/>
            <a:gdLst>
              <a:gd name="connsiteX0" fmla="*/ 132241 w 5147176"/>
              <a:gd name="connsiteY0" fmla="*/ 2233422 h 3903221"/>
              <a:gd name="connsiteX1" fmla="*/ 132241 w 5147176"/>
              <a:gd name="connsiteY1" fmla="*/ 894479 h 3903221"/>
              <a:gd name="connsiteX2" fmla="*/ 132241 w 5147176"/>
              <a:gd name="connsiteY2" fmla="*/ 1850 h 3903221"/>
              <a:gd name="connsiteX3" fmla="*/ 1917498 w 5147176"/>
              <a:gd name="connsiteY3" fmla="*/ 1123079 h 3903221"/>
              <a:gd name="connsiteX4" fmla="*/ 3680983 w 5147176"/>
              <a:gd name="connsiteY4" fmla="*/ 2451136 h 3903221"/>
              <a:gd name="connsiteX5" fmla="*/ 5117898 w 5147176"/>
              <a:gd name="connsiteY5" fmla="*/ 3681222 h 3903221"/>
              <a:gd name="connsiteX6" fmla="*/ 2331155 w 5147176"/>
              <a:gd name="connsiteY6" fmla="*/ 3811850 h 3903221"/>
              <a:gd name="connsiteX7" fmla="*/ 687412 w 5147176"/>
              <a:gd name="connsiteY7" fmla="*/ 3822736 h 3903221"/>
              <a:gd name="connsiteX8" fmla="*/ 77812 w 5147176"/>
              <a:gd name="connsiteY8" fmla="*/ 3768307 h 3903221"/>
              <a:gd name="connsiteX9" fmla="*/ 132241 w 5147176"/>
              <a:gd name="connsiteY9" fmla="*/ 2233422 h 3903221"/>
              <a:gd name="connsiteX0" fmla="*/ 19443 w 5143236"/>
              <a:gd name="connsiteY0" fmla="*/ 2233422 h 3900040"/>
              <a:gd name="connsiteX1" fmla="*/ 128301 w 5143236"/>
              <a:gd name="connsiteY1" fmla="*/ 894479 h 3900040"/>
              <a:gd name="connsiteX2" fmla="*/ 128301 w 5143236"/>
              <a:gd name="connsiteY2" fmla="*/ 1850 h 3900040"/>
              <a:gd name="connsiteX3" fmla="*/ 1913558 w 5143236"/>
              <a:gd name="connsiteY3" fmla="*/ 1123079 h 3900040"/>
              <a:gd name="connsiteX4" fmla="*/ 3677043 w 5143236"/>
              <a:gd name="connsiteY4" fmla="*/ 2451136 h 3900040"/>
              <a:gd name="connsiteX5" fmla="*/ 5113958 w 5143236"/>
              <a:gd name="connsiteY5" fmla="*/ 3681222 h 3900040"/>
              <a:gd name="connsiteX6" fmla="*/ 2327215 w 5143236"/>
              <a:gd name="connsiteY6" fmla="*/ 3811850 h 3900040"/>
              <a:gd name="connsiteX7" fmla="*/ 683472 w 5143236"/>
              <a:gd name="connsiteY7" fmla="*/ 3822736 h 3900040"/>
              <a:gd name="connsiteX8" fmla="*/ 73872 w 5143236"/>
              <a:gd name="connsiteY8" fmla="*/ 3768307 h 3900040"/>
              <a:gd name="connsiteX9" fmla="*/ 19443 w 5143236"/>
              <a:gd name="connsiteY9" fmla="*/ 2233422 h 3900040"/>
              <a:gd name="connsiteX0" fmla="*/ 82029 w 5205822"/>
              <a:gd name="connsiteY0" fmla="*/ 2234085 h 3900703"/>
              <a:gd name="connsiteX1" fmla="*/ 38487 w 5205822"/>
              <a:gd name="connsiteY1" fmla="*/ 862485 h 3900703"/>
              <a:gd name="connsiteX2" fmla="*/ 190887 w 5205822"/>
              <a:gd name="connsiteY2" fmla="*/ 2513 h 3900703"/>
              <a:gd name="connsiteX3" fmla="*/ 1976144 w 5205822"/>
              <a:gd name="connsiteY3" fmla="*/ 1123742 h 3900703"/>
              <a:gd name="connsiteX4" fmla="*/ 3739629 w 5205822"/>
              <a:gd name="connsiteY4" fmla="*/ 2451799 h 3900703"/>
              <a:gd name="connsiteX5" fmla="*/ 5176544 w 5205822"/>
              <a:gd name="connsiteY5" fmla="*/ 3681885 h 3900703"/>
              <a:gd name="connsiteX6" fmla="*/ 2389801 w 5205822"/>
              <a:gd name="connsiteY6" fmla="*/ 3812513 h 3900703"/>
              <a:gd name="connsiteX7" fmla="*/ 746058 w 5205822"/>
              <a:gd name="connsiteY7" fmla="*/ 3823399 h 3900703"/>
              <a:gd name="connsiteX8" fmla="*/ 136458 w 5205822"/>
              <a:gd name="connsiteY8" fmla="*/ 3768970 h 3900703"/>
              <a:gd name="connsiteX9" fmla="*/ 82029 w 5205822"/>
              <a:gd name="connsiteY9" fmla="*/ 2234085 h 3900703"/>
              <a:gd name="connsiteX0" fmla="*/ 82029 w 5205822"/>
              <a:gd name="connsiteY0" fmla="*/ 2234085 h 3886385"/>
              <a:gd name="connsiteX1" fmla="*/ 38487 w 5205822"/>
              <a:gd name="connsiteY1" fmla="*/ 862485 h 3886385"/>
              <a:gd name="connsiteX2" fmla="*/ 190887 w 5205822"/>
              <a:gd name="connsiteY2" fmla="*/ 2513 h 3886385"/>
              <a:gd name="connsiteX3" fmla="*/ 1976144 w 5205822"/>
              <a:gd name="connsiteY3" fmla="*/ 1123742 h 3886385"/>
              <a:gd name="connsiteX4" fmla="*/ 3739629 w 5205822"/>
              <a:gd name="connsiteY4" fmla="*/ 2451799 h 3886385"/>
              <a:gd name="connsiteX5" fmla="*/ 5176544 w 5205822"/>
              <a:gd name="connsiteY5" fmla="*/ 3681885 h 3886385"/>
              <a:gd name="connsiteX6" fmla="*/ 2389801 w 5205822"/>
              <a:gd name="connsiteY6" fmla="*/ 3812513 h 3886385"/>
              <a:gd name="connsiteX7" fmla="*/ 746058 w 5205822"/>
              <a:gd name="connsiteY7" fmla="*/ 3823399 h 3886385"/>
              <a:gd name="connsiteX8" fmla="*/ 49372 w 5205822"/>
              <a:gd name="connsiteY8" fmla="*/ 3747198 h 3886385"/>
              <a:gd name="connsiteX9" fmla="*/ 82029 w 5205822"/>
              <a:gd name="connsiteY9" fmla="*/ 2234085 h 3886385"/>
              <a:gd name="connsiteX0" fmla="*/ 111907 w 5235700"/>
              <a:gd name="connsiteY0" fmla="*/ 2234085 h 3829614"/>
              <a:gd name="connsiteX1" fmla="*/ 68365 w 5235700"/>
              <a:gd name="connsiteY1" fmla="*/ 862485 h 3829614"/>
              <a:gd name="connsiteX2" fmla="*/ 220765 w 5235700"/>
              <a:gd name="connsiteY2" fmla="*/ 2513 h 3829614"/>
              <a:gd name="connsiteX3" fmla="*/ 2006022 w 5235700"/>
              <a:gd name="connsiteY3" fmla="*/ 1123742 h 3829614"/>
              <a:gd name="connsiteX4" fmla="*/ 3769507 w 5235700"/>
              <a:gd name="connsiteY4" fmla="*/ 2451799 h 3829614"/>
              <a:gd name="connsiteX5" fmla="*/ 5206422 w 5235700"/>
              <a:gd name="connsiteY5" fmla="*/ 3681885 h 3829614"/>
              <a:gd name="connsiteX6" fmla="*/ 2419679 w 5235700"/>
              <a:gd name="connsiteY6" fmla="*/ 3812513 h 3829614"/>
              <a:gd name="connsiteX7" fmla="*/ 775936 w 5235700"/>
              <a:gd name="connsiteY7" fmla="*/ 3823399 h 3829614"/>
              <a:gd name="connsiteX8" fmla="*/ 35707 w 5235700"/>
              <a:gd name="connsiteY8" fmla="*/ 3627455 h 3829614"/>
              <a:gd name="connsiteX9" fmla="*/ 111907 w 5235700"/>
              <a:gd name="connsiteY9" fmla="*/ 2234085 h 3829614"/>
              <a:gd name="connsiteX0" fmla="*/ 36083 w 5268733"/>
              <a:gd name="connsiteY0" fmla="*/ 2255873 h 3829630"/>
              <a:gd name="connsiteX1" fmla="*/ 101398 w 5268733"/>
              <a:gd name="connsiteY1" fmla="*/ 862501 h 3829630"/>
              <a:gd name="connsiteX2" fmla="*/ 253798 w 5268733"/>
              <a:gd name="connsiteY2" fmla="*/ 2529 h 3829630"/>
              <a:gd name="connsiteX3" fmla="*/ 2039055 w 5268733"/>
              <a:gd name="connsiteY3" fmla="*/ 1123758 h 3829630"/>
              <a:gd name="connsiteX4" fmla="*/ 3802540 w 5268733"/>
              <a:gd name="connsiteY4" fmla="*/ 2451815 h 3829630"/>
              <a:gd name="connsiteX5" fmla="*/ 5239455 w 5268733"/>
              <a:gd name="connsiteY5" fmla="*/ 3681901 h 3829630"/>
              <a:gd name="connsiteX6" fmla="*/ 2452712 w 5268733"/>
              <a:gd name="connsiteY6" fmla="*/ 3812529 h 3829630"/>
              <a:gd name="connsiteX7" fmla="*/ 808969 w 5268733"/>
              <a:gd name="connsiteY7" fmla="*/ 3823415 h 3829630"/>
              <a:gd name="connsiteX8" fmla="*/ 68740 w 5268733"/>
              <a:gd name="connsiteY8" fmla="*/ 3627471 h 3829630"/>
              <a:gd name="connsiteX9" fmla="*/ 36083 w 5268733"/>
              <a:gd name="connsiteY9" fmla="*/ 2255873 h 3829630"/>
              <a:gd name="connsiteX0" fmla="*/ 33448 w 5266098"/>
              <a:gd name="connsiteY0" fmla="*/ 2255873 h 3829630"/>
              <a:gd name="connsiteX1" fmla="*/ 44334 w 5266098"/>
              <a:gd name="connsiteY1" fmla="*/ 862501 h 3829630"/>
              <a:gd name="connsiteX2" fmla="*/ 251163 w 5266098"/>
              <a:gd name="connsiteY2" fmla="*/ 2529 h 3829630"/>
              <a:gd name="connsiteX3" fmla="*/ 2036420 w 5266098"/>
              <a:gd name="connsiteY3" fmla="*/ 1123758 h 3829630"/>
              <a:gd name="connsiteX4" fmla="*/ 3799905 w 5266098"/>
              <a:gd name="connsiteY4" fmla="*/ 2451815 h 3829630"/>
              <a:gd name="connsiteX5" fmla="*/ 5236820 w 5266098"/>
              <a:gd name="connsiteY5" fmla="*/ 3681901 h 3829630"/>
              <a:gd name="connsiteX6" fmla="*/ 2450077 w 5266098"/>
              <a:gd name="connsiteY6" fmla="*/ 3812529 h 3829630"/>
              <a:gd name="connsiteX7" fmla="*/ 806334 w 5266098"/>
              <a:gd name="connsiteY7" fmla="*/ 3823415 h 3829630"/>
              <a:gd name="connsiteX8" fmla="*/ 66105 w 5266098"/>
              <a:gd name="connsiteY8" fmla="*/ 3627471 h 3829630"/>
              <a:gd name="connsiteX9" fmla="*/ 33448 w 5266098"/>
              <a:gd name="connsiteY9" fmla="*/ 2255873 h 3829630"/>
              <a:gd name="connsiteX0" fmla="*/ 33448 w 5271623"/>
              <a:gd name="connsiteY0" fmla="*/ 2255873 h 3829630"/>
              <a:gd name="connsiteX1" fmla="*/ 44334 w 5271623"/>
              <a:gd name="connsiteY1" fmla="*/ 862501 h 3829630"/>
              <a:gd name="connsiteX2" fmla="*/ 251163 w 5271623"/>
              <a:gd name="connsiteY2" fmla="*/ 2529 h 3829630"/>
              <a:gd name="connsiteX3" fmla="*/ 2036420 w 5271623"/>
              <a:gd name="connsiteY3" fmla="*/ 1123758 h 3829630"/>
              <a:gd name="connsiteX4" fmla="*/ 3886990 w 5271623"/>
              <a:gd name="connsiteY4" fmla="*/ 2451815 h 3829630"/>
              <a:gd name="connsiteX5" fmla="*/ 5236820 w 5271623"/>
              <a:gd name="connsiteY5" fmla="*/ 3681901 h 3829630"/>
              <a:gd name="connsiteX6" fmla="*/ 2450077 w 5271623"/>
              <a:gd name="connsiteY6" fmla="*/ 3812529 h 3829630"/>
              <a:gd name="connsiteX7" fmla="*/ 806334 w 5271623"/>
              <a:gd name="connsiteY7" fmla="*/ 3823415 h 3829630"/>
              <a:gd name="connsiteX8" fmla="*/ 66105 w 5271623"/>
              <a:gd name="connsiteY8" fmla="*/ 3627471 h 3829630"/>
              <a:gd name="connsiteX9" fmla="*/ 33448 w 5271623"/>
              <a:gd name="connsiteY9" fmla="*/ 2255873 h 3829630"/>
              <a:gd name="connsiteX0" fmla="*/ 33448 w 5262363"/>
              <a:gd name="connsiteY0" fmla="*/ 2255873 h 3829630"/>
              <a:gd name="connsiteX1" fmla="*/ 44334 w 5262363"/>
              <a:gd name="connsiteY1" fmla="*/ 862501 h 3829630"/>
              <a:gd name="connsiteX2" fmla="*/ 251163 w 5262363"/>
              <a:gd name="connsiteY2" fmla="*/ 2529 h 3829630"/>
              <a:gd name="connsiteX3" fmla="*/ 2036420 w 5262363"/>
              <a:gd name="connsiteY3" fmla="*/ 1123758 h 3829630"/>
              <a:gd name="connsiteX4" fmla="*/ 3733258 w 5262363"/>
              <a:gd name="connsiteY4" fmla="*/ 2577961 h 3829630"/>
              <a:gd name="connsiteX5" fmla="*/ 5236820 w 5262363"/>
              <a:gd name="connsiteY5" fmla="*/ 3681901 h 3829630"/>
              <a:gd name="connsiteX6" fmla="*/ 2450077 w 5262363"/>
              <a:gd name="connsiteY6" fmla="*/ 3812529 h 3829630"/>
              <a:gd name="connsiteX7" fmla="*/ 806334 w 5262363"/>
              <a:gd name="connsiteY7" fmla="*/ 3823415 h 3829630"/>
              <a:gd name="connsiteX8" fmla="*/ 66105 w 5262363"/>
              <a:gd name="connsiteY8" fmla="*/ 3627471 h 3829630"/>
              <a:gd name="connsiteX9" fmla="*/ 33448 w 5262363"/>
              <a:gd name="connsiteY9" fmla="*/ 2255873 h 3829630"/>
              <a:gd name="connsiteX0" fmla="*/ 33448 w 5262735"/>
              <a:gd name="connsiteY0" fmla="*/ 2257577 h 3831334"/>
              <a:gd name="connsiteX1" fmla="*/ 44334 w 5262735"/>
              <a:gd name="connsiteY1" fmla="*/ 864205 h 3831334"/>
              <a:gd name="connsiteX2" fmla="*/ 251163 w 5262735"/>
              <a:gd name="connsiteY2" fmla="*/ 4233 h 3831334"/>
              <a:gd name="connsiteX3" fmla="*/ 1915630 w 5262735"/>
              <a:gd name="connsiteY3" fmla="*/ 1209560 h 3831334"/>
              <a:gd name="connsiteX4" fmla="*/ 3733258 w 5262735"/>
              <a:gd name="connsiteY4" fmla="*/ 2579665 h 3831334"/>
              <a:gd name="connsiteX5" fmla="*/ 5236820 w 5262735"/>
              <a:gd name="connsiteY5" fmla="*/ 3683605 h 3831334"/>
              <a:gd name="connsiteX6" fmla="*/ 2450077 w 5262735"/>
              <a:gd name="connsiteY6" fmla="*/ 3814233 h 3831334"/>
              <a:gd name="connsiteX7" fmla="*/ 806334 w 5262735"/>
              <a:gd name="connsiteY7" fmla="*/ 3825119 h 3831334"/>
              <a:gd name="connsiteX8" fmla="*/ 66105 w 5262735"/>
              <a:gd name="connsiteY8" fmla="*/ 3629175 h 3831334"/>
              <a:gd name="connsiteX9" fmla="*/ 33448 w 5262735"/>
              <a:gd name="connsiteY9" fmla="*/ 2257577 h 3831334"/>
              <a:gd name="connsiteX0" fmla="*/ 33448 w 5241184"/>
              <a:gd name="connsiteY0" fmla="*/ 2257577 h 3847539"/>
              <a:gd name="connsiteX1" fmla="*/ 44334 w 5241184"/>
              <a:gd name="connsiteY1" fmla="*/ 864205 h 3847539"/>
              <a:gd name="connsiteX2" fmla="*/ 251163 w 5241184"/>
              <a:gd name="connsiteY2" fmla="*/ 4233 h 3847539"/>
              <a:gd name="connsiteX3" fmla="*/ 1915630 w 5241184"/>
              <a:gd name="connsiteY3" fmla="*/ 1209560 h 3847539"/>
              <a:gd name="connsiteX4" fmla="*/ 3063424 w 5241184"/>
              <a:gd name="connsiteY4" fmla="*/ 2106618 h 3847539"/>
              <a:gd name="connsiteX5" fmla="*/ 5236820 w 5241184"/>
              <a:gd name="connsiteY5" fmla="*/ 3683605 h 3847539"/>
              <a:gd name="connsiteX6" fmla="*/ 2450077 w 5241184"/>
              <a:gd name="connsiteY6" fmla="*/ 3814233 h 3847539"/>
              <a:gd name="connsiteX7" fmla="*/ 806334 w 5241184"/>
              <a:gd name="connsiteY7" fmla="*/ 3825119 h 3847539"/>
              <a:gd name="connsiteX8" fmla="*/ 66105 w 5241184"/>
              <a:gd name="connsiteY8" fmla="*/ 3629175 h 3847539"/>
              <a:gd name="connsiteX9" fmla="*/ 33448 w 5241184"/>
              <a:gd name="connsiteY9" fmla="*/ 2257577 h 3847539"/>
              <a:gd name="connsiteX0" fmla="*/ 33448 w 5241039"/>
              <a:gd name="connsiteY0" fmla="*/ 2267466 h 3857428"/>
              <a:gd name="connsiteX1" fmla="*/ 44334 w 5241039"/>
              <a:gd name="connsiteY1" fmla="*/ 874094 h 3857428"/>
              <a:gd name="connsiteX2" fmla="*/ 251163 w 5241039"/>
              <a:gd name="connsiteY2" fmla="*/ 14122 h 3857428"/>
              <a:gd name="connsiteX3" fmla="*/ 2288979 w 5241039"/>
              <a:gd name="connsiteY3" fmla="*/ 1555839 h 3857428"/>
              <a:gd name="connsiteX4" fmla="*/ 3063424 w 5241039"/>
              <a:gd name="connsiteY4" fmla="*/ 2116507 h 3857428"/>
              <a:gd name="connsiteX5" fmla="*/ 5236820 w 5241039"/>
              <a:gd name="connsiteY5" fmla="*/ 3693494 h 3857428"/>
              <a:gd name="connsiteX6" fmla="*/ 2450077 w 5241039"/>
              <a:gd name="connsiteY6" fmla="*/ 3824122 h 3857428"/>
              <a:gd name="connsiteX7" fmla="*/ 806334 w 5241039"/>
              <a:gd name="connsiteY7" fmla="*/ 3835008 h 3857428"/>
              <a:gd name="connsiteX8" fmla="*/ 66105 w 5241039"/>
              <a:gd name="connsiteY8" fmla="*/ 3639064 h 3857428"/>
              <a:gd name="connsiteX9" fmla="*/ 33448 w 5241039"/>
              <a:gd name="connsiteY9" fmla="*/ 2267466 h 3857428"/>
              <a:gd name="connsiteX0" fmla="*/ 33448 w 5238521"/>
              <a:gd name="connsiteY0" fmla="*/ 2267466 h 3865260"/>
              <a:gd name="connsiteX1" fmla="*/ 44334 w 5238521"/>
              <a:gd name="connsiteY1" fmla="*/ 874094 h 3865260"/>
              <a:gd name="connsiteX2" fmla="*/ 251163 w 5238521"/>
              <a:gd name="connsiteY2" fmla="*/ 14122 h 3865260"/>
              <a:gd name="connsiteX3" fmla="*/ 2288979 w 5238521"/>
              <a:gd name="connsiteY3" fmla="*/ 1555839 h 3865260"/>
              <a:gd name="connsiteX4" fmla="*/ 2854786 w 5238521"/>
              <a:gd name="connsiteY4" fmla="*/ 2000873 h 3865260"/>
              <a:gd name="connsiteX5" fmla="*/ 5236820 w 5238521"/>
              <a:gd name="connsiteY5" fmla="*/ 3693494 h 3865260"/>
              <a:gd name="connsiteX6" fmla="*/ 2450077 w 5238521"/>
              <a:gd name="connsiteY6" fmla="*/ 3824122 h 3865260"/>
              <a:gd name="connsiteX7" fmla="*/ 806334 w 5238521"/>
              <a:gd name="connsiteY7" fmla="*/ 3835008 h 3865260"/>
              <a:gd name="connsiteX8" fmla="*/ 66105 w 5238521"/>
              <a:gd name="connsiteY8" fmla="*/ 3639064 h 3865260"/>
              <a:gd name="connsiteX9" fmla="*/ 33448 w 5238521"/>
              <a:gd name="connsiteY9" fmla="*/ 2267466 h 3865260"/>
              <a:gd name="connsiteX0" fmla="*/ 33448 w 5238527"/>
              <a:gd name="connsiteY0" fmla="*/ 2270950 h 3868744"/>
              <a:gd name="connsiteX1" fmla="*/ 44334 w 5238527"/>
              <a:gd name="connsiteY1" fmla="*/ 877578 h 3868744"/>
              <a:gd name="connsiteX2" fmla="*/ 251163 w 5238527"/>
              <a:gd name="connsiteY2" fmla="*/ 17606 h 3868744"/>
              <a:gd name="connsiteX3" fmla="*/ 2245057 w 5238527"/>
              <a:gd name="connsiteY3" fmla="*/ 1653934 h 3868744"/>
              <a:gd name="connsiteX4" fmla="*/ 2854786 w 5238527"/>
              <a:gd name="connsiteY4" fmla="*/ 2004357 h 3868744"/>
              <a:gd name="connsiteX5" fmla="*/ 5236820 w 5238527"/>
              <a:gd name="connsiteY5" fmla="*/ 3696978 h 3868744"/>
              <a:gd name="connsiteX6" fmla="*/ 2450077 w 5238527"/>
              <a:gd name="connsiteY6" fmla="*/ 3827606 h 3868744"/>
              <a:gd name="connsiteX7" fmla="*/ 806334 w 5238527"/>
              <a:gd name="connsiteY7" fmla="*/ 3838492 h 3868744"/>
              <a:gd name="connsiteX8" fmla="*/ 66105 w 5238527"/>
              <a:gd name="connsiteY8" fmla="*/ 3642548 h 3868744"/>
              <a:gd name="connsiteX9" fmla="*/ 33448 w 5238527"/>
              <a:gd name="connsiteY9" fmla="*/ 2270950 h 3868744"/>
              <a:gd name="connsiteX0" fmla="*/ 33448 w 5237561"/>
              <a:gd name="connsiteY0" fmla="*/ 2270950 h 3870900"/>
              <a:gd name="connsiteX1" fmla="*/ 44334 w 5237561"/>
              <a:gd name="connsiteY1" fmla="*/ 877578 h 3870900"/>
              <a:gd name="connsiteX2" fmla="*/ 251163 w 5237561"/>
              <a:gd name="connsiteY2" fmla="*/ 17606 h 3870900"/>
              <a:gd name="connsiteX3" fmla="*/ 2245057 w 5237561"/>
              <a:gd name="connsiteY3" fmla="*/ 1653934 h 3870900"/>
              <a:gd name="connsiteX4" fmla="*/ 2723016 w 5237561"/>
              <a:gd name="connsiteY4" fmla="*/ 1972820 h 3870900"/>
              <a:gd name="connsiteX5" fmla="*/ 5236820 w 5237561"/>
              <a:gd name="connsiteY5" fmla="*/ 3696978 h 3870900"/>
              <a:gd name="connsiteX6" fmla="*/ 2450077 w 5237561"/>
              <a:gd name="connsiteY6" fmla="*/ 3827606 h 3870900"/>
              <a:gd name="connsiteX7" fmla="*/ 806334 w 5237561"/>
              <a:gd name="connsiteY7" fmla="*/ 3838492 h 3870900"/>
              <a:gd name="connsiteX8" fmla="*/ 66105 w 5237561"/>
              <a:gd name="connsiteY8" fmla="*/ 3642548 h 3870900"/>
              <a:gd name="connsiteX9" fmla="*/ 33448 w 5237561"/>
              <a:gd name="connsiteY9" fmla="*/ 2270950 h 3870900"/>
              <a:gd name="connsiteX0" fmla="*/ 33448 w 5237442"/>
              <a:gd name="connsiteY0" fmla="*/ 2270950 h 3869462"/>
              <a:gd name="connsiteX1" fmla="*/ 44334 w 5237442"/>
              <a:gd name="connsiteY1" fmla="*/ 877578 h 3869462"/>
              <a:gd name="connsiteX2" fmla="*/ 251163 w 5237442"/>
              <a:gd name="connsiteY2" fmla="*/ 17606 h 3869462"/>
              <a:gd name="connsiteX3" fmla="*/ 2245057 w 5237442"/>
              <a:gd name="connsiteY3" fmla="*/ 1653934 h 3869462"/>
              <a:gd name="connsiteX4" fmla="*/ 2701054 w 5237442"/>
              <a:gd name="connsiteY4" fmla="*/ 1993845 h 3869462"/>
              <a:gd name="connsiteX5" fmla="*/ 5236820 w 5237442"/>
              <a:gd name="connsiteY5" fmla="*/ 3696978 h 3869462"/>
              <a:gd name="connsiteX6" fmla="*/ 2450077 w 5237442"/>
              <a:gd name="connsiteY6" fmla="*/ 3827606 h 3869462"/>
              <a:gd name="connsiteX7" fmla="*/ 806334 w 5237442"/>
              <a:gd name="connsiteY7" fmla="*/ 3838492 h 3869462"/>
              <a:gd name="connsiteX8" fmla="*/ 66105 w 5237442"/>
              <a:gd name="connsiteY8" fmla="*/ 3642548 h 3869462"/>
              <a:gd name="connsiteX9" fmla="*/ 33448 w 5237442"/>
              <a:gd name="connsiteY9" fmla="*/ 2270950 h 386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7442" h="3869462">
                <a:moveTo>
                  <a:pt x="33448" y="2270950"/>
                </a:moveTo>
                <a:cubicBezTo>
                  <a:pt x="29820" y="1810122"/>
                  <a:pt x="8048" y="1253135"/>
                  <a:pt x="44334" y="877578"/>
                </a:cubicBezTo>
                <a:cubicBezTo>
                  <a:pt x="80620" y="502021"/>
                  <a:pt x="-115624" y="-111787"/>
                  <a:pt x="251163" y="17606"/>
                </a:cubicBezTo>
                <a:cubicBezTo>
                  <a:pt x="617950" y="146999"/>
                  <a:pt x="1836742" y="1324561"/>
                  <a:pt x="2245057" y="1653934"/>
                </a:cubicBezTo>
                <a:cubicBezTo>
                  <a:pt x="2653372" y="1983307"/>
                  <a:pt x="2202427" y="1653338"/>
                  <a:pt x="2701054" y="1993845"/>
                </a:cubicBezTo>
                <a:cubicBezTo>
                  <a:pt x="3199681" y="2334352"/>
                  <a:pt x="5278649" y="3391351"/>
                  <a:pt x="5236820" y="3696978"/>
                </a:cubicBezTo>
                <a:cubicBezTo>
                  <a:pt x="5194991" y="4002605"/>
                  <a:pt x="3188491" y="3804020"/>
                  <a:pt x="2450077" y="3827606"/>
                </a:cubicBezTo>
                <a:cubicBezTo>
                  <a:pt x="1711663" y="3851192"/>
                  <a:pt x="1181891" y="3845749"/>
                  <a:pt x="806334" y="3838492"/>
                </a:cubicBezTo>
                <a:cubicBezTo>
                  <a:pt x="430777" y="3831235"/>
                  <a:pt x="194919" y="3903805"/>
                  <a:pt x="66105" y="3642548"/>
                </a:cubicBezTo>
                <a:cubicBezTo>
                  <a:pt x="-62709" y="3381291"/>
                  <a:pt x="37076" y="2731778"/>
                  <a:pt x="33448" y="227095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846840" y="3562810"/>
            <a:ext cx="1473352" cy="1200329"/>
          </a:xfrm>
          <a:prstGeom prst="rect">
            <a:avLst/>
          </a:prstGeom>
          <a:noFill/>
        </p:spPr>
        <p:txBody>
          <a:bodyPr wrap="none" rtlCol="0">
            <a:spAutoFit/>
          </a:bodyPr>
          <a:lstStyle/>
          <a:p>
            <a:pPr algn="ctr"/>
            <a:r>
              <a:rPr lang="en-US" sz="2400" dirty="0"/>
              <a:t>Woodland</a:t>
            </a:r>
            <a:br>
              <a:rPr lang="en-US" sz="2400" dirty="0"/>
            </a:br>
            <a:r>
              <a:rPr lang="en-US" sz="2400" dirty="0" err="1"/>
              <a:t>Shrubland</a:t>
            </a:r>
            <a:endParaRPr lang="en-US" sz="2400" dirty="0"/>
          </a:p>
          <a:p>
            <a:pPr algn="ctr"/>
            <a:r>
              <a:rPr lang="en-US" sz="2400" dirty="0"/>
              <a:t>Grassland</a:t>
            </a:r>
          </a:p>
        </p:txBody>
      </p:sp>
      <p:sp>
        <p:nvSpPr>
          <p:cNvPr id="61" name="Text Box 10"/>
          <p:cNvSpPr txBox="1">
            <a:spLocks noChangeArrowheads="1"/>
          </p:cNvSpPr>
          <p:nvPr/>
        </p:nvSpPr>
        <p:spPr bwMode="auto">
          <a:xfrm>
            <a:off x="3498220" y="3869061"/>
            <a:ext cx="354584" cy="461665"/>
          </a:xfrm>
          <a:prstGeom prst="rect">
            <a:avLst/>
          </a:prstGeom>
          <a:noFill/>
          <a:ln w="9525">
            <a:noFill/>
            <a:miter lim="800000"/>
            <a:headEnd/>
            <a:tailEnd/>
          </a:ln>
        </p:spPr>
        <p:txBody>
          <a:bodyPr wrap="none">
            <a:spAutoFit/>
          </a:bodyPr>
          <a:lstStyle/>
          <a:p>
            <a:r>
              <a:rPr lang="en-US" sz="2400" b="1" dirty="0">
                <a:solidFill>
                  <a:srgbClr val="FF0000"/>
                </a:solidFill>
              </a:rPr>
              <a:t>X</a:t>
            </a:r>
          </a:p>
        </p:txBody>
      </p:sp>
      <p:sp>
        <p:nvSpPr>
          <p:cNvPr id="3" name="Date Placeholder 2">
            <a:extLst>
              <a:ext uri="{FF2B5EF4-FFF2-40B4-BE49-F238E27FC236}">
                <a16:creationId xmlns:a16="http://schemas.microsoft.com/office/drawing/2014/main" id="{04440FE2-226C-4EDD-8570-915C52F0AD8D}"/>
              </a:ext>
            </a:extLst>
          </p:cNvPr>
          <p:cNvSpPr>
            <a:spLocks noGrp="1"/>
          </p:cNvSpPr>
          <p:nvPr>
            <p:ph type="dt" sz="half" idx="10"/>
          </p:nvPr>
        </p:nvSpPr>
        <p:spPr>
          <a:xfrm>
            <a:off x="609600" y="6392866"/>
            <a:ext cx="2844800" cy="365125"/>
          </a:xfrm>
        </p:spPr>
        <p:txBody>
          <a:bodyPr/>
          <a:lstStyle/>
          <a:p>
            <a:r>
              <a:rPr lang="en-US">
                <a:solidFill>
                  <a:prstClr val="black">
                    <a:tint val="75000"/>
                  </a:prstClr>
                </a:solidFill>
              </a:rPr>
              <a:t>2/6/2023</a:t>
            </a:r>
            <a:endParaRPr lang="en-US" dirty="0">
              <a:solidFill>
                <a:prstClr val="black">
                  <a:tint val="75000"/>
                </a:prstClr>
              </a:solidFill>
            </a:endParaRPr>
          </a:p>
        </p:txBody>
      </p:sp>
      <p:sp>
        <p:nvSpPr>
          <p:cNvPr id="10" name="Footer Placeholder 9">
            <a:extLst>
              <a:ext uri="{FF2B5EF4-FFF2-40B4-BE49-F238E27FC236}">
                <a16:creationId xmlns:a16="http://schemas.microsoft.com/office/drawing/2014/main" id="{D22081B7-655C-4349-AF39-FA328E7B4E12}"/>
              </a:ext>
            </a:extLst>
          </p:cNvPr>
          <p:cNvSpPr>
            <a:spLocks noGrp="1"/>
          </p:cNvSpPr>
          <p:nvPr>
            <p:ph type="ftr" sz="quarter" idx="11"/>
          </p:nvPr>
        </p:nvSpPr>
        <p:spPr/>
        <p:txBody>
          <a:bodyPr/>
          <a:lstStyle/>
          <a:p>
            <a:r>
              <a:rPr lang="en-US">
                <a:solidFill>
                  <a:prstClr val="black">
                    <a:tint val="75000"/>
                  </a:prstClr>
                </a:solidFill>
              </a:rPr>
              <a:t>Living with Climate Change in the Rogue Valley Session 5 Natural Systems</a:t>
            </a:r>
            <a:endParaRPr lang="en-US" dirty="0">
              <a:solidFill>
                <a:prstClr val="black">
                  <a:tint val="75000"/>
                </a:prstClr>
              </a:solidFill>
            </a:endParaRPr>
          </a:p>
        </p:txBody>
      </p:sp>
      <p:sp>
        <p:nvSpPr>
          <p:cNvPr id="23" name="Slide Number Placeholder 22">
            <a:extLst>
              <a:ext uri="{FF2B5EF4-FFF2-40B4-BE49-F238E27FC236}">
                <a16:creationId xmlns:a16="http://schemas.microsoft.com/office/drawing/2014/main" id="{58437D06-B195-0BCA-B4AA-E1C94A22D02E}"/>
              </a:ext>
            </a:extLst>
          </p:cNvPr>
          <p:cNvSpPr>
            <a:spLocks noGrp="1"/>
          </p:cNvSpPr>
          <p:nvPr>
            <p:ph type="sldNum" sz="quarter" idx="12"/>
          </p:nvPr>
        </p:nvSpPr>
        <p:spPr/>
        <p:txBody>
          <a:bodyPr/>
          <a:lstStyle/>
          <a:p>
            <a:fld id="{BE2740A3-C24E-4FF8-A305-82D69A13F02E}"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8629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1429</TotalTime>
  <Words>1689</Words>
  <Application>Microsoft Office PowerPoint</Application>
  <PresentationFormat>Widescreen</PresentationFormat>
  <Paragraphs>385</Paragraphs>
  <Slides>34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Aptos Display</vt:lpstr>
      <vt:lpstr>Arial</vt:lpstr>
      <vt:lpstr>Calibri</vt:lpstr>
      <vt:lpstr>Cambria Math</vt:lpstr>
      <vt:lpstr>Wingdings</vt:lpstr>
      <vt:lpstr>Office Theme</vt:lpstr>
      <vt:lpstr>Oregon Climate Change- Future Implications</vt:lpstr>
      <vt:lpstr>Oregon Average Temperature ∆ Projections to 2100: Baseline 1981-2010</vt:lpstr>
      <vt:lpstr>OCCRI Projections - Baseline 1950-2014 average</vt:lpstr>
      <vt:lpstr>Oregon Precipitation Projections to 2075-2099</vt:lpstr>
      <vt:lpstr>OCCRI Precipitation Projections - Baseline 1950-2014 average</vt:lpstr>
      <vt:lpstr>PowerPoint Presentation</vt:lpstr>
      <vt:lpstr>PowerPoint Presentation</vt:lpstr>
      <vt:lpstr>What Determines Biome Location? Whittaker’s Biome Chart </vt:lpstr>
      <vt:lpstr>What Determines Biome Location? Whittaker’s Biome Chart </vt:lpstr>
      <vt:lpstr>What Determines Biome Location? Whittaker’s Biome Chart </vt:lpstr>
      <vt:lpstr>PowerPoint Presentation</vt:lpstr>
      <vt:lpstr>Barriers to Range Adjustment – 1 Dispersal range</vt:lpstr>
      <vt:lpstr>PowerPoint Presentation</vt:lpstr>
      <vt:lpstr>PowerPoint Presentation</vt:lpstr>
      <vt:lpstr>Metro Portland 1956 - 2023</vt:lpstr>
      <vt:lpstr>PowerPoint Presentation</vt:lpstr>
      <vt:lpstr>PowerPoint Presentation</vt:lpstr>
      <vt:lpstr>Future of Agriculture</vt:lpstr>
      <vt:lpstr>CO2 and Human Nutrition: at ≈ 550 ppm</vt:lpstr>
      <vt:lpstr>PowerPoint Presentation</vt:lpstr>
      <vt:lpstr>PowerPoint Presentation</vt:lpstr>
      <vt:lpstr>Temperature and Crop Production</vt:lpstr>
      <vt:lpstr>Crop Loss with Temperature</vt:lpstr>
      <vt:lpstr>Future of Our Forests</vt:lpstr>
      <vt:lpstr>PowerPoint Presentation</vt:lpstr>
      <vt:lpstr>PowerPoint Presentation</vt:lpstr>
      <vt:lpstr>PowerPoint Presentation</vt:lpstr>
      <vt:lpstr>PowerPoint Presentation</vt:lpstr>
      <vt:lpstr>Wildfires?</vt:lpstr>
      <vt:lpstr>ODF Fire History 1911- 2022 </vt:lpstr>
      <vt:lpstr>PowerPoint Presentation</vt:lpstr>
      <vt:lpstr>PowerPoint Presentation</vt:lpstr>
      <vt:lpstr>Estimated % of Oregonian adults who are somewhat or very worried about global warming (nat'l avg. 63%), 2024</vt:lpstr>
      <vt:lpstr>Oregon Climate Future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Alan Journet</dc:creator>
  <cp:lastModifiedBy>Alan Journet</cp:lastModifiedBy>
  <cp:revision>26</cp:revision>
  <dcterms:created xsi:type="dcterms:W3CDTF">2025-11-22T23:54:34Z</dcterms:created>
  <dcterms:modified xsi:type="dcterms:W3CDTF">2026-01-12T01:53:37Z</dcterms:modified>
</cp:coreProperties>
</file>