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7"/>
  </p:notesMasterIdLst>
  <p:sldIdLst>
    <p:sldId id="267" r:id="rId4"/>
    <p:sldId id="2134804962" r:id="rId5"/>
    <p:sldId id="1578" r:id="rId6"/>
    <p:sldId id="1557" r:id="rId7"/>
    <p:sldId id="1569" r:id="rId8"/>
    <p:sldId id="331" r:id="rId9"/>
    <p:sldId id="1582" r:id="rId10"/>
    <p:sldId id="1584" r:id="rId11"/>
    <p:sldId id="280" r:id="rId12"/>
    <p:sldId id="1553" r:id="rId13"/>
    <p:sldId id="1562" r:id="rId14"/>
    <p:sldId id="1597" r:id="rId15"/>
    <p:sldId id="1605" r:id="rId16"/>
    <p:sldId id="2134804955" r:id="rId17"/>
    <p:sldId id="2134804958" r:id="rId18"/>
    <p:sldId id="1565" r:id="rId19"/>
    <p:sldId id="290" r:id="rId20"/>
    <p:sldId id="260" r:id="rId21"/>
    <p:sldId id="2134804959" r:id="rId22"/>
    <p:sldId id="2134804953" r:id="rId23"/>
    <p:sldId id="1572" r:id="rId24"/>
    <p:sldId id="2134804952" r:id="rId25"/>
    <p:sldId id="276" r:id="rId26"/>
    <p:sldId id="2134804954" r:id="rId27"/>
    <p:sldId id="1573" r:id="rId28"/>
    <p:sldId id="2134804960" r:id="rId29"/>
    <p:sldId id="274" r:id="rId30"/>
    <p:sldId id="2134804957" r:id="rId31"/>
    <p:sldId id="2134804961" r:id="rId32"/>
    <p:sldId id="282" r:id="rId33"/>
    <p:sldId id="2134804956" r:id="rId34"/>
    <p:sldId id="275" r:id="rId35"/>
    <p:sldId id="277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D75D63-4461-0FBB-430A-0AFE1B9BBE6D}" name="Kris Homel" initials="KH" userId="ObQ4rA1D2b4msr3XVMJIWXqJdNysqU68rxs2OXkoOr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131"/>
    <a:srgbClr val="F8E04E"/>
    <a:srgbClr val="2A7C7C"/>
    <a:srgbClr val="CE6F45"/>
    <a:srgbClr val="FFFDF5"/>
    <a:srgbClr val="003C44"/>
    <a:srgbClr val="646569"/>
    <a:srgbClr val="12324A"/>
    <a:srgbClr val="DA8A75"/>
    <a:srgbClr val="DAE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6327"/>
  </p:normalViewPr>
  <p:slideViewPr>
    <p:cSldViewPr snapToGrid="0">
      <p:cViewPr varScale="1">
        <p:scale>
          <a:sx n="107" d="100"/>
          <a:sy n="107" d="100"/>
        </p:scale>
        <p:origin x="44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8/10/relationships/authors" Target="author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ouglass\Box\Power%20Division\Power%20Plan\Ninth%20Power%20Plan\Ninth%20Plan%20Work%20Areas\Conservation%209P\Modeling\9th%20Plan\All%20Sector-Aggregator-Savings-9P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ouglass\Box\Power%20Division\Power%20Plan\Ninth%20Power%20Plan\Ninth%20Plan%20Work%20Areas\Conservation%209P\Modeling\9th%20Plan\All%20Sector-Aggregator-9P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douglass\Box\Power%20Division\Power%20Plan\Ninth%20Power%20Plan\Ninth%20Plan%20Work%20Areas\Conservation%209P\Modeling\9th%20Plan\All%20Sector-Aggregator-9P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walderman\Box\Power%20Division\Power%20Plan\Ninth%20Power%20Plan\Ninth%20Plan%20Work%20Areas\Demand%20Response%209P\Model\PotentialCharter\CombinedRegion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rshbargai\Desktop\Final%20HydroOps%20ARMs\Summary%20Metric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irshbargai\Desktop\Final%20HydroOps%20ARMs\Summary%20Metri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\SDDP_OptGen\Model%20assumptions\ARM\Final%20HydroOps%20ARMs\Comparison_HydroOps_FinalARM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2\U\SDDP_OptGen\Model%20assumptions\ARM\Final%20HydroOps%20ARMs\Comparison_HydroOps_FinalARM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34452138226442E-2"/>
          <c:y val="4.847575468995579E-2"/>
          <c:w val="0.8039562144103034"/>
          <c:h val="0.7427771405392463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Sheet6!$N$189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Sheet6!$I$190:$I$201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$200+</c:v>
                </c:pt>
              </c:strCache>
            </c:strRef>
          </c:cat>
          <c:val>
            <c:numRef>
              <c:f>Sheet6!$N$190:$N$201</c:f>
              <c:numCache>
                <c:formatCode>_(* #,##0_);_(* \(#,##0\);_(* "-"??_);_(@_)</c:formatCode>
                <c:ptCount val="12"/>
                <c:pt idx="0">
                  <c:v>175.67752990451979</c:v>
                </c:pt>
                <c:pt idx="1">
                  <c:v>270.43059573213105</c:v>
                </c:pt>
                <c:pt idx="2">
                  <c:v>352.4456691712756</c:v>
                </c:pt>
                <c:pt idx="3">
                  <c:v>374.81392752033918</c:v>
                </c:pt>
                <c:pt idx="4">
                  <c:v>405.77061656395267</c:v>
                </c:pt>
                <c:pt idx="5">
                  <c:v>431.16389632611248</c:v>
                </c:pt>
                <c:pt idx="6">
                  <c:v>462.67474200957452</c:v>
                </c:pt>
                <c:pt idx="7">
                  <c:v>1275.6517675721241</c:v>
                </c:pt>
                <c:pt idx="8">
                  <c:v>1487.9594411846995</c:v>
                </c:pt>
                <c:pt idx="9">
                  <c:v>1629.8342251300649</c:v>
                </c:pt>
                <c:pt idx="10">
                  <c:v>1838.0521454955053</c:v>
                </c:pt>
                <c:pt idx="11">
                  <c:v>3251.4397215933477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6-44F7-B024-E8256815CBB3}"/>
            </c:ext>
          </c:extLst>
        </c:ser>
        <c:ser>
          <c:idx val="3"/>
          <c:order val="1"/>
          <c:tx>
            <c:strRef>
              <c:f>Sheet6!$M$189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Sheet6!$I$190:$I$201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$200+</c:v>
                </c:pt>
              </c:strCache>
            </c:strRef>
          </c:cat>
          <c:val>
            <c:numRef>
              <c:f>Sheet6!$M$190:$M$201</c:f>
              <c:numCache>
                <c:formatCode>_(* #,##0_);_(* \(#,##0\);_(* "-"??_);_(@_)</c:formatCode>
                <c:ptCount val="12"/>
                <c:pt idx="0">
                  <c:v>113.439428713391</c:v>
                </c:pt>
                <c:pt idx="1">
                  <c:v>298.00294598368362</c:v>
                </c:pt>
                <c:pt idx="2">
                  <c:v>409.76124660575556</c:v>
                </c:pt>
                <c:pt idx="3">
                  <c:v>454.24892659543559</c:v>
                </c:pt>
                <c:pt idx="4">
                  <c:v>553.77858256168383</c:v>
                </c:pt>
                <c:pt idx="5">
                  <c:v>639.21996594637505</c:v>
                </c:pt>
                <c:pt idx="6">
                  <c:v>652.48259872915219</c:v>
                </c:pt>
                <c:pt idx="7">
                  <c:v>714.27199215677388</c:v>
                </c:pt>
                <c:pt idx="8">
                  <c:v>795.30789623378064</c:v>
                </c:pt>
                <c:pt idx="9">
                  <c:v>810.90421014059666</c:v>
                </c:pt>
                <c:pt idx="10">
                  <c:v>811.99716538125745</c:v>
                </c:pt>
                <c:pt idx="11">
                  <c:v>908.496140895287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6-44F7-B024-E8256815CBB3}"/>
            </c:ext>
          </c:extLst>
        </c:ser>
        <c:ser>
          <c:idx val="2"/>
          <c:order val="2"/>
          <c:tx>
            <c:strRef>
              <c:f>Sheet6!$L$189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Sheet6!$I$190:$I$201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$200+</c:v>
                </c:pt>
              </c:strCache>
            </c:strRef>
          </c:cat>
          <c:val>
            <c:numRef>
              <c:f>Sheet6!$L$190:$L$201</c:f>
              <c:numCache>
                <c:formatCode>_(* #,##0_);_(* \(#,##0\);_(*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62.224612941302638</c:v>
                </c:pt>
                <c:pt idx="3">
                  <c:v>62.224612941302638</c:v>
                </c:pt>
                <c:pt idx="4">
                  <c:v>62.224612941302638</c:v>
                </c:pt>
                <c:pt idx="5">
                  <c:v>62.224612941302638</c:v>
                </c:pt>
                <c:pt idx="6">
                  <c:v>282.70861813979775</c:v>
                </c:pt>
                <c:pt idx="7">
                  <c:v>365.44443447904069</c:v>
                </c:pt>
                <c:pt idx="8">
                  <c:v>481.27457735398076</c:v>
                </c:pt>
                <c:pt idx="9">
                  <c:v>613.65188349676941</c:v>
                </c:pt>
                <c:pt idx="10">
                  <c:v>613.65188349676941</c:v>
                </c:pt>
                <c:pt idx="11">
                  <c:v>613.65188349676941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46-44F7-B024-E8256815CBB3}"/>
            </c:ext>
          </c:extLst>
        </c:ser>
        <c:ser>
          <c:idx val="1"/>
          <c:order val="3"/>
          <c:tx>
            <c:strRef>
              <c:f>Sheet6!$K$189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Sheet6!$I$190:$I$201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$200+</c:v>
                </c:pt>
              </c:strCache>
            </c:strRef>
          </c:cat>
          <c:val>
            <c:numRef>
              <c:f>Sheet6!$K$190:$K$201</c:f>
              <c:numCache>
                <c:formatCode>_(* #,##0_);_(* \(#,##0\);_(* "-"??_);_(@_)</c:formatCode>
                <c:ptCount val="12"/>
                <c:pt idx="0">
                  <c:v>59.580562568856685</c:v>
                </c:pt>
                <c:pt idx="1">
                  <c:v>253.23539750006543</c:v>
                </c:pt>
                <c:pt idx="2">
                  <c:v>313.00372448657009</c:v>
                </c:pt>
                <c:pt idx="3">
                  <c:v>367.14326306773523</c:v>
                </c:pt>
                <c:pt idx="4">
                  <c:v>475.65609519077191</c:v>
                </c:pt>
                <c:pt idx="5">
                  <c:v>596.75587065447235</c:v>
                </c:pt>
                <c:pt idx="6">
                  <c:v>828.80538511982934</c:v>
                </c:pt>
                <c:pt idx="7">
                  <c:v>1057.2873861428066</c:v>
                </c:pt>
                <c:pt idx="8">
                  <c:v>1198.3944235397521</c:v>
                </c:pt>
                <c:pt idx="9">
                  <c:v>1353.3572369506396</c:v>
                </c:pt>
                <c:pt idx="10">
                  <c:v>1381.9685758342323</c:v>
                </c:pt>
                <c:pt idx="11">
                  <c:v>2173.2577748647077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46-44F7-B024-E8256815CBB3}"/>
            </c:ext>
          </c:extLst>
        </c:ser>
        <c:ser>
          <c:idx val="0"/>
          <c:order val="4"/>
          <c:tx>
            <c:strRef>
              <c:f>Sheet6!$J$189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Sheet6!$I$190:$I$201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$200+</c:v>
                </c:pt>
              </c:strCache>
            </c:strRef>
          </c:cat>
          <c:val>
            <c:numRef>
              <c:f>Sheet6!$J$190:$J$201</c:f>
              <c:numCache>
                <c:formatCode>_(* #,##0_);_(* \(#,##0\);_(* "-"??_);_(@_)</c:formatCode>
                <c:ptCount val="12"/>
                <c:pt idx="0">
                  <c:v>1.3361352461015175</c:v>
                </c:pt>
                <c:pt idx="1">
                  <c:v>7.4147342476105216</c:v>
                </c:pt>
                <c:pt idx="2">
                  <c:v>27.530837581988358</c:v>
                </c:pt>
                <c:pt idx="3">
                  <c:v>33.215953224509605</c:v>
                </c:pt>
                <c:pt idx="4">
                  <c:v>40.158718289904343</c:v>
                </c:pt>
                <c:pt idx="5">
                  <c:v>43.433831637217672</c:v>
                </c:pt>
                <c:pt idx="6">
                  <c:v>45.864673782466532</c:v>
                </c:pt>
                <c:pt idx="7">
                  <c:v>50.751787976926508</c:v>
                </c:pt>
                <c:pt idx="8">
                  <c:v>54.820692050481853</c:v>
                </c:pt>
                <c:pt idx="9">
                  <c:v>56.906729654555008</c:v>
                </c:pt>
                <c:pt idx="10">
                  <c:v>59.386711173139801</c:v>
                </c:pt>
                <c:pt idx="11">
                  <c:v>61.052018558181089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46-44F7-B024-E8256815C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567872"/>
        <c:axId val="1178558272"/>
      </c:barChart>
      <c:catAx>
        <c:axId val="1178567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Levelized Cost Bin (2024$/MWh)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8558272"/>
        <c:crosses val="autoZero"/>
        <c:auto val="1"/>
        <c:lblAlgn val="ctr"/>
        <c:lblOffset val="100"/>
        <c:noMultiLvlLbl val="0"/>
      </c:catAx>
      <c:valAx>
        <c:axId val="117855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aMW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1785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r>
              <a:rPr lang="en-US" dirty="0"/>
              <a:t>Conservation</a:t>
            </a:r>
            <a:r>
              <a:rPr lang="en-US" baseline="0" dirty="0"/>
              <a:t> Supply Curve 20-Year Potential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Sheet6!$G$47</c:f>
              <c:strCache>
                <c:ptCount val="1"/>
                <c:pt idx="0">
                  <c:v>Existing Tech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Sheet6!$F$48:$F$59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$ 200+</c:v>
                </c:pt>
              </c:strCache>
            </c:strRef>
          </c:cat>
          <c:val>
            <c:numRef>
              <c:f>Sheet6!$G$48:$G$59</c:f>
              <c:numCache>
                <c:formatCode>_(* #,##0_);_(* \(#,##0\);_(* "-"??_);_(@_)</c:formatCode>
                <c:ptCount val="12"/>
                <c:pt idx="0">
                  <c:v>337.22439959572091</c:v>
                </c:pt>
                <c:pt idx="1">
                  <c:v>775.56325897230761</c:v>
                </c:pt>
                <c:pt idx="2">
                  <c:v>1112.6837437662598</c:v>
                </c:pt>
                <c:pt idx="3">
                  <c:v>1268.6097147081482</c:v>
                </c:pt>
                <c:pt idx="4">
                  <c:v>1503.390981376212</c:v>
                </c:pt>
                <c:pt idx="5">
                  <c:v>1739.9793030442247</c:v>
                </c:pt>
                <c:pt idx="6">
                  <c:v>2172.9862839611988</c:v>
                </c:pt>
                <c:pt idx="7">
                  <c:v>3348.4430190573539</c:v>
                </c:pt>
                <c:pt idx="8">
                  <c:v>3781.8970322332325</c:v>
                </c:pt>
                <c:pt idx="9">
                  <c:v>4107.1514078760947</c:v>
                </c:pt>
                <c:pt idx="10">
                  <c:v>4288.2551726187558</c:v>
                </c:pt>
                <c:pt idx="11">
                  <c:v>5068.5474488229884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0-4835-85A7-0A24768B10D6}"/>
            </c:ext>
          </c:extLst>
        </c:ser>
        <c:ser>
          <c:idx val="1"/>
          <c:order val="1"/>
          <c:tx>
            <c:strRef>
              <c:f>Sheet6!$H$47</c:f>
              <c:strCache>
                <c:ptCount val="1"/>
                <c:pt idx="0">
                  <c:v>Emerging Tech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Sheet6!$F$48:$F$59</c:f>
              <c:strCache>
                <c:ptCount val="12"/>
                <c:pt idx="0">
                  <c:v>&lt; $0</c:v>
                </c:pt>
                <c:pt idx="1">
                  <c:v>&lt; $10</c:v>
                </c:pt>
                <c:pt idx="2">
                  <c:v>&lt; $20</c:v>
                </c:pt>
                <c:pt idx="3">
                  <c:v>&lt; $30</c:v>
                </c:pt>
                <c:pt idx="4">
                  <c:v>&lt; $40</c:v>
                </c:pt>
                <c:pt idx="5">
                  <c:v>&lt; $50</c:v>
                </c:pt>
                <c:pt idx="6">
                  <c:v>&lt; $60</c:v>
                </c:pt>
                <c:pt idx="7">
                  <c:v>&lt; $80</c:v>
                </c:pt>
                <c:pt idx="8">
                  <c:v>&lt; $100</c:v>
                </c:pt>
                <c:pt idx="9">
                  <c:v>&lt; $150</c:v>
                </c:pt>
                <c:pt idx="10">
                  <c:v>&lt; $200</c:v>
                </c:pt>
                <c:pt idx="11">
                  <c:v>$ 200+</c:v>
                </c:pt>
              </c:strCache>
            </c:strRef>
          </c:cat>
          <c:val>
            <c:numRef>
              <c:f>Sheet6!$H$48:$H$59</c:f>
              <c:numCache>
                <c:formatCode>_(* #,##0_);_(* \(#,##0\);_(* "-"??_);_(@_)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3.0968751601539033</c:v>
                </c:pt>
                <c:pt idx="7">
                  <c:v>85.83269149939683</c:v>
                </c:pt>
                <c:pt idx="8">
                  <c:v>201.66283437433691</c:v>
                </c:pt>
                <c:pt idx="9">
                  <c:v>337.38347018119453</c:v>
                </c:pt>
                <c:pt idx="10">
                  <c:v>400.60794247942573</c:v>
                </c:pt>
                <c:pt idx="11">
                  <c:v>1923.0847402180359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0-4835-85A7-0A24768B1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046848"/>
        <c:axId val="2065047328"/>
      </c:barChart>
      <c:catAx>
        <c:axId val="2065046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Levelized Cost Bin (2024$/MWh)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65047328"/>
        <c:crosses val="autoZero"/>
        <c:auto val="1"/>
        <c:lblAlgn val="ctr"/>
        <c:lblOffset val="100"/>
        <c:noMultiLvlLbl val="0"/>
      </c:catAx>
      <c:valAx>
        <c:axId val="206504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Average Megawatts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6504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r>
              <a:rPr lang="en-US" dirty="0"/>
              <a:t>Incremental</a:t>
            </a:r>
            <a:r>
              <a:rPr lang="en-US" baseline="0" dirty="0"/>
              <a:t> Conservation Potential Over 20-Year Plan Horizon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Sheet6!$A$84</c:f>
              <c:strCache>
                <c:ptCount val="1"/>
                <c:pt idx="0">
                  <c:v>Existing Tech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Sheet6!$B$83:$U$83</c:f>
              <c:numCache>
                <c:formatCode>General</c:formatCode>
                <c:ptCount val="2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</c:numCache>
            </c:numRef>
          </c:cat>
          <c:val>
            <c:numRef>
              <c:f>Sheet6!$B$84:$U$84</c:f>
              <c:numCache>
                <c:formatCode>General</c:formatCode>
                <c:ptCount val="20"/>
                <c:pt idx="0">
                  <c:v>196.55355967456566</c:v>
                </c:pt>
                <c:pt idx="1">
                  <c:v>224.6482319848464</c:v>
                </c:pt>
                <c:pt idx="2">
                  <c:v>249.52707731354852</c:v>
                </c:pt>
                <c:pt idx="3">
                  <c:v>272.17631519944143</c:v>
                </c:pt>
                <c:pt idx="4">
                  <c:v>291.76808393135866</c:v>
                </c:pt>
                <c:pt idx="5">
                  <c:v>303.94713338609193</c:v>
                </c:pt>
                <c:pt idx="6">
                  <c:v>299.93614003240583</c:v>
                </c:pt>
                <c:pt idx="7">
                  <c:v>302.42581185739527</c:v>
                </c:pt>
                <c:pt idx="8">
                  <c:v>302.48220729667446</c:v>
                </c:pt>
                <c:pt idx="9">
                  <c:v>301.27646831474618</c:v>
                </c:pt>
                <c:pt idx="10">
                  <c:v>292.22616836442387</c:v>
                </c:pt>
                <c:pt idx="11">
                  <c:v>274.81646222305744</c:v>
                </c:pt>
                <c:pt idx="12">
                  <c:v>265.95420222310355</c:v>
                </c:pt>
                <c:pt idx="13">
                  <c:v>257.64834904785829</c:v>
                </c:pt>
                <c:pt idx="14">
                  <c:v>250.93426904906974</c:v>
                </c:pt>
                <c:pt idx="15">
                  <c:v>241.56416416106066</c:v>
                </c:pt>
                <c:pt idx="16">
                  <c:v>226.09790663096024</c:v>
                </c:pt>
                <c:pt idx="17">
                  <c:v>181.243214243719</c:v>
                </c:pt>
                <c:pt idx="18">
                  <c:v>174.58587162779111</c:v>
                </c:pt>
                <c:pt idx="19">
                  <c:v>158.73581226087515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9-49C9-9663-BF685FDDA9D0}"/>
            </c:ext>
          </c:extLst>
        </c:ser>
        <c:ser>
          <c:idx val="1"/>
          <c:order val="1"/>
          <c:tx>
            <c:strRef>
              <c:f>Sheet6!$A$85</c:f>
              <c:strCache>
                <c:ptCount val="1"/>
                <c:pt idx="0">
                  <c:v>Emerging Tech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numRef>
              <c:f>Sheet6!$B$83:$U$83</c:f>
              <c:numCache>
                <c:formatCode>General</c:formatCode>
                <c:ptCount val="20"/>
                <c:pt idx="0">
                  <c:v>2027</c:v>
                </c:pt>
                <c:pt idx="1">
                  <c:v>2028</c:v>
                </c:pt>
                <c:pt idx="2">
                  <c:v>2029</c:v>
                </c:pt>
                <c:pt idx="3">
                  <c:v>2030</c:v>
                </c:pt>
                <c:pt idx="4">
                  <c:v>2031</c:v>
                </c:pt>
                <c:pt idx="5">
                  <c:v>2032</c:v>
                </c:pt>
                <c:pt idx="6">
                  <c:v>2033</c:v>
                </c:pt>
                <c:pt idx="7">
                  <c:v>2034</c:v>
                </c:pt>
                <c:pt idx="8">
                  <c:v>2035</c:v>
                </c:pt>
                <c:pt idx="9">
                  <c:v>2036</c:v>
                </c:pt>
                <c:pt idx="10">
                  <c:v>2037</c:v>
                </c:pt>
                <c:pt idx="11">
                  <c:v>2038</c:v>
                </c:pt>
                <c:pt idx="12">
                  <c:v>2039</c:v>
                </c:pt>
                <c:pt idx="13">
                  <c:v>2040</c:v>
                </c:pt>
                <c:pt idx="14">
                  <c:v>2041</c:v>
                </c:pt>
                <c:pt idx="15">
                  <c:v>2042</c:v>
                </c:pt>
                <c:pt idx="16">
                  <c:v>2043</c:v>
                </c:pt>
                <c:pt idx="17">
                  <c:v>2044</c:v>
                </c:pt>
                <c:pt idx="18">
                  <c:v>2045</c:v>
                </c:pt>
                <c:pt idx="19">
                  <c:v>2046</c:v>
                </c:pt>
              </c:numCache>
            </c:numRef>
          </c:cat>
          <c:val>
            <c:numRef>
              <c:f>Sheet6!$B$85:$U$85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15.73126116037327</c:v>
                </c:pt>
                <c:pt idx="7">
                  <c:v>31.979970684774084</c:v>
                </c:pt>
                <c:pt idx="8">
                  <c:v>49.327497567908438</c:v>
                </c:pt>
                <c:pt idx="9">
                  <c:v>67.242811659817505</c:v>
                </c:pt>
                <c:pt idx="10">
                  <c:v>85.715352203740608</c:v>
                </c:pt>
                <c:pt idx="11">
                  <c:v>104.77706936634354</c:v>
                </c:pt>
                <c:pt idx="12">
                  <c:v>124.47498812982427</c:v>
                </c:pt>
                <c:pt idx="13">
                  <c:v>144.1798011194202</c:v>
                </c:pt>
                <c:pt idx="14">
                  <c:v>163.92268746830052</c:v>
                </c:pt>
                <c:pt idx="15">
                  <c:v>184.21913240439847</c:v>
                </c:pt>
                <c:pt idx="16">
                  <c:v>204.83161040240662</c:v>
                </c:pt>
                <c:pt idx="17">
                  <c:v>226.13585744909594</c:v>
                </c:pt>
                <c:pt idx="18">
                  <c:v>248.70568453107114</c:v>
                </c:pt>
                <c:pt idx="19">
                  <c:v>271.84101607056118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9-49C9-9663-BF685FDDA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5011328"/>
        <c:axId val="2065011808"/>
      </c:areaChart>
      <c:catAx>
        <c:axId val="2065011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65011808"/>
        <c:crosses val="autoZero"/>
        <c:auto val="1"/>
        <c:lblAlgn val="ctr"/>
        <c:lblOffset val="100"/>
        <c:tickLblSkip val="2"/>
        <c:noMultiLvlLbl val="0"/>
      </c:catAx>
      <c:valAx>
        <c:axId val="20650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Average</a:t>
                </a:r>
                <a:r>
                  <a:rPr lang="en-US" baseline="0" dirty="0"/>
                  <a:t> Megawatts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2065011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37990892032091"/>
          <c:y val="2.2759700894845619E-2"/>
          <c:w val="0.8169706602776805"/>
          <c:h val="0.88522559354333186"/>
        </c:manualLayout>
      </c:layout>
      <c:barChart>
        <c:barDir val="bar"/>
        <c:grouping val="stacked"/>
        <c:varyColors val="0"/>
        <c:ser>
          <c:idx val="1"/>
          <c:order val="0"/>
          <c:tx>
            <c:v>Cumulative Achievable Potential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Sheet1!$B$2:$B$30</c:f>
              <c:strCache>
                <c:ptCount val="29"/>
                <c:pt idx="0">
                  <c:v>DVR</c:v>
                </c:pt>
                <c:pt idx="1">
                  <c:v>ComEVTOU</c:v>
                </c:pt>
                <c:pt idx="2">
                  <c:v>ComCoolSwchMed</c:v>
                </c:pt>
                <c:pt idx="3">
                  <c:v>ResEVTOU</c:v>
                </c:pt>
                <c:pt idx="4">
                  <c:v>IrrigationLg</c:v>
                </c:pt>
                <c:pt idx="5">
                  <c:v>IndCurtail</c:v>
                </c:pt>
                <c:pt idx="6">
                  <c:v>ResTOU</c:v>
                </c:pt>
                <c:pt idx="7">
                  <c:v>ComCurtail</c:v>
                </c:pt>
                <c:pt idx="8">
                  <c:v>ComHeatSwchMed</c:v>
                </c:pt>
                <c:pt idx="9">
                  <c:v>ResEVTOUTier2</c:v>
                </c:pt>
                <c:pt idx="10">
                  <c:v>IrrigationSmMed</c:v>
                </c:pt>
                <c:pt idx="11">
                  <c:v>ResBYOTstat</c:v>
                </c:pt>
                <c:pt idx="12">
                  <c:v>ResHeatSwitch</c:v>
                </c:pt>
                <c:pt idx="13">
                  <c:v>BYOBattery</c:v>
                </c:pt>
                <c:pt idx="14">
                  <c:v>ComCPP</c:v>
                </c:pt>
                <c:pt idx="15">
                  <c:v>ResCPP</c:v>
                </c:pt>
                <c:pt idx="16">
                  <c:v>ResTstat</c:v>
                </c:pt>
                <c:pt idx="17">
                  <c:v>ComHeatSwchSm</c:v>
                </c:pt>
                <c:pt idx="18">
                  <c:v>ERWH-GridConnected</c:v>
                </c:pt>
                <c:pt idx="19">
                  <c:v>ComTstat</c:v>
                </c:pt>
                <c:pt idx="20">
                  <c:v>IndCPP</c:v>
                </c:pt>
                <c:pt idx="21">
                  <c:v>ResACSwch</c:v>
                </c:pt>
                <c:pt idx="22">
                  <c:v>ResEVSE</c:v>
                </c:pt>
                <c:pt idx="23">
                  <c:v>IndRTP</c:v>
                </c:pt>
                <c:pt idx="24">
                  <c:v>ResEVSETier2</c:v>
                </c:pt>
                <c:pt idx="25">
                  <c:v>ComCoolSwchSm</c:v>
                </c:pt>
                <c:pt idx="26">
                  <c:v>HPWH-GridConnected</c:v>
                </c:pt>
                <c:pt idx="27">
                  <c:v>ERWH-Swch</c:v>
                </c:pt>
                <c:pt idx="28">
                  <c:v>Battery+</c:v>
                </c:pt>
              </c:strCache>
            </c:strRef>
          </c:cat>
          <c:val>
            <c:numRef>
              <c:f>Sheet1!$F$2:$F$30</c:f>
              <c:numCache>
                <c:formatCode>0</c:formatCode>
                <c:ptCount val="29"/>
                <c:pt idx="0">
                  <c:v>0</c:v>
                </c:pt>
                <c:pt idx="1">
                  <c:v>322.25628042390662</c:v>
                </c:pt>
                <c:pt idx="2">
                  <c:v>1185.4785903665829</c:v>
                </c:pt>
                <c:pt idx="3">
                  <c:v>1221.647003895014</c:v>
                </c:pt>
                <c:pt idx="4">
                  <c:v>2023.6782106130613</c:v>
                </c:pt>
                <c:pt idx="5">
                  <c:v>2166.6999097962162</c:v>
                </c:pt>
                <c:pt idx="6">
                  <c:v>2278.7252981257884</c:v>
                </c:pt>
                <c:pt idx="7">
                  <c:v>2472.2989835520179</c:v>
                </c:pt>
                <c:pt idx="8">
                  <c:v>2561.5190236125954</c:v>
                </c:pt>
                <c:pt idx="9">
                  <c:v>2571.3794549681497</c:v>
                </c:pt>
                <c:pt idx="10">
                  <c:v>3373.4106616861973</c:v>
                </c:pt>
                <c:pt idx="11">
                  <c:v>3442.1285753613611</c:v>
                </c:pt>
                <c:pt idx="12">
                  <c:v>3531.1285753613611</c:v>
                </c:pt>
                <c:pt idx="13">
                  <c:v>3609.9078957053157</c:v>
                </c:pt>
                <c:pt idx="14">
                  <c:v>3629.2611987860746</c:v>
                </c:pt>
                <c:pt idx="15">
                  <c:v>3666.6902042581555</c:v>
                </c:pt>
                <c:pt idx="16">
                  <c:v>3768.3163891069262</c:v>
                </c:pt>
                <c:pt idx="17">
                  <c:v>4166.7745708999691</c:v>
                </c:pt>
                <c:pt idx="18">
                  <c:v>4180.3190155213351</c:v>
                </c:pt>
                <c:pt idx="19">
                  <c:v>4614.0633213522469</c:v>
                </c:pt>
                <c:pt idx="20">
                  <c:v>4642.9505980924278</c:v>
                </c:pt>
                <c:pt idx="21">
                  <c:v>4664.7040193180865</c:v>
                </c:pt>
                <c:pt idx="22">
                  <c:v>4760.7503010881619</c:v>
                </c:pt>
                <c:pt idx="23">
                  <c:v>5562.7815078062094</c:v>
                </c:pt>
                <c:pt idx="24">
                  <c:v>5586.9519758347196</c:v>
                </c:pt>
                <c:pt idx="25">
                  <c:v>6388.9831825527672</c:v>
                </c:pt>
                <c:pt idx="26">
                  <c:v>6402.4097977913434</c:v>
                </c:pt>
                <c:pt idx="27">
                  <c:v>6421.6248514390509</c:v>
                </c:pt>
                <c:pt idx="28">
                  <c:v>6494.4413608074074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6-4907-A134-AA362181BD5A}"/>
            </c:ext>
          </c:extLst>
        </c:ser>
        <c:ser>
          <c:idx val="0"/>
          <c:order val="1"/>
          <c:tx>
            <c:v>Incremental Achievable Potential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Sheet1!$B$2:$B$30</c:f>
              <c:strCache>
                <c:ptCount val="29"/>
                <c:pt idx="0">
                  <c:v>DVR</c:v>
                </c:pt>
                <c:pt idx="1">
                  <c:v>ComEVTOU</c:v>
                </c:pt>
                <c:pt idx="2">
                  <c:v>ComCoolSwchMed</c:v>
                </c:pt>
                <c:pt idx="3">
                  <c:v>ResEVTOU</c:v>
                </c:pt>
                <c:pt idx="4">
                  <c:v>IrrigationLg</c:v>
                </c:pt>
                <c:pt idx="5">
                  <c:v>IndCurtail</c:v>
                </c:pt>
                <c:pt idx="6">
                  <c:v>ResTOU</c:v>
                </c:pt>
                <c:pt idx="7">
                  <c:v>ComCurtail</c:v>
                </c:pt>
                <c:pt idx="8">
                  <c:v>ComHeatSwchMed</c:v>
                </c:pt>
                <c:pt idx="9">
                  <c:v>ResEVTOUTier2</c:v>
                </c:pt>
                <c:pt idx="10">
                  <c:v>IrrigationSmMed</c:v>
                </c:pt>
                <c:pt idx="11">
                  <c:v>ResBYOTstat</c:v>
                </c:pt>
                <c:pt idx="12">
                  <c:v>ResHeatSwitch</c:v>
                </c:pt>
                <c:pt idx="13">
                  <c:v>BYOBattery</c:v>
                </c:pt>
                <c:pt idx="14">
                  <c:v>ComCPP</c:v>
                </c:pt>
                <c:pt idx="15">
                  <c:v>ResCPP</c:v>
                </c:pt>
                <c:pt idx="16">
                  <c:v>ResTstat</c:v>
                </c:pt>
                <c:pt idx="17">
                  <c:v>ComHeatSwchSm</c:v>
                </c:pt>
                <c:pt idx="18">
                  <c:v>ERWH-GridConnected</c:v>
                </c:pt>
                <c:pt idx="19">
                  <c:v>ComTstat</c:v>
                </c:pt>
                <c:pt idx="20">
                  <c:v>IndCPP</c:v>
                </c:pt>
                <c:pt idx="21">
                  <c:v>ResACSwch</c:v>
                </c:pt>
                <c:pt idx="22">
                  <c:v>ResEVSE</c:v>
                </c:pt>
                <c:pt idx="23">
                  <c:v>IndRTP</c:v>
                </c:pt>
                <c:pt idx="24">
                  <c:v>ResEVSETier2</c:v>
                </c:pt>
                <c:pt idx="25">
                  <c:v>ComCoolSwchSm</c:v>
                </c:pt>
                <c:pt idx="26">
                  <c:v>HPWH-GridConnected</c:v>
                </c:pt>
                <c:pt idx="27">
                  <c:v>ERWH-Swch</c:v>
                </c:pt>
                <c:pt idx="28">
                  <c:v>Battery+</c:v>
                </c:pt>
              </c:strCache>
            </c:strRef>
          </c:cat>
          <c:val>
            <c:numRef>
              <c:f>Sheet1!$E$2:$E$30</c:f>
              <c:numCache>
                <c:formatCode>0</c:formatCode>
                <c:ptCount val="29"/>
                <c:pt idx="0">
                  <c:v>322.25628042390662</c:v>
                </c:pt>
                <c:pt idx="1">
                  <c:v>863.59491152291014</c:v>
                </c:pt>
                <c:pt idx="2">
                  <c:v>36.168413528431152</c:v>
                </c:pt>
                <c:pt idx="3">
                  <c:v>802.03120671804743</c:v>
                </c:pt>
                <c:pt idx="4">
                  <c:v>143.02169918315485</c:v>
                </c:pt>
                <c:pt idx="5">
                  <c:v>112.02538832957205</c:v>
                </c:pt>
                <c:pt idx="6">
                  <c:v>193.57368542622945</c:v>
                </c:pt>
                <c:pt idx="7">
                  <c:v>89.22004006057773</c:v>
                </c:pt>
                <c:pt idx="8">
                  <c:v>9.8604313555541232</c:v>
                </c:pt>
                <c:pt idx="9">
                  <c:v>802.03120671804743</c:v>
                </c:pt>
                <c:pt idx="10">
                  <c:v>68.717913675163885</c:v>
                </c:pt>
                <c:pt idx="11">
                  <c:v>89</c:v>
                </c:pt>
                <c:pt idx="12">
                  <c:v>78.779320343954524</c:v>
                </c:pt>
                <c:pt idx="13">
                  <c:v>19.353303080759009</c:v>
                </c:pt>
                <c:pt idx="14">
                  <c:v>37.42900547208108</c:v>
                </c:pt>
                <c:pt idx="15">
                  <c:v>101.62618484877048</c:v>
                </c:pt>
                <c:pt idx="16">
                  <c:v>398.45818179304268</c:v>
                </c:pt>
                <c:pt idx="17">
                  <c:v>13.54444462136585</c:v>
                </c:pt>
                <c:pt idx="18">
                  <c:v>433.7443058309118</c:v>
                </c:pt>
                <c:pt idx="19">
                  <c:v>28.887276740180475</c:v>
                </c:pt>
                <c:pt idx="20">
                  <c:v>21.753421225658897</c:v>
                </c:pt>
                <c:pt idx="21">
                  <c:v>96.046281770075296</c:v>
                </c:pt>
                <c:pt idx="22">
                  <c:v>802.03120671804743</c:v>
                </c:pt>
                <c:pt idx="23">
                  <c:v>24.170468028509887</c:v>
                </c:pt>
                <c:pt idx="24">
                  <c:v>802.03120671804743</c:v>
                </c:pt>
                <c:pt idx="25">
                  <c:v>13.426615238576449</c:v>
                </c:pt>
                <c:pt idx="26">
                  <c:v>19.215053647707855</c:v>
                </c:pt>
                <c:pt idx="27">
                  <c:v>72.816509368356336</c:v>
                </c:pt>
                <c:pt idx="28">
                  <c:v>324.33358035976937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6-4907-A134-AA362181BD5A}"/>
            </c:ext>
          </c:extLst>
        </c:ser>
        <c:ser>
          <c:idx val="2"/>
          <c:order val="2"/>
          <c:tx>
            <c:v>Label Anchor</c:v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FDCF6DC-C54C-4CF5-8100-CA8C862E895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BE6-4907-A134-AA362181BD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646A18-3360-492A-BC63-72A64C09B90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BE6-4907-A134-AA362181BD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96A848C-EAEA-4C64-B0DA-80D4E421086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BE6-4907-A134-AA362181BD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FAEB80-76A2-482C-A212-2DC0A8FA6F9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BE6-4907-A134-AA362181BD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F9F9EC1-D4A1-4B2A-8787-09862CCCE3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BE6-4907-A134-AA362181BD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839345-8823-45AF-85FA-9F7E5DAEC3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BE6-4907-A134-AA362181BD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83C52D-1390-4D99-ACD6-837CD890F53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BE6-4907-A134-AA362181BD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E49812F-6658-4993-8B02-6EE66BEF7B1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BE6-4907-A134-AA362181BD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C55A5F-D3A8-44BE-AA3A-3E4097742B1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BE6-4907-A134-AA362181BD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FCD4A92-2B1C-4E65-BBD8-BA5140A51A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BE6-4907-A134-AA362181BD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FCF774BE-BB51-45CD-95CA-CA642F45F2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BE6-4907-A134-AA362181BD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2BDDC1D-BAF1-4258-8AC0-11B8C959402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BE6-4907-A134-AA362181BD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8825DA1C-D675-4F6C-AD33-2E056AA348B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BE6-4907-A134-AA362181BD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F21D265D-0E1D-4A25-91EA-F92B16CA9AE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0BE6-4907-A134-AA362181BD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FA19D367-42FB-4E22-B9D1-6776CB5DB3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0BE6-4907-A134-AA362181BD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7B095A5D-5D2A-450F-A0AF-F88CE861C53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0BE6-4907-A134-AA362181BD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8C8CA435-8002-41CC-B7CF-AC053AAFF0D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0BE6-4907-A134-AA362181BD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0746587-E2D4-461D-B934-1E6B110B37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0BE6-4907-A134-AA362181BD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D9C3C74B-1D67-4512-B0C4-8762ED0FAB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0BE6-4907-A134-AA362181BD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B574BD10-DFB0-4983-93DA-DE794A2227F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0BE6-4907-A134-AA362181BD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C22E1EAB-EF7D-4E7B-8EA5-29813CCCE0A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0BE6-4907-A134-AA362181BD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3ED434F-5343-4FCE-B28E-682BC0383A8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0BE6-4907-A134-AA362181BD5A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B649ED2A-F4D2-4799-AE62-E97327CCDD8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0BE6-4907-A134-AA362181BD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2B6ECF9B-C9AC-4D2B-B51B-E456E27D37C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0BE6-4907-A134-AA362181BD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38D48FBD-C7E9-4940-92FE-CEC08A6BF70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0BE6-4907-A134-AA362181BD5A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BF970187-E689-46B9-8C8E-8D1675EEC7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0BE6-4907-A134-AA362181BD5A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C4F2873F-A758-4405-BF6F-171198FBF1E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0BE6-4907-A134-AA362181BD5A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C62C1907-EFB7-42BF-A70A-5FE9771AF6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0BE6-4907-A134-AA362181BD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9EB98B22-11E0-40E8-96BF-DD3A18ECA3F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0BE6-4907-A134-AA362181B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Sheet1!$I$2:$I$30</c:f>
              <c:numCache>
                <c:formatCode>0</c:formatCode>
                <c:ptCount val="29"/>
                <c:pt idx="0">
                  <c:v>322.25628042390662</c:v>
                </c:pt>
                <c:pt idx="1">
                  <c:v>1185.8511919468167</c:v>
                </c:pt>
                <c:pt idx="2">
                  <c:v>1221.647003895014</c:v>
                </c:pt>
                <c:pt idx="3">
                  <c:v>2023.6782106130613</c:v>
                </c:pt>
                <c:pt idx="4">
                  <c:v>2166.6999097962162</c:v>
                </c:pt>
                <c:pt idx="5">
                  <c:v>2278.7252981257884</c:v>
                </c:pt>
                <c:pt idx="6">
                  <c:v>2472.2989835520179</c:v>
                </c:pt>
                <c:pt idx="7">
                  <c:v>2561.5190236125954</c:v>
                </c:pt>
                <c:pt idx="8">
                  <c:v>2571.3794549681497</c:v>
                </c:pt>
                <c:pt idx="9">
                  <c:v>3373.4106616861973</c:v>
                </c:pt>
                <c:pt idx="10">
                  <c:v>3442.1285753613611</c:v>
                </c:pt>
                <c:pt idx="11">
                  <c:v>3531.1285753613611</c:v>
                </c:pt>
                <c:pt idx="12">
                  <c:v>3609.9078957053157</c:v>
                </c:pt>
                <c:pt idx="13">
                  <c:v>3629.2611987860746</c:v>
                </c:pt>
                <c:pt idx="14">
                  <c:v>3666.6902042581555</c:v>
                </c:pt>
                <c:pt idx="15">
                  <c:v>3768.3163891069262</c:v>
                </c:pt>
                <c:pt idx="16">
                  <c:v>4166.7745708999691</c:v>
                </c:pt>
                <c:pt idx="17">
                  <c:v>4180.3190155213351</c:v>
                </c:pt>
                <c:pt idx="18">
                  <c:v>4614.0633213522469</c:v>
                </c:pt>
                <c:pt idx="19">
                  <c:v>4642.9505980924278</c:v>
                </c:pt>
                <c:pt idx="20">
                  <c:v>4664.7040193180865</c:v>
                </c:pt>
                <c:pt idx="21">
                  <c:v>4760.7503010881619</c:v>
                </c:pt>
                <c:pt idx="22">
                  <c:v>5562.7815078062094</c:v>
                </c:pt>
                <c:pt idx="23">
                  <c:v>5586.9519758347196</c:v>
                </c:pt>
                <c:pt idx="24">
                  <c:v>6388.9831825527672</c:v>
                </c:pt>
                <c:pt idx="25">
                  <c:v>6402.4097977913434</c:v>
                </c:pt>
                <c:pt idx="26">
                  <c:v>6421.6248514390509</c:v>
                </c:pt>
                <c:pt idx="27">
                  <c:v>6494.4413608074074</c:v>
                </c:pt>
                <c:pt idx="28">
                  <c:v>6818.7749411671766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Sheet1!$H$2:$H$30</c15:f>
                <c15:dlblRangeCache>
                  <c:ptCount val="29"/>
                  <c:pt idx="0">
                    <c:v>$-6/ kW-yr</c:v>
                  </c:pt>
                  <c:pt idx="1">
                    <c:v>$5/ kW-yr</c:v>
                  </c:pt>
                  <c:pt idx="2">
                    <c:v>$26/ kW-yr</c:v>
                  </c:pt>
                  <c:pt idx="3">
                    <c:v>$28/ kW-yr</c:v>
                  </c:pt>
                  <c:pt idx="4">
                    <c:v>$32/ kW-yr</c:v>
                  </c:pt>
                  <c:pt idx="5">
                    <c:v>$33/ kW-yr</c:v>
                  </c:pt>
                  <c:pt idx="6">
                    <c:v>$33/ kW-yr</c:v>
                  </c:pt>
                  <c:pt idx="7">
                    <c:v>$38/ kW-yr</c:v>
                  </c:pt>
                  <c:pt idx="8">
                    <c:v>$39/ kW-yr</c:v>
                  </c:pt>
                  <c:pt idx="9">
                    <c:v>$41/ kW-yr</c:v>
                  </c:pt>
                  <c:pt idx="10">
                    <c:v>$44/ kW-yr</c:v>
                  </c:pt>
                  <c:pt idx="11">
                    <c:v>$44/ kW-yr</c:v>
                  </c:pt>
                  <c:pt idx="12">
                    <c:v>$54/ kW-yr</c:v>
                  </c:pt>
                  <c:pt idx="13">
                    <c:v>$54/ kW-yr</c:v>
                  </c:pt>
                  <c:pt idx="14">
                    <c:v>$57/ kW-yr</c:v>
                  </c:pt>
                  <c:pt idx="15">
                    <c:v>$61/ kW-yr</c:v>
                  </c:pt>
                  <c:pt idx="16">
                    <c:v>$63/ kW-yr</c:v>
                  </c:pt>
                  <c:pt idx="17">
                    <c:v>$66/ kW-yr</c:v>
                  </c:pt>
                  <c:pt idx="18">
                    <c:v>$85/ kW-yr</c:v>
                  </c:pt>
                  <c:pt idx="19">
                    <c:v>$90/ kW-yr</c:v>
                  </c:pt>
                  <c:pt idx="20">
                    <c:v>$93/ kW-yr</c:v>
                  </c:pt>
                  <c:pt idx="21">
                    <c:v>$100/ kW-yr</c:v>
                  </c:pt>
                  <c:pt idx="22">
                    <c:v>$104/ kW-yr</c:v>
                  </c:pt>
                  <c:pt idx="23">
                    <c:v>$109/ kW-yr</c:v>
                  </c:pt>
                  <c:pt idx="24">
                    <c:v>$111/ kW-yr</c:v>
                  </c:pt>
                  <c:pt idx="25">
                    <c:v>$122/ kW-yr</c:v>
                  </c:pt>
                  <c:pt idx="26">
                    <c:v>$205/ kW-yr</c:v>
                  </c:pt>
                  <c:pt idx="27">
                    <c:v>$230/ kW-yr</c:v>
                  </c:pt>
                  <c:pt idx="28">
                    <c:v>$395/ kW-yr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0BE6-4907-A134-AA362181B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10469680"/>
        <c:axId val="1710483120"/>
      </c:barChart>
      <c:catAx>
        <c:axId val="171046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10483120"/>
        <c:crosses val="autoZero"/>
        <c:auto val="1"/>
        <c:lblAlgn val="ctr"/>
        <c:lblOffset val="100"/>
        <c:noMultiLvlLbl val="0"/>
      </c:catAx>
      <c:valAx>
        <c:axId val="1710483120"/>
        <c:scaling>
          <c:orientation val="minMax"/>
          <c:max val="75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r>
                  <a:rPr lang="en-US"/>
                  <a:t>Megawatts</a:t>
                </a:r>
              </a:p>
            </c:rich>
          </c:tx>
          <c:layout>
            <c:manualLayout>
              <c:xMode val="edge"/>
              <c:yMode val="edge"/>
              <c:x val="0.5168502986039788"/>
              <c:y val="0.95741568303685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ptos Display" panose="020B00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710469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70699674768914755"/>
          <c:y val="0.61761129885823984"/>
          <c:w val="0.19308665221195179"/>
          <c:h val="8.8331751395640493E-2"/>
        </c:manualLayout>
      </c:layout>
      <c:overlay val="0"/>
      <c:spPr>
        <a:solidFill>
          <a:schemeClr val="bg2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ptos Display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Aptos Display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West-Wide Buildout</a:t>
            </a:r>
            <a:r>
              <a:rPr lang="en-US" baseline="0" dirty="0"/>
              <a:t> (excluding Pacific NW) in Nameplate MW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Constrained World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8590.6669999999995</c:v>
                </c:pt>
                <c:pt idx="1">
                  <c:v>21561</c:v>
                </c:pt>
                <c:pt idx="2">
                  <c:v>32360.302</c:v>
                </c:pt>
                <c:pt idx="3">
                  <c:v>43450.968000000001</c:v>
                </c:pt>
                <c:pt idx="4">
                  <c:v>56296.786399999997</c:v>
                </c:pt>
                <c:pt idx="5">
                  <c:v>71072.210400000011</c:v>
                </c:pt>
                <c:pt idx="6">
                  <c:v>81388.907399999996</c:v>
                </c:pt>
                <c:pt idx="7">
                  <c:v>116263.36140000002</c:v>
                </c:pt>
                <c:pt idx="8">
                  <c:v>157780.04399999999</c:v>
                </c:pt>
                <c:pt idx="9">
                  <c:v>217134.87570000003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3-4503-B117-56921AAA88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Delay Storage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21404.005000000001</c:v>
                </c:pt>
                <c:pt idx="1">
                  <c:v>41324.338000000003</c:v>
                </c:pt>
                <c:pt idx="2">
                  <c:v>52447.199000000001</c:v>
                </c:pt>
                <c:pt idx="3">
                  <c:v>65953.844600000011</c:v>
                </c:pt>
                <c:pt idx="4">
                  <c:v>77997.396599999993</c:v>
                </c:pt>
                <c:pt idx="5">
                  <c:v>92690.140599999999</c:v>
                </c:pt>
                <c:pt idx="6">
                  <c:v>103001.5796</c:v>
                </c:pt>
                <c:pt idx="7">
                  <c:v>128573.41829999999</c:v>
                </c:pt>
                <c:pt idx="8">
                  <c:v>156482.94519999999</c:v>
                </c:pt>
                <c:pt idx="9">
                  <c:v>201583.88844999997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3-4503-B117-56921AAA88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Tx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21476.415999999997</c:v>
                </c:pt>
                <c:pt idx="1">
                  <c:v>27734.415999999997</c:v>
                </c:pt>
                <c:pt idx="2">
                  <c:v>36615.708500000001</c:v>
                </c:pt>
                <c:pt idx="3">
                  <c:v>49283.110500000003</c:v>
                </c:pt>
                <c:pt idx="4">
                  <c:v>62419.917499999996</c:v>
                </c:pt>
                <c:pt idx="5">
                  <c:v>76964.311499999996</c:v>
                </c:pt>
                <c:pt idx="6">
                  <c:v>87855.118300000002</c:v>
                </c:pt>
                <c:pt idx="7">
                  <c:v>114478.60879999999</c:v>
                </c:pt>
                <c:pt idx="8">
                  <c:v>154571.69904999997</c:v>
                </c:pt>
                <c:pt idx="9">
                  <c:v>216420.54605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3-4503-B117-56921AAA88D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Tx Plus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22823.387000000002</c:v>
                </c:pt>
                <c:pt idx="1">
                  <c:v>27681.387000000002</c:v>
                </c:pt>
                <c:pt idx="2">
                  <c:v>37551.93</c:v>
                </c:pt>
                <c:pt idx="3">
                  <c:v>50199.705000000002</c:v>
                </c:pt>
                <c:pt idx="4">
                  <c:v>63239.519</c:v>
                </c:pt>
                <c:pt idx="5">
                  <c:v>75076.326000000001</c:v>
                </c:pt>
                <c:pt idx="6">
                  <c:v>86050.716099999991</c:v>
                </c:pt>
                <c:pt idx="7">
                  <c:v>109224.09385</c:v>
                </c:pt>
                <c:pt idx="8">
                  <c:v>158609.18905000002</c:v>
                </c:pt>
                <c:pt idx="9">
                  <c:v>235202.88194999998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3-4503-B117-56921AAA88D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Tx Max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23674.278999999999</c:v>
                </c:pt>
                <c:pt idx="1">
                  <c:v>28755.913</c:v>
                </c:pt>
                <c:pt idx="2">
                  <c:v>37209.341</c:v>
                </c:pt>
                <c:pt idx="3">
                  <c:v>48962.310000000005</c:v>
                </c:pt>
                <c:pt idx="4">
                  <c:v>62446.641499999998</c:v>
                </c:pt>
                <c:pt idx="5">
                  <c:v>76212.576499999996</c:v>
                </c:pt>
                <c:pt idx="6">
                  <c:v>87204.025500000003</c:v>
                </c:pt>
                <c:pt idx="7">
                  <c:v>113879.76639999999</c:v>
                </c:pt>
                <c:pt idx="8">
                  <c:v>151593.87710000004</c:v>
                </c:pt>
                <c:pt idx="9">
                  <c:v>205570.75875000004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93-4503-B117-56921AAA88D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ET Costs Down 25%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24134.178</c:v>
                </c:pt>
                <c:pt idx="1">
                  <c:v>28663.178</c:v>
                </c:pt>
                <c:pt idx="2">
                  <c:v>37584.841999999997</c:v>
                </c:pt>
                <c:pt idx="3">
                  <c:v>49000.677000000003</c:v>
                </c:pt>
                <c:pt idx="4">
                  <c:v>62740.969499999999</c:v>
                </c:pt>
                <c:pt idx="5">
                  <c:v>76044.147500000006</c:v>
                </c:pt>
                <c:pt idx="6">
                  <c:v>87835.438299999994</c:v>
                </c:pt>
                <c:pt idx="7">
                  <c:v>113366.93455000001</c:v>
                </c:pt>
                <c:pt idx="8">
                  <c:v>148190.17355000001</c:v>
                </c:pt>
                <c:pt idx="9">
                  <c:v>206588.96924999994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93-4503-B117-56921AAA88D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ET Costs Up 50%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20401.5059</c:v>
                </c:pt>
                <c:pt idx="1">
                  <c:v>23080.5059</c:v>
                </c:pt>
                <c:pt idx="2">
                  <c:v>28622.852899999998</c:v>
                </c:pt>
                <c:pt idx="3">
                  <c:v>38412.442900000002</c:v>
                </c:pt>
                <c:pt idx="4">
                  <c:v>48175.441899999998</c:v>
                </c:pt>
                <c:pt idx="5">
                  <c:v>59086.291900000011</c:v>
                </c:pt>
                <c:pt idx="6">
                  <c:v>67549.182599999986</c:v>
                </c:pt>
                <c:pt idx="7">
                  <c:v>88045.030249999982</c:v>
                </c:pt>
                <c:pt idx="8">
                  <c:v>114037.60825</c:v>
                </c:pt>
                <c:pt idx="9">
                  <c:v>159528.16995000004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3-4503-B117-56921AAA88D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Fed Policy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22069.53</c:v>
                </c:pt>
                <c:pt idx="1">
                  <c:v>26204.527999999998</c:v>
                </c:pt>
                <c:pt idx="2">
                  <c:v>35286.198000000004</c:v>
                </c:pt>
                <c:pt idx="3">
                  <c:v>45997.235000000001</c:v>
                </c:pt>
                <c:pt idx="4">
                  <c:v>57699.792699999998</c:v>
                </c:pt>
                <c:pt idx="5">
                  <c:v>66896.064700000003</c:v>
                </c:pt>
                <c:pt idx="6">
                  <c:v>72640.523699999991</c:v>
                </c:pt>
                <c:pt idx="7">
                  <c:v>115043.18129999998</c:v>
                </c:pt>
                <c:pt idx="8">
                  <c:v>161088.96904999999</c:v>
                </c:pt>
                <c:pt idx="9">
                  <c:v>216545.02864999999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93-4503-B117-56921AAA88D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Hydro Ops</c:v>
                </c:pt>
              </c:strCache>
            </c:strRef>
          </c:tx>
          <c:spPr>
            <a:solidFill>
              <a:srgbClr val="61713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2036</c:v>
                </c:pt>
                <c:pt idx="8">
                  <c:v>2041</c:v>
                </c:pt>
                <c:pt idx="9">
                  <c:v>2046</c:v>
                </c:pt>
              </c:numCache>
            </c:numRef>
          </c:cat>
          <c:val>
            <c:numRef>
              <c:f>Sheet1!$J$2:$J$11</c:f>
              <c:numCache>
                <c:formatCode>General</c:formatCode>
                <c:ptCount val="10"/>
                <c:pt idx="0">
                  <c:v>21621.953000000001</c:v>
                </c:pt>
                <c:pt idx="1">
                  <c:v>25006.027000000002</c:v>
                </c:pt>
                <c:pt idx="2">
                  <c:v>36008.234599999996</c:v>
                </c:pt>
                <c:pt idx="3">
                  <c:v>48024.7235</c:v>
                </c:pt>
                <c:pt idx="4">
                  <c:v>61584.827100000002</c:v>
                </c:pt>
                <c:pt idx="5">
                  <c:v>76727.902000000002</c:v>
                </c:pt>
                <c:pt idx="6">
                  <c:v>91328.500100000005</c:v>
                </c:pt>
                <c:pt idx="7">
                  <c:v>130608.44889999999</c:v>
                </c:pt>
                <c:pt idx="8">
                  <c:v>175436.50979999994</c:v>
                </c:pt>
                <c:pt idx="9">
                  <c:v>238473.66689999995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93-4503-B117-56921AAA8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2500576"/>
        <c:axId val="1372520736"/>
      </c:barChart>
      <c:catAx>
        <c:axId val="137250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520736"/>
        <c:crosses val="autoZero"/>
        <c:auto val="1"/>
        <c:lblAlgn val="ctr"/>
        <c:lblOffset val="100"/>
        <c:noMultiLvlLbl val="0"/>
      </c:catAx>
      <c:valAx>
        <c:axId val="1372520736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250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VaR 97.5 Duration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Sheet1!$H$44</c:f>
              <c:strCache>
                <c:ptCount val="1"/>
                <c:pt idx="0">
                  <c:v>Res &amp; Tx</c:v>
                </c:pt>
              </c:strCache>
            </c:strRef>
          </c:tx>
          <c:spPr>
            <a:ln w="28575" cap="rnd">
              <a:solidFill>
                <a:srgbClr val="194A4A"/>
              </a:solidFill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Sheet1!$H$45:$H$56</c:f>
              <c:numCache>
                <c:formatCode>General</c:formatCode>
                <c:ptCount val="12"/>
                <c:pt idx="0">
                  <c:v>23</c:v>
                </c:pt>
                <c:pt idx="1">
                  <c:v>23</c:v>
                </c:pt>
                <c:pt idx="2">
                  <c:v>6</c:v>
                </c:pt>
                <c:pt idx="3">
                  <c:v>1.5</c:v>
                </c:pt>
                <c:pt idx="4">
                  <c:v>5.0999999999999996</c:v>
                </c:pt>
                <c:pt idx="5">
                  <c:v>19.600000000000001</c:v>
                </c:pt>
                <c:pt idx="6">
                  <c:v>19.2</c:v>
                </c:pt>
                <c:pt idx="7">
                  <c:v>10.8</c:v>
                </c:pt>
                <c:pt idx="8">
                  <c:v>5</c:v>
                </c:pt>
                <c:pt idx="9">
                  <c:v>0</c:v>
                </c:pt>
                <c:pt idx="10">
                  <c:v>14.5</c:v>
                </c:pt>
                <c:pt idx="11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57A-4812-9DE6-4866199A8D3C}"/>
            </c:ext>
          </c:extLst>
        </c:ser>
        <c:ser>
          <c:idx val="0"/>
          <c:order val="1"/>
          <c:tx>
            <c:strRef>
              <c:f>Sheet1!$D$44</c:f>
              <c:strCache>
                <c:ptCount val="1"/>
                <c:pt idx="0">
                  <c:v>BiOp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Sheet1!$D$45:$D$56</c:f>
              <c:numCache>
                <c:formatCode>General</c:formatCode>
                <c:ptCount val="12"/>
                <c:pt idx="0">
                  <c:v>22</c:v>
                </c:pt>
                <c:pt idx="1">
                  <c:v>22.8</c:v>
                </c:pt>
                <c:pt idx="2">
                  <c:v>11.5</c:v>
                </c:pt>
                <c:pt idx="3">
                  <c:v>1</c:v>
                </c:pt>
                <c:pt idx="4">
                  <c:v>2.8</c:v>
                </c:pt>
                <c:pt idx="5">
                  <c:v>16.8</c:v>
                </c:pt>
                <c:pt idx="6">
                  <c:v>16</c:v>
                </c:pt>
                <c:pt idx="7">
                  <c:v>6.5</c:v>
                </c:pt>
                <c:pt idx="8">
                  <c:v>4.0999999999999996</c:v>
                </c:pt>
                <c:pt idx="9">
                  <c:v>0</c:v>
                </c:pt>
                <c:pt idx="10">
                  <c:v>8.8000000000000007</c:v>
                </c:pt>
                <c:pt idx="11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7A-4812-9DE6-4866199A8D3C}"/>
            </c:ext>
          </c:extLst>
        </c:ser>
        <c:ser>
          <c:idx val="1"/>
          <c:order val="2"/>
          <c:tx>
            <c:strRef>
              <c:f>Sheet1!$E$44</c:f>
              <c:strCache>
                <c:ptCount val="1"/>
                <c:pt idx="0">
                  <c:v>RCBA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Sheet1!$E$45:$E$56</c:f>
              <c:numCache>
                <c:formatCode>General</c:formatCode>
                <c:ptCount val="12"/>
                <c:pt idx="0">
                  <c:v>22</c:v>
                </c:pt>
                <c:pt idx="1">
                  <c:v>22.8</c:v>
                </c:pt>
                <c:pt idx="2">
                  <c:v>4</c:v>
                </c:pt>
                <c:pt idx="3">
                  <c:v>4.5</c:v>
                </c:pt>
                <c:pt idx="4">
                  <c:v>5.3</c:v>
                </c:pt>
                <c:pt idx="5">
                  <c:v>9.3000000000000007</c:v>
                </c:pt>
                <c:pt idx="6">
                  <c:v>8.8000000000000007</c:v>
                </c:pt>
                <c:pt idx="7">
                  <c:v>6.8</c:v>
                </c:pt>
                <c:pt idx="8">
                  <c:v>5.3</c:v>
                </c:pt>
                <c:pt idx="9">
                  <c:v>0</c:v>
                </c:pt>
                <c:pt idx="10">
                  <c:v>11.5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7A-4812-9DE6-4866199A8D3C}"/>
            </c:ext>
          </c:extLst>
        </c:ser>
        <c:ser>
          <c:idx val="2"/>
          <c:order val="3"/>
          <c:tx>
            <c:strRef>
              <c:f>Sheet1!$F$44</c:f>
              <c:strCache>
                <c:ptCount val="1"/>
                <c:pt idx="0">
                  <c:v>MOP Op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Sheet1!$F$45:$F$56</c:f>
              <c:numCache>
                <c:formatCode>General</c:formatCode>
                <c:ptCount val="12"/>
                <c:pt idx="0">
                  <c:v>22.8</c:v>
                </c:pt>
                <c:pt idx="1">
                  <c:v>21.6</c:v>
                </c:pt>
                <c:pt idx="2">
                  <c:v>11.3</c:v>
                </c:pt>
                <c:pt idx="3">
                  <c:v>8.8000000000000007</c:v>
                </c:pt>
                <c:pt idx="4">
                  <c:v>18.8</c:v>
                </c:pt>
                <c:pt idx="5">
                  <c:v>5.5</c:v>
                </c:pt>
                <c:pt idx="6">
                  <c:v>8.8000000000000007</c:v>
                </c:pt>
                <c:pt idx="7">
                  <c:v>11</c:v>
                </c:pt>
                <c:pt idx="8">
                  <c:v>10.3</c:v>
                </c:pt>
                <c:pt idx="9">
                  <c:v>0</c:v>
                </c:pt>
                <c:pt idx="10">
                  <c:v>7.3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7A-4812-9DE6-4866199A8D3C}"/>
            </c:ext>
          </c:extLst>
        </c:ser>
        <c:ser>
          <c:idx val="3"/>
          <c:order val="4"/>
          <c:tx>
            <c:strRef>
              <c:f>Sheet1!$G$44</c:f>
              <c:strCache>
                <c:ptCount val="1"/>
                <c:pt idx="0">
                  <c:v>LimFlex</c:v>
                </c:pt>
              </c:strCache>
            </c:strRef>
          </c:tx>
          <c:spPr>
            <a:ln w="28575" cap="rnd">
              <a:solidFill>
                <a:srgbClr val="617131"/>
              </a:solidFill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Sheet1!$G$45:$G$56</c:f>
              <c:numCache>
                <c:formatCode>General</c:formatCode>
                <c:ptCount val="12"/>
                <c:pt idx="0">
                  <c:v>42.4</c:v>
                </c:pt>
                <c:pt idx="1">
                  <c:v>46.8</c:v>
                </c:pt>
                <c:pt idx="2">
                  <c:v>21.8</c:v>
                </c:pt>
                <c:pt idx="3">
                  <c:v>17</c:v>
                </c:pt>
                <c:pt idx="4">
                  <c:v>8.3000000000000007</c:v>
                </c:pt>
                <c:pt idx="5">
                  <c:v>18.100000000000001</c:v>
                </c:pt>
                <c:pt idx="6">
                  <c:v>15.2</c:v>
                </c:pt>
                <c:pt idx="7">
                  <c:v>13.8</c:v>
                </c:pt>
                <c:pt idx="8">
                  <c:v>13.9</c:v>
                </c:pt>
                <c:pt idx="9">
                  <c:v>6.1</c:v>
                </c:pt>
                <c:pt idx="10">
                  <c:v>18.8</c:v>
                </c:pt>
                <c:pt idx="11">
                  <c:v>23.8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7A-4812-9DE6-4866199A8D3C}"/>
            </c:ext>
          </c:extLst>
        </c:ser>
        <c:ser>
          <c:idx val="5"/>
          <c:order val="5"/>
          <c:tx>
            <c:strRef>
              <c:f>Sheet1!$I$44</c:f>
              <c:strCache>
                <c:ptCount val="1"/>
                <c:pt idx="0">
                  <c:v>Threshold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Sheet1!$C$45:$C$56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Sheet1!$I$45:$I$56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57A-4812-9DE6-4866199A8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446400"/>
        <c:axId val="1406448800"/>
      </c:lineChart>
      <c:catAx>
        <c:axId val="140644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48800"/>
        <c:crosses val="autoZero"/>
        <c:auto val="1"/>
        <c:lblAlgn val="ctr"/>
        <c:lblOffset val="100"/>
        <c:noMultiLvlLbl val="0"/>
      </c:catAx>
      <c:valAx>
        <c:axId val="140644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Hour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4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VaR 97.5 Peak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0"/>
          <c:tx>
            <c:strRef>
              <c:f>Sheet1!$P$44</c:f>
              <c:strCache>
                <c:ptCount val="1"/>
                <c:pt idx="0">
                  <c:v>Res &amp; Tx</c:v>
                </c:pt>
              </c:strCache>
            </c:strRef>
          </c:tx>
          <c:spPr>
            <a:ln w="28575" cap="rnd">
              <a:solidFill>
                <a:srgbClr val="194A4A"/>
              </a:solidFill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Sheet1!$P$45:$P$56</c:f>
              <c:numCache>
                <c:formatCode>_(* #,##0_);_(* \(#,##0\);_(* "-"??_);_(@_)</c:formatCode>
                <c:ptCount val="12"/>
                <c:pt idx="0">
                  <c:v>9457</c:v>
                </c:pt>
                <c:pt idx="1">
                  <c:v>8121</c:v>
                </c:pt>
                <c:pt idx="2">
                  <c:v>1195</c:v>
                </c:pt>
                <c:pt idx="3">
                  <c:v>326</c:v>
                </c:pt>
                <c:pt idx="4">
                  <c:v>2534</c:v>
                </c:pt>
                <c:pt idx="5">
                  <c:v>4524</c:v>
                </c:pt>
                <c:pt idx="6">
                  <c:v>4006</c:v>
                </c:pt>
                <c:pt idx="7">
                  <c:v>4586</c:v>
                </c:pt>
                <c:pt idx="8">
                  <c:v>1703</c:v>
                </c:pt>
                <c:pt idx="9">
                  <c:v>0</c:v>
                </c:pt>
                <c:pt idx="10">
                  <c:v>4234</c:v>
                </c:pt>
                <c:pt idx="11">
                  <c:v>6966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2F-4E62-97AD-ECF4CA98763E}"/>
            </c:ext>
          </c:extLst>
        </c:ser>
        <c:ser>
          <c:idx val="0"/>
          <c:order val="1"/>
          <c:tx>
            <c:strRef>
              <c:f>Sheet1!$L$44</c:f>
              <c:strCache>
                <c:ptCount val="1"/>
                <c:pt idx="0">
                  <c:v>BiOp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Sheet1!$L$45:$L$56</c:f>
              <c:numCache>
                <c:formatCode>_(* #,##0_);_(* \(#,##0\);_(* "-"??_);_(@_)</c:formatCode>
                <c:ptCount val="12"/>
                <c:pt idx="0">
                  <c:v>8734</c:v>
                </c:pt>
                <c:pt idx="1">
                  <c:v>8598</c:v>
                </c:pt>
                <c:pt idx="2">
                  <c:v>1245</c:v>
                </c:pt>
                <c:pt idx="3">
                  <c:v>339</c:v>
                </c:pt>
                <c:pt idx="4">
                  <c:v>1621</c:v>
                </c:pt>
                <c:pt idx="5">
                  <c:v>6296</c:v>
                </c:pt>
                <c:pt idx="6">
                  <c:v>5710</c:v>
                </c:pt>
                <c:pt idx="7">
                  <c:v>2694</c:v>
                </c:pt>
                <c:pt idx="8">
                  <c:v>940</c:v>
                </c:pt>
                <c:pt idx="9">
                  <c:v>0</c:v>
                </c:pt>
                <c:pt idx="10">
                  <c:v>2626</c:v>
                </c:pt>
                <c:pt idx="11">
                  <c:v>4774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2F-4E62-97AD-ECF4CA98763E}"/>
            </c:ext>
          </c:extLst>
        </c:ser>
        <c:ser>
          <c:idx val="1"/>
          <c:order val="2"/>
          <c:tx>
            <c:strRef>
              <c:f>Sheet1!$M$44</c:f>
              <c:strCache>
                <c:ptCount val="1"/>
                <c:pt idx="0">
                  <c:v>RCBA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Sheet1!$M$45:$M$56</c:f>
              <c:numCache>
                <c:formatCode>_(* #,##0_);_(* \(#,##0\);_(* "-"??_);_(@_)</c:formatCode>
                <c:ptCount val="12"/>
                <c:pt idx="0">
                  <c:v>9980</c:v>
                </c:pt>
                <c:pt idx="1">
                  <c:v>7238</c:v>
                </c:pt>
                <c:pt idx="2">
                  <c:v>1477</c:v>
                </c:pt>
                <c:pt idx="3">
                  <c:v>1173</c:v>
                </c:pt>
                <c:pt idx="4">
                  <c:v>992</c:v>
                </c:pt>
                <c:pt idx="5">
                  <c:v>2935</c:v>
                </c:pt>
                <c:pt idx="6">
                  <c:v>4893</c:v>
                </c:pt>
                <c:pt idx="7">
                  <c:v>4010</c:v>
                </c:pt>
                <c:pt idx="8">
                  <c:v>1680</c:v>
                </c:pt>
                <c:pt idx="9">
                  <c:v>0</c:v>
                </c:pt>
                <c:pt idx="10">
                  <c:v>4835</c:v>
                </c:pt>
                <c:pt idx="11">
                  <c:v>6281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2F-4E62-97AD-ECF4CA98763E}"/>
            </c:ext>
          </c:extLst>
        </c:ser>
        <c:ser>
          <c:idx val="2"/>
          <c:order val="3"/>
          <c:tx>
            <c:strRef>
              <c:f>Sheet1!$N$44</c:f>
              <c:strCache>
                <c:ptCount val="1"/>
                <c:pt idx="0">
                  <c:v>MOP Op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Sheet1!$N$45:$N$56</c:f>
              <c:numCache>
                <c:formatCode>_(* #,##0_);_(* \(#,##0\);_(* "-"??_);_(@_)</c:formatCode>
                <c:ptCount val="12"/>
                <c:pt idx="0">
                  <c:v>8349</c:v>
                </c:pt>
                <c:pt idx="1">
                  <c:v>6580</c:v>
                </c:pt>
                <c:pt idx="2">
                  <c:v>2709</c:v>
                </c:pt>
                <c:pt idx="3">
                  <c:v>2112</c:v>
                </c:pt>
                <c:pt idx="4">
                  <c:v>4290</c:v>
                </c:pt>
                <c:pt idx="5">
                  <c:v>2069</c:v>
                </c:pt>
                <c:pt idx="6">
                  <c:v>3567</c:v>
                </c:pt>
                <c:pt idx="7">
                  <c:v>5246</c:v>
                </c:pt>
                <c:pt idx="8">
                  <c:v>3313</c:v>
                </c:pt>
                <c:pt idx="9">
                  <c:v>0</c:v>
                </c:pt>
                <c:pt idx="10">
                  <c:v>1537</c:v>
                </c:pt>
                <c:pt idx="11">
                  <c:v>7940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2F-4E62-97AD-ECF4CA98763E}"/>
            </c:ext>
          </c:extLst>
        </c:ser>
        <c:ser>
          <c:idx val="3"/>
          <c:order val="4"/>
          <c:tx>
            <c:strRef>
              <c:f>Sheet1!$O$44</c:f>
              <c:strCache>
                <c:ptCount val="1"/>
                <c:pt idx="0">
                  <c:v>LimFlex</c:v>
                </c:pt>
              </c:strCache>
            </c:strRef>
          </c:tx>
          <c:spPr>
            <a:ln w="28575" cap="rnd">
              <a:solidFill>
                <a:srgbClr val="617131"/>
              </a:solidFill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Sheet1!$O$45:$O$56</c:f>
              <c:numCache>
                <c:formatCode>_(* #,##0_);_(* \(#,##0\);_(* "-"??_);_(@_)</c:formatCode>
                <c:ptCount val="12"/>
                <c:pt idx="0">
                  <c:v>11225</c:v>
                </c:pt>
                <c:pt idx="1">
                  <c:v>11272</c:v>
                </c:pt>
                <c:pt idx="2">
                  <c:v>6726</c:v>
                </c:pt>
                <c:pt idx="3">
                  <c:v>2085</c:v>
                </c:pt>
                <c:pt idx="4">
                  <c:v>2307</c:v>
                </c:pt>
                <c:pt idx="5">
                  <c:v>4159</c:v>
                </c:pt>
                <c:pt idx="6">
                  <c:v>5798</c:v>
                </c:pt>
                <c:pt idx="7">
                  <c:v>7618</c:v>
                </c:pt>
                <c:pt idx="8">
                  <c:v>2416</c:v>
                </c:pt>
                <c:pt idx="9">
                  <c:v>3839</c:v>
                </c:pt>
                <c:pt idx="10">
                  <c:v>3881</c:v>
                </c:pt>
                <c:pt idx="11">
                  <c:v>10123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2F-4E62-97AD-ECF4CA98763E}"/>
            </c:ext>
          </c:extLst>
        </c:ser>
        <c:ser>
          <c:idx val="5"/>
          <c:order val="5"/>
          <c:tx>
            <c:strRef>
              <c:f>Sheet1!$Q$44</c:f>
              <c:strCache>
                <c:ptCount val="1"/>
                <c:pt idx="0">
                  <c:v>Threshold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Sheet1!$K$45:$K$56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Sheet1!$Q$45:$Q$56</c:f>
              <c:numCache>
                <c:formatCode>_(* #,##0_);_(* \(#,##0\);_(* "-"??_);_(@_)</c:formatCode>
                <c:ptCount val="12"/>
                <c:pt idx="0">
                  <c:v>1200</c:v>
                </c:pt>
                <c:pt idx="1">
                  <c:v>1200</c:v>
                </c:pt>
                <c:pt idx="2">
                  <c:v>1200</c:v>
                </c:pt>
                <c:pt idx="3">
                  <c:v>1200</c:v>
                </c:pt>
                <c:pt idx="4">
                  <c:v>1200</c:v>
                </c:pt>
                <c:pt idx="5">
                  <c:v>1200</c:v>
                </c:pt>
                <c:pt idx="6">
                  <c:v>1200</c:v>
                </c:pt>
                <c:pt idx="7">
                  <c:v>1200</c:v>
                </c:pt>
                <c:pt idx="8">
                  <c:v>1200</c:v>
                </c:pt>
                <c:pt idx="9">
                  <c:v>1200</c:v>
                </c:pt>
                <c:pt idx="10">
                  <c:v>1200</c:v>
                </c:pt>
                <c:pt idx="11">
                  <c:v>1200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2F-4E62-97AD-ECF4CA987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6446400"/>
        <c:axId val="1406448800"/>
      </c:lineChart>
      <c:catAx>
        <c:axId val="140644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48800"/>
        <c:crosses val="autoZero"/>
        <c:auto val="1"/>
        <c:lblAlgn val="ctr"/>
        <c:lblOffset val="100"/>
        <c:noMultiLvlLbl val="0"/>
      </c:catAx>
      <c:valAx>
        <c:axId val="140644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44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Plots!$C$4</c:f>
              <c:strCache>
                <c:ptCount val="1"/>
                <c:pt idx="0">
                  <c:v>Res &amp; Tx</c:v>
                </c:pt>
              </c:strCache>
            </c:strRef>
          </c:tx>
          <c:spPr>
            <a:solidFill>
              <a:srgbClr val="194A4A"/>
            </a:solidFill>
            <a:ln>
              <a:noFill/>
            </a:ln>
            <a:effectLst/>
          </c:spPr>
          <c:invertIfNegative val="0"/>
          <c:cat>
            <c:strRef>
              <c:f>Plots!$B$14:$B$19</c:f>
              <c:strCache>
                <c:ptCount val="6"/>
                <c:pt idx="0">
                  <c:v>Jan/Feb</c:v>
                </c:pt>
                <c:pt idx="1">
                  <c:v>Mar/Apr</c:v>
                </c:pt>
                <c:pt idx="2">
                  <c:v>May/Jun</c:v>
                </c:pt>
                <c:pt idx="3">
                  <c:v>Jul/Aug/Sep</c:v>
                </c:pt>
                <c:pt idx="4">
                  <c:v>Oct/Nov</c:v>
                </c:pt>
                <c:pt idx="5">
                  <c:v>Dec</c:v>
                </c:pt>
              </c:strCache>
            </c:strRef>
          </c:cat>
          <c:val>
            <c:numRef>
              <c:f>Plots!$C$14:$C$19</c:f>
              <c:numCache>
                <c:formatCode>0%</c:formatCode>
                <c:ptCount val="6"/>
                <c:pt idx="0">
                  <c:v>0.28629848723173112</c:v>
                </c:pt>
                <c:pt idx="1">
                  <c:v>0.17589494588177268</c:v>
                </c:pt>
                <c:pt idx="2">
                  <c:v>0.20597841579874521</c:v>
                </c:pt>
                <c:pt idx="3">
                  <c:v>0.38287092356010644</c:v>
                </c:pt>
                <c:pt idx="4">
                  <c:v>0.26864977940018808</c:v>
                </c:pt>
                <c:pt idx="5">
                  <c:v>0.23118653207902029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6-4C44-B576-F6F02A3E733B}"/>
            </c:ext>
          </c:extLst>
        </c:ser>
        <c:ser>
          <c:idx val="2"/>
          <c:order val="1"/>
          <c:tx>
            <c:strRef>
              <c:f>Plots!$E$4</c:f>
              <c:strCache>
                <c:ptCount val="1"/>
                <c:pt idx="0">
                  <c:v>BiOp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Plots!$B$14:$B$19</c:f>
              <c:strCache>
                <c:ptCount val="6"/>
                <c:pt idx="0">
                  <c:v>Jan/Feb</c:v>
                </c:pt>
                <c:pt idx="1">
                  <c:v>Mar/Apr</c:v>
                </c:pt>
                <c:pt idx="2">
                  <c:v>May/Jun</c:v>
                </c:pt>
                <c:pt idx="3">
                  <c:v>Jul/Aug/Sep</c:v>
                </c:pt>
                <c:pt idx="4">
                  <c:v>Oct/Nov</c:v>
                </c:pt>
                <c:pt idx="5">
                  <c:v>Dec</c:v>
                </c:pt>
              </c:strCache>
            </c:strRef>
          </c:cat>
          <c:val>
            <c:numRef>
              <c:f>Plots!$E$14:$E$19</c:f>
              <c:numCache>
                <c:formatCode>0%</c:formatCode>
                <c:ptCount val="6"/>
                <c:pt idx="0">
                  <c:v>0.23919170436738835</c:v>
                </c:pt>
                <c:pt idx="1">
                  <c:v>0.17589494588177268</c:v>
                </c:pt>
                <c:pt idx="2">
                  <c:v>0.37288810520134752</c:v>
                </c:pt>
                <c:pt idx="3">
                  <c:v>0.33660615126354676</c:v>
                </c:pt>
                <c:pt idx="4">
                  <c:v>0.24232550207007364</c:v>
                </c:pt>
                <c:pt idx="5">
                  <c:v>0.19938768825611053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6-4C44-B576-F6F02A3E733B}"/>
            </c:ext>
          </c:extLst>
        </c:ser>
        <c:ser>
          <c:idx val="1"/>
          <c:order val="2"/>
          <c:tx>
            <c:strRef>
              <c:f>Plots!$D$4</c:f>
              <c:strCache>
                <c:ptCount val="1"/>
                <c:pt idx="0">
                  <c:v>RCBA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Plots!$B$14:$B$19</c:f>
              <c:strCache>
                <c:ptCount val="6"/>
                <c:pt idx="0">
                  <c:v>Jan/Feb</c:v>
                </c:pt>
                <c:pt idx="1">
                  <c:v>Mar/Apr</c:v>
                </c:pt>
                <c:pt idx="2">
                  <c:v>May/Jun</c:v>
                </c:pt>
                <c:pt idx="3">
                  <c:v>Jul/Aug/Sep</c:v>
                </c:pt>
                <c:pt idx="4">
                  <c:v>Oct/Nov</c:v>
                </c:pt>
                <c:pt idx="5">
                  <c:v>Dec</c:v>
                </c:pt>
              </c:strCache>
            </c:strRef>
          </c:cat>
          <c:val>
            <c:numRef>
              <c:f>Plots!$D$14:$D$19</c:f>
              <c:numCache>
                <c:formatCode>0%</c:formatCode>
                <c:ptCount val="6"/>
                <c:pt idx="0">
                  <c:v>0.26078347253202505</c:v>
                </c:pt>
                <c:pt idx="1">
                  <c:v>0.17589494588177268</c:v>
                </c:pt>
                <c:pt idx="2">
                  <c:v>0.20597841579874521</c:v>
                </c:pt>
                <c:pt idx="3">
                  <c:v>0.32393643323678489</c:v>
                </c:pt>
                <c:pt idx="4">
                  <c:v>0.24232550207007364</c:v>
                </c:pt>
                <c:pt idx="5">
                  <c:v>0.20452151136741903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6-4C44-B576-F6F02A3E733B}"/>
            </c:ext>
          </c:extLst>
        </c:ser>
        <c:ser>
          <c:idx val="3"/>
          <c:order val="3"/>
          <c:tx>
            <c:strRef>
              <c:f>Plots!$F$4</c:f>
              <c:strCache>
                <c:ptCount val="1"/>
                <c:pt idx="0">
                  <c:v>MOP 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Plots!$B$14:$B$19</c:f>
              <c:strCache>
                <c:ptCount val="6"/>
                <c:pt idx="0">
                  <c:v>Jan/Feb</c:v>
                </c:pt>
                <c:pt idx="1">
                  <c:v>Mar/Apr</c:v>
                </c:pt>
                <c:pt idx="2">
                  <c:v>May/Jun</c:v>
                </c:pt>
                <c:pt idx="3">
                  <c:v>Jul/Aug/Sep</c:v>
                </c:pt>
                <c:pt idx="4">
                  <c:v>Oct/Nov</c:v>
                </c:pt>
                <c:pt idx="5">
                  <c:v>Dec</c:v>
                </c:pt>
              </c:strCache>
            </c:strRef>
          </c:cat>
          <c:val>
            <c:numRef>
              <c:f>Plots!$F$14:$F$19</c:f>
              <c:numCache>
                <c:formatCode>0%</c:formatCode>
                <c:ptCount val="6"/>
                <c:pt idx="0">
                  <c:v>0.24792857962988291</c:v>
                </c:pt>
                <c:pt idx="1">
                  <c:v>0.17589494588177268</c:v>
                </c:pt>
                <c:pt idx="2">
                  <c:v>0.38606313502487866</c:v>
                </c:pt>
                <c:pt idx="3">
                  <c:v>0.35467612886648681</c:v>
                </c:pt>
                <c:pt idx="4">
                  <c:v>0.25655632762981173</c:v>
                </c:pt>
                <c:pt idx="5">
                  <c:v>0.19938768825611053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E6-4C44-B576-F6F02A3E733B}"/>
            </c:ext>
          </c:extLst>
        </c:ser>
        <c:ser>
          <c:idx val="4"/>
          <c:order val="4"/>
          <c:tx>
            <c:strRef>
              <c:f>Plots!$G$4</c:f>
              <c:strCache>
                <c:ptCount val="1"/>
                <c:pt idx="0">
                  <c:v>LimFlex</c:v>
                </c:pt>
              </c:strCache>
            </c:strRef>
          </c:tx>
          <c:spPr>
            <a:solidFill>
              <a:srgbClr val="617131"/>
            </a:solidFill>
            <a:ln>
              <a:noFill/>
            </a:ln>
            <a:effectLst/>
          </c:spPr>
          <c:invertIfNegative val="0"/>
          <c:cat>
            <c:strRef>
              <c:f>Plots!$B$14:$B$19</c:f>
              <c:strCache>
                <c:ptCount val="6"/>
                <c:pt idx="0">
                  <c:v>Jan/Feb</c:v>
                </c:pt>
                <c:pt idx="1">
                  <c:v>Mar/Apr</c:v>
                </c:pt>
                <c:pt idx="2">
                  <c:v>May/Jun</c:v>
                </c:pt>
                <c:pt idx="3">
                  <c:v>Jul/Aug/Sep</c:v>
                </c:pt>
                <c:pt idx="4">
                  <c:v>Oct/Nov</c:v>
                </c:pt>
                <c:pt idx="5">
                  <c:v>Dec</c:v>
                </c:pt>
              </c:strCache>
            </c:strRef>
          </c:cat>
          <c:val>
            <c:numRef>
              <c:f>Plots!$G$14:$G$19</c:f>
              <c:numCache>
                <c:formatCode>0%</c:formatCode>
                <c:ptCount val="6"/>
                <c:pt idx="0">
                  <c:v>0.34691389829851005</c:v>
                </c:pt>
                <c:pt idx="1">
                  <c:v>0.41166478152271124</c:v>
                </c:pt>
                <c:pt idx="2">
                  <c:v>0.20597841579874521</c:v>
                </c:pt>
                <c:pt idx="3">
                  <c:v>0.44713347682490867</c:v>
                </c:pt>
                <c:pt idx="4">
                  <c:v>0.37239553544047732</c:v>
                </c:pt>
                <c:pt idx="5">
                  <c:v>0.29453398496355665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E6-4C44-B576-F6F02A3E7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7868592"/>
        <c:axId val="697868112"/>
      </c:barChart>
      <c:catAx>
        <c:axId val="697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868112"/>
        <c:crosses val="autoZero"/>
        <c:auto val="1"/>
        <c:lblAlgn val="ctr"/>
        <c:lblOffset val="100"/>
        <c:noMultiLvlLbl val="0"/>
      </c:catAx>
      <c:valAx>
        <c:axId val="6978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194A4A"/>
      </a:solidFill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Plots!$C$31</c:f>
              <c:strCache>
                <c:ptCount val="1"/>
                <c:pt idx="0">
                  <c:v>Res &amp; Tx</c:v>
                </c:pt>
              </c:strCache>
            </c:strRef>
          </c:tx>
          <c:spPr>
            <a:solidFill>
              <a:srgbClr val="194A4A"/>
            </a:solidFill>
            <a:ln>
              <a:noFill/>
            </a:ln>
            <a:effectLst/>
          </c:spPr>
          <c:invertIfNegative val="0"/>
          <c:cat>
            <c:strRef>
              <c:f>Plots!$B$47:$B$58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Plots!$C$47:$C$58</c:f>
              <c:numCache>
                <c:formatCode>0%</c:formatCode>
                <c:ptCount val="12"/>
                <c:pt idx="0">
                  <c:v>0.17878083590646426</c:v>
                </c:pt>
                <c:pt idx="1">
                  <c:v>0.17878083590646426</c:v>
                </c:pt>
                <c:pt idx="5">
                  <c:v>0.20293673533266146</c:v>
                </c:pt>
                <c:pt idx="6">
                  <c:v>0.20293673533266146</c:v>
                </c:pt>
                <c:pt idx="7">
                  <c:v>0.20293673533266146</c:v>
                </c:pt>
                <c:pt idx="11">
                  <c:v>0.17878083590646426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F5-4D12-968C-027E5A406425}"/>
            </c:ext>
          </c:extLst>
        </c:ser>
        <c:ser>
          <c:idx val="2"/>
          <c:order val="1"/>
          <c:tx>
            <c:strRef>
              <c:f>Plots!$E$31</c:f>
              <c:strCache>
                <c:ptCount val="1"/>
                <c:pt idx="0">
                  <c:v>BiOp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Plots!$B$47:$B$58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Plots!$E$47:$E$58</c:f>
              <c:numCache>
                <c:formatCode>0%</c:formatCode>
                <c:ptCount val="12"/>
                <c:pt idx="0">
                  <c:v>0.1287828055258429</c:v>
                </c:pt>
                <c:pt idx="1">
                  <c:v>0.1287828055258429</c:v>
                </c:pt>
                <c:pt idx="5">
                  <c:v>0.14618324155318835</c:v>
                </c:pt>
                <c:pt idx="6">
                  <c:v>0.14618324155318835</c:v>
                </c:pt>
                <c:pt idx="7">
                  <c:v>0.14618324155318835</c:v>
                </c:pt>
                <c:pt idx="11">
                  <c:v>0.1287828055258429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F5-4D12-968C-027E5A406425}"/>
            </c:ext>
          </c:extLst>
        </c:ser>
        <c:ser>
          <c:idx val="1"/>
          <c:order val="2"/>
          <c:tx>
            <c:strRef>
              <c:f>Plots!$D$31</c:f>
              <c:strCache>
                <c:ptCount val="1"/>
                <c:pt idx="0">
                  <c:v>RCBA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Plots!$B$47:$B$58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Plots!$D$47:$D$58</c:f>
              <c:numCache>
                <c:formatCode>0%</c:formatCode>
                <c:ptCount val="12"/>
                <c:pt idx="0">
                  <c:v>0.1287828055258429</c:v>
                </c:pt>
                <c:pt idx="1">
                  <c:v>0.1287828055258429</c:v>
                </c:pt>
                <c:pt idx="5">
                  <c:v>0.14618324155318835</c:v>
                </c:pt>
                <c:pt idx="6">
                  <c:v>0.14618324155318835</c:v>
                </c:pt>
                <c:pt idx="7">
                  <c:v>0.14618324155318835</c:v>
                </c:pt>
                <c:pt idx="11">
                  <c:v>0.1287828055258429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F5-4D12-968C-027E5A406425}"/>
            </c:ext>
          </c:extLst>
        </c:ser>
        <c:ser>
          <c:idx val="3"/>
          <c:order val="3"/>
          <c:tx>
            <c:strRef>
              <c:f>Plots!$F$31</c:f>
              <c:strCache>
                <c:ptCount val="1"/>
                <c:pt idx="0">
                  <c:v>MOP Op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Plots!$B$47:$B$58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Plots!$F$47:$F$58</c:f>
              <c:numCache>
                <c:formatCode>0%</c:formatCode>
                <c:ptCount val="12"/>
                <c:pt idx="0">
                  <c:v>0.1439337238230009</c:v>
                </c:pt>
                <c:pt idx="1">
                  <c:v>0.1439337238230009</c:v>
                </c:pt>
                <c:pt idx="5">
                  <c:v>0.15482747167390662</c:v>
                </c:pt>
                <c:pt idx="6">
                  <c:v>0.15482747167390662</c:v>
                </c:pt>
                <c:pt idx="7">
                  <c:v>0.15482747167390662</c:v>
                </c:pt>
                <c:pt idx="11">
                  <c:v>0.1439337238230009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F5-4D12-968C-027E5A406425}"/>
            </c:ext>
          </c:extLst>
        </c:ser>
        <c:ser>
          <c:idx val="4"/>
          <c:order val="4"/>
          <c:tx>
            <c:strRef>
              <c:f>Plots!$G$31</c:f>
              <c:strCache>
                <c:ptCount val="1"/>
                <c:pt idx="0">
                  <c:v>LimFlex</c:v>
                </c:pt>
              </c:strCache>
            </c:strRef>
          </c:tx>
          <c:spPr>
            <a:solidFill>
              <a:srgbClr val="617131"/>
            </a:solidFill>
            <a:ln>
              <a:noFill/>
            </a:ln>
            <a:effectLst/>
          </c:spPr>
          <c:invertIfNegative val="0"/>
          <c:cat>
            <c:strRef>
              <c:f>Plots!$B$47:$B$58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Plots!$G$47:$G$58</c:f>
              <c:numCache>
                <c:formatCode>0%</c:formatCode>
                <c:ptCount val="12"/>
                <c:pt idx="0">
                  <c:v>0.18181101956589588</c:v>
                </c:pt>
                <c:pt idx="1">
                  <c:v>0.18181101956589588</c:v>
                </c:pt>
                <c:pt idx="5">
                  <c:v>0.2063763410162659</c:v>
                </c:pt>
                <c:pt idx="6">
                  <c:v>0.2063763410162659</c:v>
                </c:pt>
                <c:pt idx="7">
                  <c:v>0.2063763410162659</c:v>
                </c:pt>
                <c:pt idx="11">
                  <c:v>0.18181101956589588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F5-4D12-968C-027E5A406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611008"/>
        <c:axId val="841611488"/>
      </c:barChart>
      <c:catAx>
        <c:axId val="8416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11488"/>
        <c:crosses val="autoZero"/>
        <c:auto val="1"/>
        <c:lblAlgn val="ctr"/>
        <c:lblOffset val="100"/>
        <c:noMultiLvlLbl val="0"/>
      </c:catAx>
      <c:valAx>
        <c:axId val="84161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161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194A4A"/>
      </a:solidFill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7D8B3-89F8-47BB-8B9E-AE00B625725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51A184-10F6-4E79-A4F6-BE65940F5E04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Primary</a:t>
          </a:r>
        </a:p>
      </dgm:t>
    </dgm:pt>
    <dgm:pt modelId="{347084CA-CC57-46F5-9CDD-6F7C04B6877C}" type="parTrans" cxnId="{BFEC4E29-F7F0-4B05-8BFA-A672209D2B93}">
      <dgm:prSet/>
      <dgm:spPr/>
      <dgm:t>
        <a:bodyPr/>
        <a:lstStyle/>
        <a:p>
          <a:endParaRPr lang="en-US"/>
        </a:p>
      </dgm:t>
    </dgm:pt>
    <dgm:pt modelId="{D6DC02C2-1FFE-44A5-B3AB-ABA8F9AFA9C7}" type="sibTrans" cxnId="{BFEC4E29-F7F0-4B05-8BFA-A672209D2B93}">
      <dgm:prSet/>
      <dgm:spPr/>
      <dgm:t>
        <a:bodyPr/>
        <a:lstStyle/>
        <a:p>
          <a:endParaRPr lang="en-US"/>
        </a:p>
      </dgm:t>
    </dgm:pt>
    <dgm:pt modelId="{4650EF12-23B6-43D7-974F-DD57EC771F49}">
      <dgm:prSet phldrT="[Text]" phldr="0"/>
      <dgm:spPr/>
      <dgm:t>
        <a:bodyPr/>
        <a:lstStyle/>
        <a:p>
          <a:r>
            <a:rPr lang="en-US" dirty="0"/>
            <a:t>Utility Scale Solar PV</a:t>
          </a:r>
        </a:p>
      </dgm:t>
    </dgm:pt>
    <dgm:pt modelId="{B48974BA-BD1D-479F-A25E-B1B4FDBB0023}" type="parTrans" cxnId="{D05E272D-2456-4734-847B-6BC067E0A308}">
      <dgm:prSet/>
      <dgm:spPr/>
      <dgm:t>
        <a:bodyPr/>
        <a:lstStyle/>
        <a:p>
          <a:endParaRPr lang="en-US"/>
        </a:p>
      </dgm:t>
    </dgm:pt>
    <dgm:pt modelId="{21614C63-A4FE-45CF-9EC8-F33929FC4E43}" type="sibTrans" cxnId="{D05E272D-2456-4734-847B-6BC067E0A308}">
      <dgm:prSet/>
      <dgm:spPr/>
      <dgm:t>
        <a:bodyPr/>
        <a:lstStyle/>
        <a:p>
          <a:endParaRPr lang="en-US"/>
        </a:p>
      </dgm:t>
    </dgm:pt>
    <dgm:pt modelId="{388A38AA-0F4E-42C1-8CC1-9A57C47BCEE4}">
      <dgm:prSet phldrT="[Text]" phldr="0"/>
      <dgm:spPr/>
      <dgm:t>
        <a:bodyPr/>
        <a:lstStyle/>
        <a:p>
          <a:r>
            <a:rPr lang="en-US" dirty="0"/>
            <a:t>Renewables + Storage</a:t>
          </a:r>
        </a:p>
      </dgm:t>
    </dgm:pt>
    <dgm:pt modelId="{E259ADD8-C5D6-41C2-A35B-59EA39E6A3AB}" type="parTrans" cxnId="{F7046281-7850-42D4-B57D-1E7EBBCBD11E}">
      <dgm:prSet/>
      <dgm:spPr/>
      <dgm:t>
        <a:bodyPr/>
        <a:lstStyle/>
        <a:p>
          <a:endParaRPr lang="en-US"/>
        </a:p>
      </dgm:t>
    </dgm:pt>
    <dgm:pt modelId="{2FEA4ECE-2736-49D7-9B4E-B97F665176A8}" type="sibTrans" cxnId="{F7046281-7850-42D4-B57D-1E7EBBCBD11E}">
      <dgm:prSet/>
      <dgm:spPr/>
      <dgm:t>
        <a:bodyPr/>
        <a:lstStyle/>
        <a:p>
          <a:endParaRPr lang="en-US"/>
        </a:p>
      </dgm:t>
    </dgm:pt>
    <dgm:pt modelId="{0BF8EE08-F414-45B7-B6ED-B547C61558D1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Limited Availability</a:t>
          </a:r>
        </a:p>
      </dgm:t>
    </dgm:pt>
    <dgm:pt modelId="{B1EEAB82-32B2-46B9-B757-6E50B94259B9}" type="parTrans" cxnId="{83A9AB8F-0BDF-442E-9B7A-38D3491807EE}">
      <dgm:prSet/>
      <dgm:spPr/>
      <dgm:t>
        <a:bodyPr/>
        <a:lstStyle/>
        <a:p>
          <a:endParaRPr lang="en-US"/>
        </a:p>
      </dgm:t>
    </dgm:pt>
    <dgm:pt modelId="{07E3275A-8332-47FE-A355-A78B132685BF}" type="sibTrans" cxnId="{83A9AB8F-0BDF-442E-9B7A-38D3491807EE}">
      <dgm:prSet/>
      <dgm:spPr/>
      <dgm:t>
        <a:bodyPr/>
        <a:lstStyle/>
        <a:p>
          <a:endParaRPr lang="en-US"/>
        </a:p>
      </dgm:t>
    </dgm:pt>
    <dgm:pt modelId="{CF16054D-9AD0-4B04-80BF-91CFEC66BC12}">
      <dgm:prSet phldrT="[Text]" phldr="0"/>
      <dgm:spPr/>
      <dgm:t>
        <a:bodyPr/>
        <a:lstStyle/>
        <a:p>
          <a:r>
            <a:rPr lang="en-US" dirty="0"/>
            <a:t>Conventional Geothermal</a:t>
          </a:r>
        </a:p>
      </dgm:t>
    </dgm:pt>
    <dgm:pt modelId="{B5C41C22-AA30-41C8-8B69-4C5A94542A27}" type="parTrans" cxnId="{CCCF97F9-92ED-4817-AFB4-059D2C36289E}">
      <dgm:prSet/>
      <dgm:spPr/>
      <dgm:t>
        <a:bodyPr/>
        <a:lstStyle/>
        <a:p>
          <a:endParaRPr lang="en-US"/>
        </a:p>
      </dgm:t>
    </dgm:pt>
    <dgm:pt modelId="{0B72D3A7-61A5-46B0-9866-832BBA9812B2}" type="sibTrans" cxnId="{CCCF97F9-92ED-4817-AFB4-059D2C36289E}">
      <dgm:prSet/>
      <dgm:spPr/>
      <dgm:t>
        <a:bodyPr/>
        <a:lstStyle/>
        <a:p>
          <a:endParaRPr lang="en-US"/>
        </a:p>
      </dgm:t>
    </dgm:pt>
    <dgm:pt modelId="{75C85AE5-93E4-4524-8932-1A230A6E881F}">
      <dgm:prSet phldrT="[Text]" phldr="0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Emerging Technology</a:t>
          </a:r>
        </a:p>
      </dgm:t>
    </dgm:pt>
    <dgm:pt modelId="{48B8B4E7-7EC0-4949-9CC8-0BB62F0A1DF3}" type="parTrans" cxnId="{320D7AED-3DB9-4EEE-A7F6-48DE9807177B}">
      <dgm:prSet/>
      <dgm:spPr/>
      <dgm:t>
        <a:bodyPr/>
        <a:lstStyle/>
        <a:p>
          <a:endParaRPr lang="en-US"/>
        </a:p>
      </dgm:t>
    </dgm:pt>
    <dgm:pt modelId="{FEA2810D-3041-4001-AC39-CB5A72CC99A1}" type="sibTrans" cxnId="{320D7AED-3DB9-4EEE-A7F6-48DE9807177B}">
      <dgm:prSet/>
      <dgm:spPr/>
      <dgm:t>
        <a:bodyPr/>
        <a:lstStyle/>
        <a:p>
          <a:endParaRPr lang="en-US"/>
        </a:p>
      </dgm:t>
    </dgm:pt>
    <dgm:pt modelId="{706A479E-BDC4-4340-8A5B-C53F92324E69}">
      <dgm:prSet phldrT="[Text]" phldr="0"/>
      <dgm:spPr/>
      <dgm:t>
        <a:bodyPr/>
        <a:lstStyle/>
        <a:p>
          <a:r>
            <a:rPr lang="en-US" dirty="0"/>
            <a:t>Onshore Wind</a:t>
          </a:r>
        </a:p>
      </dgm:t>
    </dgm:pt>
    <dgm:pt modelId="{FEF9FAA6-ED42-4BD1-9DC3-C7BA9B84C703}" type="parTrans" cxnId="{740A49D0-ED28-4E35-8760-D6A82D6D98F6}">
      <dgm:prSet/>
      <dgm:spPr/>
      <dgm:t>
        <a:bodyPr/>
        <a:lstStyle/>
        <a:p>
          <a:endParaRPr lang="en-US"/>
        </a:p>
      </dgm:t>
    </dgm:pt>
    <dgm:pt modelId="{735DD76F-AC72-4EA4-B828-A7829DE61839}" type="sibTrans" cxnId="{740A49D0-ED28-4E35-8760-D6A82D6D98F6}">
      <dgm:prSet/>
      <dgm:spPr/>
      <dgm:t>
        <a:bodyPr/>
        <a:lstStyle/>
        <a:p>
          <a:endParaRPr lang="en-US"/>
        </a:p>
      </dgm:t>
    </dgm:pt>
    <dgm:pt modelId="{C44525CE-B45D-4030-A3AF-D7D98A824FF7}">
      <dgm:prSet phldrT="[Text]" phldr="0"/>
      <dgm:spPr/>
      <dgm:t>
        <a:bodyPr/>
        <a:lstStyle/>
        <a:p>
          <a:r>
            <a:rPr lang="en-US" dirty="0"/>
            <a:t>Small Scale Renewables</a:t>
          </a:r>
        </a:p>
      </dgm:t>
    </dgm:pt>
    <dgm:pt modelId="{18718D6B-A3DA-48C4-94A8-166C287D2B96}" type="parTrans" cxnId="{1FAECCC1-8FC5-464D-9BE8-2B05A6812945}">
      <dgm:prSet/>
      <dgm:spPr/>
      <dgm:t>
        <a:bodyPr/>
        <a:lstStyle/>
        <a:p>
          <a:endParaRPr lang="en-US"/>
        </a:p>
      </dgm:t>
    </dgm:pt>
    <dgm:pt modelId="{1D22E308-06BC-4E54-97F7-161910BF1F53}" type="sibTrans" cxnId="{1FAECCC1-8FC5-464D-9BE8-2B05A6812945}">
      <dgm:prSet/>
      <dgm:spPr/>
      <dgm:t>
        <a:bodyPr/>
        <a:lstStyle/>
        <a:p>
          <a:endParaRPr lang="en-US"/>
        </a:p>
      </dgm:t>
    </dgm:pt>
    <dgm:pt modelId="{795A67F5-B884-479F-90E1-FC0496402C33}">
      <dgm:prSet phldrT="[Text]" phldr="0"/>
      <dgm:spPr/>
      <dgm:t>
        <a:bodyPr/>
        <a:lstStyle/>
        <a:p>
          <a:r>
            <a:rPr lang="en-US" dirty="0"/>
            <a:t>Gas Combined Cycle</a:t>
          </a:r>
        </a:p>
      </dgm:t>
    </dgm:pt>
    <dgm:pt modelId="{034910AF-BC57-4828-A5E7-FC2BEFEF4DD6}" type="parTrans" cxnId="{B1DC4C1A-9D21-4ECC-9008-F6FA08AA4EC9}">
      <dgm:prSet/>
      <dgm:spPr/>
      <dgm:t>
        <a:bodyPr/>
        <a:lstStyle/>
        <a:p>
          <a:endParaRPr lang="en-US"/>
        </a:p>
      </dgm:t>
    </dgm:pt>
    <dgm:pt modelId="{511D33C5-B86B-46A7-8981-3F7EA44B3814}" type="sibTrans" cxnId="{B1DC4C1A-9D21-4ECC-9008-F6FA08AA4EC9}">
      <dgm:prSet/>
      <dgm:spPr/>
      <dgm:t>
        <a:bodyPr/>
        <a:lstStyle/>
        <a:p>
          <a:endParaRPr lang="en-US"/>
        </a:p>
      </dgm:t>
    </dgm:pt>
    <dgm:pt modelId="{D1C77129-C786-4A1F-AE1B-165098F8A167}">
      <dgm:prSet phldrT="[Text]" phldr="0"/>
      <dgm:spPr/>
      <dgm:t>
        <a:bodyPr/>
        <a:lstStyle/>
        <a:p>
          <a:r>
            <a:rPr lang="en-US" dirty="0"/>
            <a:t>Gas Simple Cycle</a:t>
          </a:r>
        </a:p>
      </dgm:t>
    </dgm:pt>
    <dgm:pt modelId="{72BAB218-C87B-4E0D-9B4E-4858CB6F048C}" type="parTrans" cxnId="{BB991F29-6EC8-4904-9A43-077186E0CC7A}">
      <dgm:prSet/>
      <dgm:spPr/>
      <dgm:t>
        <a:bodyPr/>
        <a:lstStyle/>
        <a:p>
          <a:endParaRPr lang="en-US"/>
        </a:p>
      </dgm:t>
    </dgm:pt>
    <dgm:pt modelId="{9F9FF807-3A71-49A0-9026-E56857F6FF73}" type="sibTrans" cxnId="{BB991F29-6EC8-4904-9A43-077186E0CC7A}">
      <dgm:prSet/>
      <dgm:spPr/>
      <dgm:t>
        <a:bodyPr/>
        <a:lstStyle/>
        <a:p>
          <a:endParaRPr lang="en-US"/>
        </a:p>
      </dgm:t>
    </dgm:pt>
    <dgm:pt modelId="{E3C7F6F5-47DE-423F-A8C0-1BD01D6464C3}">
      <dgm:prSet phldrT="[Text]" phldr="0"/>
      <dgm:spPr/>
      <dgm:t>
        <a:bodyPr/>
        <a:lstStyle/>
        <a:p>
          <a:r>
            <a:rPr lang="en-US" dirty="0"/>
            <a:t>Battery Storage (Li-Ion)</a:t>
          </a:r>
        </a:p>
      </dgm:t>
    </dgm:pt>
    <dgm:pt modelId="{CE1ED20C-8DE9-4B04-A68F-CC303B3DE581}" type="parTrans" cxnId="{AC807B1C-7904-49A7-90C3-8AF32DC45415}">
      <dgm:prSet/>
      <dgm:spPr/>
      <dgm:t>
        <a:bodyPr/>
        <a:lstStyle/>
        <a:p>
          <a:endParaRPr lang="en-US"/>
        </a:p>
      </dgm:t>
    </dgm:pt>
    <dgm:pt modelId="{A039369C-FABD-4BA7-B1D0-E8521B9661A7}" type="sibTrans" cxnId="{AC807B1C-7904-49A7-90C3-8AF32DC45415}">
      <dgm:prSet/>
      <dgm:spPr/>
      <dgm:t>
        <a:bodyPr/>
        <a:lstStyle/>
        <a:p>
          <a:endParaRPr lang="en-US"/>
        </a:p>
      </dgm:t>
    </dgm:pt>
    <dgm:pt modelId="{8130ACC8-A84A-403B-91FB-8FBDCA068F99}">
      <dgm:prSet phldrT="[Text]" phldr="0"/>
      <dgm:spPr/>
      <dgm:t>
        <a:bodyPr/>
        <a:lstStyle/>
        <a:p>
          <a:r>
            <a:rPr lang="en-US" dirty="0"/>
            <a:t>Offshore Wind</a:t>
          </a:r>
        </a:p>
      </dgm:t>
    </dgm:pt>
    <dgm:pt modelId="{EEE03623-58F7-40AC-985D-324E12DE5666}" type="parTrans" cxnId="{1C371177-B252-40BD-B9AD-8ACB10C7F1B0}">
      <dgm:prSet/>
      <dgm:spPr/>
      <dgm:t>
        <a:bodyPr/>
        <a:lstStyle/>
        <a:p>
          <a:endParaRPr lang="en-US"/>
        </a:p>
      </dgm:t>
    </dgm:pt>
    <dgm:pt modelId="{B8381576-23A4-4608-AE1A-0AA086EFF25A}" type="sibTrans" cxnId="{1C371177-B252-40BD-B9AD-8ACB10C7F1B0}">
      <dgm:prSet/>
      <dgm:spPr/>
      <dgm:t>
        <a:bodyPr/>
        <a:lstStyle/>
        <a:p>
          <a:endParaRPr lang="en-US"/>
        </a:p>
      </dgm:t>
    </dgm:pt>
    <dgm:pt modelId="{668A1CF9-F8AA-4133-A95C-8A93B2A3809F}">
      <dgm:prSet phldrT="[Text]" phldr="0"/>
      <dgm:spPr/>
      <dgm:t>
        <a:bodyPr/>
        <a:lstStyle/>
        <a:p>
          <a:r>
            <a:rPr lang="en-US" dirty="0"/>
            <a:t>Pumped Storage</a:t>
          </a:r>
        </a:p>
      </dgm:t>
    </dgm:pt>
    <dgm:pt modelId="{B699A5F7-3361-4E7A-9F46-7A8043CF5C0D}" type="parTrans" cxnId="{7507D1AB-050C-411E-ABD6-284041D19352}">
      <dgm:prSet/>
      <dgm:spPr/>
      <dgm:t>
        <a:bodyPr/>
        <a:lstStyle/>
        <a:p>
          <a:endParaRPr lang="en-US"/>
        </a:p>
      </dgm:t>
    </dgm:pt>
    <dgm:pt modelId="{A2112743-DFA7-4D93-9534-F1CCE1521528}" type="sibTrans" cxnId="{7507D1AB-050C-411E-ABD6-284041D19352}">
      <dgm:prSet/>
      <dgm:spPr/>
      <dgm:t>
        <a:bodyPr/>
        <a:lstStyle/>
        <a:p>
          <a:endParaRPr lang="en-US"/>
        </a:p>
      </dgm:t>
    </dgm:pt>
    <dgm:pt modelId="{57E0BF04-202A-4A35-A807-34377F01A80D}">
      <dgm:prSet phldrT="[Text]" phldr="0"/>
      <dgm:spPr/>
      <dgm:t>
        <a:bodyPr/>
        <a:lstStyle/>
        <a:p>
          <a:r>
            <a:rPr lang="en-US" dirty="0"/>
            <a:t>Biomass</a:t>
          </a:r>
        </a:p>
      </dgm:t>
    </dgm:pt>
    <dgm:pt modelId="{830B0C51-0ECA-4DF5-9E90-45A99A5CDA16}" type="parTrans" cxnId="{34DBB20D-65CA-43FB-B406-FE0040DD6727}">
      <dgm:prSet/>
      <dgm:spPr/>
      <dgm:t>
        <a:bodyPr/>
        <a:lstStyle/>
        <a:p>
          <a:endParaRPr lang="en-US"/>
        </a:p>
      </dgm:t>
    </dgm:pt>
    <dgm:pt modelId="{7274F981-04FC-4D01-A741-0A9746117FB2}" type="sibTrans" cxnId="{34DBB20D-65CA-43FB-B406-FE0040DD6727}">
      <dgm:prSet/>
      <dgm:spPr/>
      <dgm:t>
        <a:bodyPr/>
        <a:lstStyle/>
        <a:p>
          <a:endParaRPr lang="en-US"/>
        </a:p>
      </dgm:t>
    </dgm:pt>
    <dgm:pt modelId="{678DA3C4-DA2E-42CE-A73E-E69BCEF65C39}">
      <dgm:prSet phldrT="[Text]" phldr="0"/>
      <dgm:spPr/>
      <dgm:t>
        <a:bodyPr/>
        <a:lstStyle/>
        <a:p>
          <a:r>
            <a:rPr lang="en-US" dirty="0"/>
            <a:t>Hydro Upgrades</a:t>
          </a:r>
        </a:p>
      </dgm:t>
    </dgm:pt>
    <dgm:pt modelId="{15E0B992-F898-4412-9578-FBC703CC636A}" type="parTrans" cxnId="{DC5D2661-5F6F-42A9-8AA4-BE1BA7C65B8F}">
      <dgm:prSet/>
      <dgm:spPr/>
      <dgm:t>
        <a:bodyPr/>
        <a:lstStyle/>
        <a:p>
          <a:endParaRPr lang="en-US"/>
        </a:p>
      </dgm:t>
    </dgm:pt>
    <dgm:pt modelId="{5179C66B-5DB6-4EFD-A1DC-288B9FBB495C}" type="sibTrans" cxnId="{DC5D2661-5F6F-42A9-8AA4-BE1BA7C65B8F}">
      <dgm:prSet/>
      <dgm:spPr/>
      <dgm:t>
        <a:bodyPr/>
        <a:lstStyle/>
        <a:p>
          <a:endParaRPr lang="en-US"/>
        </a:p>
      </dgm:t>
    </dgm:pt>
    <dgm:pt modelId="{493FE516-0036-49EE-A7B8-000F4ECF30A3}">
      <dgm:prSet phldrT="[Text]" phldr="0"/>
      <dgm:spPr/>
      <dgm:t>
        <a:bodyPr/>
        <a:lstStyle/>
        <a:p>
          <a:r>
            <a:rPr lang="en-US" dirty="0"/>
            <a:t>Biogas</a:t>
          </a:r>
        </a:p>
      </dgm:t>
    </dgm:pt>
    <dgm:pt modelId="{E982E4D2-FF3B-48D7-9216-AA8F8068E2BB}" type="parTrans" cxnId="{C00E2565-5D66-4E74-9A70-DE457E3E23D0}">
      <dgm:prSet/>
      <dgm:spPr/>
      <dgm:t>
        <a:bodyPr/>
        <a:lstStyle/>
        <a:p>
          <a:endParaRPr lang="en-US"/>
        </a:p>
      </dgm:t>
    </dgm:pt>
    <dgm:pt modelId="{28A6A0BB-431D-4BE1-9C6A-A92FF42D9C97}" type="sibTrans" cxnId="{C00E2565-5D66-4E74-9A70-DE457E3E23D0}">
      <dgm:prSet/>
      <dgm:spPr/>
      <dgm:t>
        <a:bodyPr/>
        <a:lstStyle/>
        <a:p>
          <a:endParaRPr lang="en-US"/>
        </a:p>
      </dgm:t>
    </dgm:pt>
    <dgm:pt modelId="{15C4D9A7-B8AC-413C-B821-EAB1CD635C33}">
      <dgm:prSet phldrT="[Text]" phldr="0"/>
      <dgm:spPr/>
      <dgm:t>
        <a:bodyPr/>
        <a:lstStyle/>
        <a:p>
          <a:r>
            <a:rPr lang="en-US" dirty="0"/>
            <a:t>Small Hydro</a:t>
          </a:r>
        </a:p>
      </dgm:t>
    </dgm:pt>
    <dgm:pt modelId="{FF2DCDD0-F306-4829-B516-6F540A769EFD}" type="parTrans" cxnId="{15B2AE08-F235-4809-B8F1-7A8BA2CBCE24}">
      <dgm:prSet/>
      <dgm:spPr/>
      <dgm:t>
        <a:bodyPr/>
        <a:lstStyle/>
        <a:p>
          <a:endParaRPr lang="en-US"/>
        </a:p>
      </dgm:t>
    </dgm:pt>
    <dgm:pt modelId="{083F027E-CF5D-4CCE-B3B4-271B89340E80}" type="sibTrans" cxnId="{15B2AE08-F235-4809-B8F1-7A8BA2CBCE24}">
      <dgm:prSet/>
      <dgm:spPr/>
      <dgm:t>
        <a:bodyPr/>
        <a:lstStyle/>
        <a:p>
          <a:endParaRPr lang="en-US"/>
        </a:p>
      </dgm:t>
    </dgm:pt>
    <dgm:pt modelId="{CE1176CA-1648-4FBC-A364-A774AFCAD912}">
      <dgm:prSet phldrT="[Text]" phldr="0"/>
      <dgm:spPr/>
      <dgm:t>
        <a:bodyPr/>
        <a:lstStyle/>
        <a:p>
          <a:r>
            <a:rPr lang="en-US" dirty="0"/>
            <a:t>Combined Heat and Power</a:t>
          </a:r>
        </a:p>
      </dgm:t>
    </dgm:pt>
    <dgm:pt modelId="{DCF55420-1784-4231-AECC-BDA9B1888452}" type="parTrans" cxnId="{2FC8A1C7-D8BD-4001-9209-764ED30E936D}">
      <dgm:prSet/>
      <dgm:spPr/>
      <dgm:t>
        <a:bodyPr/>
        <a:lstStyle/>
        <a:p>
          <a:endParaRPr lang="en-US"/>
        </a:p>
      </dgm:t>
    </dgm:pt>
    <dgm:pt modelId="{ACB5AF96-4015-425F-80BF-29F40F72F69A}" type="sibTrans" cxnId="{2FC8A1C7-D8BD-4001-9209-764ED30E936D}">
      <dgm:prSet/>
      <dgm:spPr/>
      <dgm:t>
        <a:bodyPr/>
        <a:lstStyle/>
        <a:p>
          <a:endParaRPr lang="en-US"/>
        </a:p>
      </dgm:t>
    </dgm:pt>
    <dgm:pt modelId="{3120493A-C3C0-4AAF-A472-17D31B174558}">
      <dgm:prSet phldrT="[Text]" phldr="0"/>
      <dgm:spPr/>
      <dgm:t>
        <a:bodyPr/>
        <a:lstStyle/>
        <a:p>
          <a:r>
            <a:rPr lang="en-US" dirty="0"/>
            <a:t>Clean Baseload</a:t>
          </a:r>
        </a:p>
      </dgm:t>
    </dgm:pt>
    <dgm:pt modelId="{36D0AF99-C0CC-47A9-8672-DBAA5AE03CD5}" type="parTrans" cxnId="{D4FBAE28-C290-40EF-B02C-3D333E5A2995}">
      <dgm:prSet/>
      <dgm:spPr/>
      <dgm:t>
        <a:bodyPr/>
        <a:lstStyle/>
        <a:p>
          <a:endParaRPr lang="en-US"/>
        </a:p>
      </dgm:t>
    </dgm:pt>
    <dgm:pt modelId="{F4DA6ED2-A2D7-49B7-B928-1D9E20749077}" type="sibTrans" cxnId="{D4FBAE28-C290-40EF-B02C-3D333E5A2995}">
      <dgm:prSet/>
      <dgm:spPr/>
      <dgm:t>
        <a:bodyPr/>
        <a:lstStyle/>
        <a:p>
          <a:endParaRPr lang="en-US"/>
        </a:p>
      </dgm:t>
    </dgm:pt>
    <dgm:pt modelId="{BA227793-CC1B-4A99-B2C6-E0A2CF8D8B56}">
      <dgm:prSet phldrT="[Text]" phldr="0"/>
      <dgm:spPr/>
      <dgm:t>
        <a:bodyPr/>
        <a:lstStyle/>
        <a:p>
          <a:r>
            <a:rPr lang="en-US" dirty="0"/>
            <a:t>Clean Long Duration Storage </a:t>
          </a:r>
        </a:p>
      </dgm:t>
    </dgm:pt>
    <dgm:pt modelId="{2016AF9D-DE91-456F-9545-EE7F8C4B9AF1}" type="parTrans" cxnId="{AF99FA69-105E-4B54-BCAD-288F4E5ED567}">
      <dgm:prSet/>
      <dgm:spPr/>
      <dgm:t>
        <a:bodyPr/>
        <a:lstStyle/>
        <a:p>
          <a:endParaRPr lang="en-US"/>
        </a:p>
      </dgm:t>
    </dgm:pt>
    <dgm:pt modelId="{737435BE-6D5E-46C4-BD77-87415F564E15}" type="sibTrans" cxnId="{AF99FA69-105E-4B54-BCAD-288F4E5ED567}">
      <dgm:prSet/>
      <dgm:spPr/>
      <dgm:t>
        <a:bodyPr/>
        <a:lstStyle/>
        <a:p>
          <a:endParaRPr lang="en-US"/>
        </a:p>
      </dgm:t>
    </dgm:pt>
    <dgm:pt modelId="{CE4C463F-99A7-41FB-B94E-6FB25A8B6C3C}">
      <dgm:prSet phldrT="[Text]" phldr="0"/>
      <dgm:spPr/>
      <dgm:t>
        <a:bodyPr/>
        <a:lstStyle/>
        <a:p>
          <a:r>
            <a:rPr lang="en-US" dirty="0"/>
            <a:t>Clean Peaker/Medium Duration Storage</a:t>
          </a:r>
        </a:p>
      </dgm:t>
    </dgm:pt>
    <dgm:pt modelId="{B9ACE05B-8344-4F7E-ABF9-1EC9B50EB7AF}" type="parTrans" cxnId="{B6611804-E488-4ED0-B08E-967BFAFF5335}">
      <dgm:prSet/>
      <dgm:spPr/>
      <dgm:t>
        <a:bodyPr/>
        <a:lstStyle/>
        <a:p>
          <a:endParaRPr lang="en-US"/>
        </a:p>
      </dgm:t>
    </dgm:pt>
    <dgm:pt modelId="{83B55AF6-ABEA-4188-A3BF-9C599AE51EF8}" type="sibTrans" cxnId="{B6611804-E488-4ED0-B08E-967BFAFF5335}">
      <dgm:prSet/>
      <dgm:spPr/>
      <dgm:t>
        <a:bodyPr/>
        <a:lstStyle/>
        <a:p>
          <a:endParaRPr lang="en-US"/>
        </a:p>
      </dgm:t>
    </dgm:pt>
    <dgm:pt modelId="{5AEEDCB6-785C-4643-80B9-2841DEE107F6}" type="pres">
      <dgm:prSet presAssocID="{16A7D8B3-89F8-47BB-8B9E-AE00B6257252}" presName="Name0" presStyleCnt="0">
        <dgm:presLayoutVars>
          <dgm:dir/>
          <dgm:animLvl val="lvl"/>
          <dgm:resizeHandles val="exact"/>
        </dgm:presLayoutVars>
      </dgm:prSet>
      <dgm:spPr/>
    </dgm:pt>
    <dgm:pt modelId="{D2B9CC3B-EA88-4251-ABAD-0BC5DA350BEE}" type="pres">
      <dgm:prSet presAssocID="{5151A184-10F6-4E79-A4F6-BE65940F5E04}" presName="composite" presStyleCnt="0"/>
      <dgm:spPr/>
    </dgm:pt>
    <dgm:pt modelId="{927C0211-E6D1-4B58-B984-0BB926EAC7A6}" type="pres">
      <dgm:prSet presAssocID="{5151A184-10F6-4E79-A4F6-BE65940F5E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0AFED91-2118-48A8-AA07-7FDF3194C610}" type="pres">
      <dgm:prSet presAssocID="{5151A184-10F6-4E79-A4F6-BE65940F5E04}" presName="desTx" presStyleLbl="alignAccFollowNode1" presStyleIdx="0" presStyleCnt="3">
        <dgm:presLayoutVars>
          <dgm:bulletEnabled val="1"/>
        </dgm:presLayoutVars>
      </dgm:prSet>
      <dgm:spPr/>
    </dgm:pt>
    <dgm:pt modelId="{FF3037A1-CD50-49EB-B08E-2521E6F354BA}" type="pres">
      <dgm:prSet presAssocID="{D6DC02C2-1FFE-44A5-B3AB-ABA8F9AFA9C7}" presName="space" presStyleCnt="0"/>
      <dgm:spPr/>
    </dgm:pt>
    <dgm:pt modelId="{0FEED2CA-D3D5-4F5D-A40D-90B3B06B5D09}" type="pres">
      <dgm:prSet presAssocID="{0BF8EE08-F414-45B7-B6ED-B547C61558D1}" presName="composite" presStyleCnt="0"/>
      <dgm:spPr/>
    </dgm:pt>
    <dgm:pt modelId="{07F86D0D-3B74-4264-BDEC-011C044E8E40}" type="pres">
      <dgm:prSet presAssocID="{0BF8EE08-F414-45B7-B6ED-B547C61558D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E31B4AC-CCE0-4FD7-B623-6A0F2AA2544F}" type="pres">
      <dgm:prSet presAssocID="{0BF8EE08-F414-45B7-B6ED-B547C61558D1}" presName="desTx" presStyleLbl="alignAccFollowNode1" presStyleIdx="1" presStyleCnt="3">
        <dgm:presLayoutVars>
          <dgm:bulletEnabled val="1"/>
        </dgm:presLayoutVars>
      </dgm:prSet>
      <dgm:spPr/>
    </dgm:pt>
    <dgm:pt modelId="{694FD3BC-3B09-45A5-914D-C6F0AA839627}" type="pres">
      <dgm:prSet presAssocID="{07E3275A-8332-47FE-A355-A78B132685BF}" presName="space" presStyleCnt="0"/>
      <dgm:spPr/>
    </dgm:pt>
    <dgm:pt modelId="{46E75E5F-A501-46DF-BA5C-F81DBE82CF75}" type="pres">
      <dgm:prSet presAssocID="{75C85AE5-93E4-4524-8932-1A230A6E881F}" presName="composite" presStyleCnt="0"/>
      <dgm:spPr/>
    </dgm:pt>
    <dgm:pt modelId="{9F74830C-18CA-49F4-8989-69135E9281A4}" type="pres">
      <dgm:prSet presAssocID="{75C85AE5-93E4-4524-8932-1A230A6E881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E3AC96E-1101-4279-86C1-68E741C60813}" type="pres">
      <dgm:prSet presAssocID="{75C85AE5-93E4-4524-8932-1A230A6E881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D196703-9AF6-4B2D-AD0B-54EBE47EB1D0}" type="presOf" srcId="{3120493A-C3C0-4AAF-A472-17D31B174558}" destId="{6E3AC96E-1101-4279-86C1-68E741C60813}" srcOrd="0" destOrd="0" presId="urn:microsoft.com/office/officeart/2005/8/layout/hList1"/>
    <dgm:cxn modelId="{B6611804-E488-4ED0-B08E-967BFAFF5335}" srcId="{75C85AE5-93E4-4524-8932-1A230A6E881F}" destId="{CE4C463F-99A7-41FB-B94E-6FB25A8B6C3C}" srcOrd="2" destOrd="0" parTransId="{B9ACE05B-8344-4F7E-ABF9-1EC9B50EB7AF}" sibTransId="{83B55AF6-ABEA-4188-A3BF-9C599AE51EF8}"/>
    <dgm:cxn modelId="{45233406-F870-4E08-A1F6-A5F11A7D972E}" type="presOf" srcId="{8130ACC8-A84A-403B-91FB-8FBDCA068F99}" destId="{2E31B4AC-CCE0-4FD7-B623-6A0F2AA2544F}" srcOrd="0" destOrd="1" presId="urn:microsoft.com/office/officeart/2005/8/layout/hList1"/>
    <dgm:cxn modelId="{15B2AE08-F235-4809-B8F1-7A8BA2CBCE24}" srcId="{0BF8EE08-F414-45B7-B6ED-B547C61558D1}" destId="{15C4D9A7-B8AC-413C-B821-EAB1CD635C33}" srcOrd="6" destOrd="0" parTransId="{FF2DCDD0-F306-4829-B516-6F540A769EFD}" sibTransId="{083F027E-CF5D-4CCE-B3B4-271B89340E80}"/>
    <dgm:cxn modelId="{34DBB20D-65CA-43FB-B406-FE0040DD6727}" srcId="{0BF8EE08-F414-45B7-B6ED-B547C61558D1}" destId="{57E0BF04-202A-4A35-A807-34377F01A80D}" srcOrd="3" destOrd="0" parTransId="{830B0C51-0ECA-4DF5-9E90-45A99A5CDA16}" sibTransId="{7274F981-04FC-4D01-A741-0A9746117FB2}"/>
    <dgm:cxn modelId="{B1DC4C1A-9D21-4ECC-9008-F6FA08AA4EC9}" srcId="{5151A184-10F6-4E79-A4F6-BE65940F5E04}" destId="{795A67F5-B884-479F-90E1-FC0496402C33}" srcOrd="3" destOrd="0" parTransId="{034910AF-BC57-4828-A5E7-FC2BEFEF4DD6}" sibTransId="{511D33C5-B86B-46A7-8981-3F7EA44B3814}"/>
    <dgm:cxn modelId="{AC807B1C-7904-49A7-90C3-8AF32DC45415}" srcId="{5151A184-10F6-4E79-A4F6-BE65940F5E04}" destId="{E3C7F6F5-47DE-423F-A8C0-1BD01D6464C3}" srcOrd="5" destOrd="0" parTransId="{CE1ED20C-8DE9-4B04-A68F-CC303B3DE581}" sibTransId="{A039369C-FABD-4BA7-B1D0-E8521B9661A7}"/>
    <dgm:cxn modelId="{D4FBAE28-C290-40EF-B02C-3D333E5A2995}" srcId="{75C85AE5-93E4-4524-8932-1A230A6E881F}" destId="{3120493A-C3C0-4AAF-A472-17D31B174558}" srcOrd="0" destOrd="0" parTransId="{36D0AF99-C0CC-47A9-8672-DBAA5AE03CD5}" sibTransId="{F4DA6ED2-A2D7-49B7-B928-1D9E20749077}"/>
    <dgm:cxn modelId="{BB991F29-6EC8-4904-9A43-077186E0CC7A}" srcId="{5151A184-10F6-4E79-A4F6-BE65940F5E04}" destId="{D1C77129-C786-4A1F-AE1B-165098F8A167}" srcOrd="4" destOrd="0" parTransId="{72BAB218-C87B-4E0D-9B4E-4858CB6F048C}" sibTransId="{9F9FF807-3A71-49A0-9026-E56857F6FF73}"/>
    <dgm:cxn modelId="{BFEC4E29-F7F0-4B05-8BFA-A672209D2B93}" srcId="{16A7D8B3-89F8-47BB-8B9E-AE00B6257252}" destId="{5151A184-10F6-4E79-A4F6-BE65940F5E04}" srcOrd="0" destOrd="0" parTransId="{347084CA-CC57-46F5-9CDD-6F7C04B6877C}" sibTransId="{D6DC02C2-1FFE-44A5-B3AB-ABA8F9AFA9C7}"/>
    <dgm:cxn modelId="{D05E272D-2456-4734-847B-6BC067E0A308}" srcId="{5151A184-10F6-4E79-A4F6-BE65940F5E04}" destId="{4650EF12-23B6-43D7-974F-DD57EC771F49}" srcOrd="0" destOrd="0" parTransId="{B48974BA-BD1D-479F-A25E-B1B4FDBB0023}" sibTransId="{21614C63-A4FE-45CF-9EC8-F33929FC4E43}"/>
    <dgm:cxn modelId="{71491035-34D1-4F27-B77A-D2C528F93E6F}" type="presOf" srcId="{0BF8EE08-F414-45B7-B6ED-B547C61558D1}" destId="{07F86D0D-3B74-4264-BDEC-011C044E8E40}" srcOrd="0" destOrd="0" presId="urn:microsoft.com/office/officeart/2005/8/layout/hList1"/>
    <dgm:cxn modelId="{CD0A1A60-D298-4259-878E-31428DA3D31F}" type="presOf" srcId="{CE4C463F-99A7-41FB-B94E-6FB25A8B6C3C}" destId="{6E3AC96E-1101-4279-86C1-68E741C60813}" srcOrd="0" destOrd="2" presId="urn:microsoft.com/office/officeart/2005/8/layout/hList1"/>
    <dgm:cxn modelId="{DC5D2661-5F6F-42A9-8AA4-BE1BA7C65B8F}" srcId="{0BF8EE08-F414-45B7-B6ED-B547C61558D1}" destId="{678DA3C4-DA2E-42CE-A73E-E69BCEF65C39}" srcOrd="4" destOrd="0" parTransId="{15E0B992-F898-4412-9578-FBC703CC636A}" sibTransId="{5179C66B-5DB6-4EFD-A1DC-288B9FBB495C}"/>
    <dgm:cxn modelId="{6660D864-1BEC-4ECB-832D-967CDCCA49C5}" type="presOf" srcId="{15C4D9A7-B8AC-413C-B821-EAB1CD635C33}" destId="{2E31B4AC-CCE0-4FD7-B623-6A0F2AA2544F}" srcOrd="0" destOrd="6" presId="urn:microsoft.com/office/officeart/2005/8/layout/hList1"/>
    <dgm:cxn modelId="{17B80E65-09DC-46F5-947C-54040D28E0E7}" type="presOf" srcId="{D1C77129-C786-4A1F-AE1B-165098F8A167}" destId="{30AFED91-2118-48A8-AA07-7FDF3194C610}" srcOrd="0" destOrd="4" presId="urn:microsoft.com/office/officeart/2005/8/layout/hList1"/>
    <dgm:cxn modelId="{C00E2565-5D66-4E74-9A70-DE457E3E23D0}" srcId="{0BF8EE08-F414-45B7-B6ED-B547C61558D1}" destId="{493FE516-0036-49EE-A7B8-000F4ECF30A3}" srcOrd="5" destOrd="0" parTransId="{E982E4D2-FF3B-48D7-9216-AA8F8068E2BB}" sibTransId="{28A6A0BB-431D-4BE1-9C6A-A92FF42D9C97}"/>
    <dgm:cxn modelId="{B86A6545-2D7E-49D9-B7AA-AC46A78EEA25}" type="presOf" srcId="{678DA3C4-DA2E-42CE-A73E-E69BCEF65C39}" destId="{2E31B4AC-CCE0-4FD7-B623-6A0F2AA2544F}" srcOrd="0" destOrd="4" presId="urn:microsoft.com/office/officeart/2005/8/layout/hList1"/>
    <dgm:cxn modelId="{63926848-C3E7-44F6-9821-985C2062B6A7}" type="presOf" srcId="{388A38AA-0F4E-42C1-8CC1-9A57C47BCEE4}" destId="{30AFED91-2118-48A8-AA07-7FDF3194C610}" srcOrd="0" destOrd="6" presId="urn:microsoft.com/office/officeart/2005/8/layout/hList1"/>
    <dgm:cxn modelId="{AF99FA69-105E-4B54-BCAD-288F4E5ED567}" srcId="{75C85AE5-93E4-4524-8932-1A230A6E881F}" destId="{BA227793-CC1B-4A99-B2C6-E0A2CF8D8B56}" srcOrd="1" destOrd="0" parTransId="{2016AF9D-DE91-456F-9545-EE7F8C4B9AF1}" sibTransId="{737435BE-6D5E-46C4-BD77-87415F564E15}"/>
    <dgm:cxn modelId="{8E2FDB70-963F-4FB7-8D6F-D69503D02FAD}" type="presOf" srcId="{E3C7F6F5-47DE-423F-A8C0-1BD01D6464C3}" destId="{30AFED91-2118-48A8-AA07-7FDF3194C610}" srcOrd="0" destOrd="5" presId="urn:microsoft.com/office/officeart/2005/8/layout/hList1"/>
    <dgm:cxn modelId="{EFAFA976-47E7-40FD-A9FC-2282C856B791}" type="presOf" srcId="{C44525CE-B45D-4030-A3AF-D7D98A824FF7}" destId="{30AFED91-2118-48A8-AA07-7FDF3194C610}" srcOrd="0" destOrd="2" presId="urn:microsoft.com/office/officeart/2005/8/layout/hList1"/>
    <dgm:cxn modelId="{1C371177-B252-40BD-B9AD-8ACB10C7F1B0}" srcId="{0BF8EE08-F414-45B7-B6ED-B547C61558D1}" destId="{8130ACC8-A84A-403B-91FB-8FBDCA068F99}" srcOrd="1" destOrd="0" parTransId="{EEE03623-58F7-40AC-985D-324E12DE5666}" sibTransId="{B8381576-23A4-4608-AE1A-0AA086EFF25A}"/>
    <dgm:cxn modelId="{F7046281-7850-42D4-B57D-1E7EBBCBD11E}" srcId="{5151A184-10F6-4E79-A4F6-BE65940F5E04}" destId="{388A38AA-0F4E-42C1-8CC1-9A57C47BCEE4}" srcOrd="6" destOrd="0" parTransId="{E259ADD8-C5D6-41C2-A35B-59EA39E6A3AB}" sibTransId="{2FEA4ECE-2736-49D7-9B4E-B97F665176A8}"/>
    <dgm:cxn modelId="{CBC4DE8E-05AD-4D0E-AD72-E79BF890CCBA}" type="presOf" srcId="{CE1176CA-1648-4FBC-A364-A774AFCAD912}" destId="{2E31B4AC-CCE0-4FD7-B623-6A0F2AA2544F}" srcOrd="0" destOrd="7" presId="urn:microsoft.com/office/officeart/2005/8/layout/hList1"/>
    <dgm:cxn modelId="{83A9AB8F-0BDF-442E-9B7A-38D3491807EE}" srcId="{16A7D8B3-89F8-47BB-8B9E-AE00B6257252}" destId="{0BF8EE08-F414-45B7-B6ED-B547C61558D1}" srcOrd="1" destOrd="0" parTransId="{B1EEAB82-32B2-46B9-B757-6E50B94259B9}" sibTransId="{07E3275A-8332-47FE-A355-A78B132685BF}"/>
    <dgm:cxn modelId="{8892C990-E2C8-466E-85B1-C9ACB2701406}" type="presOf" srcId="{4650EF12-23B6-43D7-974F-DD57EC771F49}" destId="{30AFED91-2118-48A8-AA07-7FDF3194C610}" srcOrd="0" destOrd="0" presId="urn:microsoft.com/office/officeart/2005/8/layout/hList1"/>
    <dgm:cxn modelId="{78705E9D-08D1-4B9B-9DD3-17BC3D452353}" type="presOf" srcId="{CF16054D-9AD0-4B04-80BF-91CFEC66BC12}" destId="{2E31B4AC-CCE0-4FD7-B623-6A0F2AA2544F}" srcOrd="0" destOrd="0" presId="urn:microsoft.com/office/officeart/2005/8/layout/hList1"/>
    <dgm:cxn modelId="{447856A1-D570-446D-9CE3-66A2A449CA64}" type="presOf" srcId="{75C85AE5-93E4-4524-8932-1A230A6E881F}" destId="{9F74830C-18CA-49F4-8989-69135E9281A4}" srcOrd="0" destOrd="0" presId="urn:microsoft.com/office/officeart/2005/8/layout/hList1"/>
    <dgm:cxn modelId="{7507D1AB-050C-411E-ABD6-284041D19352}" srcId="{0BF8EE08-F414-45B7-B6ED-B547C61558D1}" destId="{668A1CF9-F8AA-4133-A95C-8A93B2A3809F}" srcOrd="2" destOrd="0" parTransId="{B699A5F7-3361-4E7A-9F46-7A8043CF5C0D}" sibTransId="{A2112743-DFA7-4D93-9534-F1CCE1521528}"/>
    <dgm:cxn modelId="{2F74A4B3-80D5-4E06-A74D-38967D5654BE}" type="presOf" srcId="{706A479E-BDC4-4340-8A5B-C53F92324E69}" destId="{30AFED91-2118-48A8-AA07-7FDF3194C610}" srcOrd="0" destOrd="1" presId="urn:microsoft.com/office/officeart/2005/8/layout/hList1"/>
    <dgm:cxn modelId="{073F01B8-2450-4DA5-B24D-F9AE9EAADC39}" type="presOf" srcId="{795A67F5-B884-479F-90E1-FC0496402C33}" destId="{30AFED91-2118-48A8-AA07-7FDF3194C610}" srcOrd="0" destOrd="3" presId="urn:microsoft.com/office/officeart/2005/8/layout/hList1"/>
    <dgm:cxn modelId="{1FAECCC1-8FC5-464D-9BE8-2B05A6812945}" srcId="{5151A184-10F6-4E79-A4F6-BE65940F5E04}" destId="{C44525CE-B45D-4030-A3AF-D7D98A824FF7}" srcOrd="2" destOrd="0" parTransId="{18718D6B-A3DA-48C4-94A8-166C287D2B96}" sibTransId="{1D22E308-06BC-4E54-97F7-161910BF1F53}"/>
    <dgm:cxn modelId="{2FC8A1C7-D8BD-4001-9209-764ED30E936D}" srcId="{0BF8EE08-F414-45B7-B6ED-B547C61558D1}" destId="{CE1176CA-1648-4FBC-A364-A774AFCAD912}" srcOrd="7" destOrd="0" parTransId="{DCF55420-1784-4231-AECC-BDA9B1888452}" sibTransId="{ACB5AF96-4015-425F-80BF-29F40F72F69A}"/>
    <dgm:cxn modelId="{CF749DC8-538F-4BA2-BAF0-59A1B8C4FCD4}" type="presOf" srcId="{16A7D8B3-89F8-47BB-8B9E-AE00B6257252}" destId="{5AEEDCB6-785C-4643-80B9-2841DEE107F6}" srcOrd="0" destOrd="0" presId="urn:microsoft.com/office/officeart/2005/8/layout/hList1"/>
    <dgm:cxn modelId="{AA48B8CB-87B5-4EDD-8505-4FE422BC7152}" type="presOf" srcId="{493FE516-0036-49EE-A7B8-000F4ECF30A3}" destId="{2E31B4AC-CCE0-4FD7-B623-6A0F2AA2544F}" srcOrd="0" destOrd="5" presId="urn:microsoft.com/office/officeart/2005/8/layout/hList1"/>
    <dgm:cxn modelId="{740A49D0-ED28-4E35-8760-D6A82D6D98F6}" srcId="{5151A184-10F6-4E79-A4F6-BE65940F5E04}" destId="{706A479E-BDC4-4340-8A5B-C53F92324E69}" srcOrd="1" destOrd="0" parTransId="{FEF9FAA6-ED42-4BD1-9DC3-C7BA9B84C703}" sibTransId="{735DD76F-AC72-4EA4-B828-A7829DE61839}"/>
    <dgm:cxn modelId="{9E204FD4-E84B-4FFB-B524-E82848D084CC}" type="presOf" srcId="{5151A184-10F6-4E79-A4F6-BE65940F5E04}" destId="{927C0211-E6D1-4B58-B984-0BB926EAC7A6}" srcOrd="0" destOrd="0" presId="urn:microsoft.com/office/officeart/2005/8/layout/hList1"/>
    <dgm:cxn modelId="{996BF1DF-3CEB-497D-9E83-24E1AC44E199}" type="presOf" srcId="{57E0BF04-202A-4A35-A807-34377F01A80D}" destId="{2E31B4AC-CCE0-4FD7-B623-6A0F2AA2544F}" srcOrd="0" destOrd="3" presId="urn:microsoft.com/office/officeart/2005/8/layout/hList1"/>
    <dgm:cxn modelId="{320D7AED-3DB9-4EEE-A7F6-48DE9807177B}" srcId="{16A7D8B3-89F8-47BB-8B9E-AE00B6257252}" destId="{75C85AE5-93E4-4524-8932-1A230A6E881F}" srcOrd="2" destOrd="0" parTransId="{48B8B4E7-7EC0-4949-9CC8-0BB62F0A1DF3}" sibTransId="{FEA2810D-3041-4001-AC39-CB5A72CC99A1}"/>
    <dgm:cxn modelId="{56869EEE-6639-44C6-A3B0-E6F54B4D76FB}" type="presOf" srcId="{668A1CF9-F8AA-4133-A95C-8A93B2A3809F}" destId="{2E31B4AC-CCE0-4FD7-B623-6A0F2AA2544F}" srcOrd="0" destOrd="2" presId="urn:microsoft.com/office/officeart/2005/8/layout/hList1"/>
    <dgm:cxn modelId="{E8C731F1-A849-4BAD-9F48-421D4A988D5E}" type="presOf" srcId="{BA227793-CC1B-4A99-B2C6-E0A2CF8D8B56}" destId="{6E3AC96E-1101-4279-86C1-68E741C60813}" srcOrd="0" destOrd="1" presId="urn:microsoft.com/office/officeart/2005/8/layout/hList1"/>
    <dgm:cxn modelId="{CCCF97F9-92ED-4817-AFB4-059D2C36289E}" srcId="{0BF8EE08-F414-45B7-B6ED-B547C61558D1}" destId="{CF16054D-9AD0-4B04-80BF-91CFEC66BC12}" srcOrd="0" destOrd="0" parTransId="{B5C41C22-AA30-41C8-8B69-4C5A94542A27}" sibTransId="{0B72D3A7-61A5-46B0-9866-832BBA9812B2}"/>
    <dgm:cxn modelId="{BA95E9D2-D102-4292-BB17-7FCC80961A33}" type="presParOf" srcId="{5AEEDCB6-785C-4643-80B9-2841DEE107F6}" destId="{D2B9CC3B-EA88-4251-ABAD-0BC5DA350BEE}" srcOrd="0" destOrd="0" presId="urn:microsoft.com/office/officeart/2005/8/layout/hList1"/>
    <dgm:cxn modelId="{5E95AB1B-10A5-419B-A818-8B3CCF1308CA}" type="presParOf" srcId="{D2B9CC3B-EA88-4251-ABAD-0BC5DA350BEE}" destId="{927C0211-E6D1-4B58-B984-0BB926EAC7A6}" srcOrd="0" destOrd="0" presId="urn:microsoft.com/office/officeart/2005/8/layout/hList1"/>
    <dgm:cxn modelId="{F3FBCC7F-350B-4DD9-8C6C-D84934D4529B}" type="presParOf" srcId="{D2B9CC3B-EA88-4251-ABAD-0BC5DA350BEE}" destId="{30AFED91-2118-48A8-AA07-7FDF3194C610}" srcOrd="1" destOrd="0" presId="urn:microsoft.com/office/officeart/2005/8/layout/hList1"/>
    <dgm:cxn modelId="{8113DCA4-D2F2-4DCE-A8E3-AEB0DB6CE128}" type="presParOf" srcId="{5AEEDCB6-785C-4643-80B9-2841DEE107F6}" destId="{FF3037A1-CD50-49EB-B08E-2521E6F354BA}" srcOrd="1" destOrd="0" presId="urn:microsoft.com/office/officeart/2005/8/layout/hList1"/>
    <dgm:cxn modelId="{FE23C5BA-3C0D-4862-8C09-2CC025F046C0}" type="presParOf" srcId="{5AEEDCB6-785C-4643-80B9-2841DEE107F6}" destId="{0FEED2CA-D3D5-4F5D-A40D-90B3B06B5D09}" srcOrd="2" destOrd="0" presId="urn:microsoft.com/office/officeart/2005/8/layout/hList1"/>
    <dgm:cxn modelId="{7E6C6F91-AD5F-427D-A065-3FF10FDFE783}" type="presParOf" srcId="{0FEED2CA-D3D5-4F5D-A40D-90B3B06B5D09}" destId="{07F86D0D-3B74-4264-BDEC-011C044E8E40}" srcOrd="0" destOrd="0" presId="urn:microsoft.com/office/officeart/2005/8/layout/hList1"/>
    <dgm:cxn modelId="{89DB3828-ACC2-47FD-86E3-E41002E0354B}" type="presParOf" srcId="{0FEED2CA-D3D5-4F5D-A40D-90B3B06B5D09}" destId="{2E31B4AC-CCE0-4FD7-B623-6A0F2AA2544F}" srcOrd="1" destOrd="0" presId="urn:microsoft.com/office/officeart/2005/8/layout/hList1"/>
    <dgm:cxn modelId="{7FC780D3-5557-4E40-B45D-F8BFF70F2A46}" type="presParOf" srcId="{5AEEDCB6-785C-4643-80B9-2841DEE107F6}" destId="{694FD3BC-3B09-45A5-914D-C6F0AA839627}" srcOrd="3" destOrd="0" presId="urn:microsoft.com/office/officeart/2005/8/layout/hList1"/>
    <dgm:cxn modelId="{AA3ACE24-CD66-469A-BD91-9E61B0752AF2}" type="presParOf" srcId="{5AEEDCB6-785C-4643-80B9-2841DEE107F6}" destId="{46E75E5F-A501-46DF-BA5C-F81DBE82CF75}" srcOrd="4" destOrd="0" presId="urn:microsoft.com/office/officeart/2005/8/layout/hList1"/>
    <dgm:cxn modelId="{8DAF3294-BAE4-4FE4-947F-47E17644240C}" type="presParOf" srcId="{46E75E5F-A501-46DF-BA5C-F81DBE82CF75}" destId="{9F74830C-18CA-49F4-8989-69135E9281A4}" srcOrd="0" destOrd="0" presId="urn:microsoft.com/office/officeart/2005/8/layout/hList1"/>
    <dgm:cxn modelId="{D6B74223-A874-43F1-ABC3-8FD49AF9C459}" type="presParOf" srcId="{46E75E5F-A501-46DF-BA5C-F81DBE82CF75}" destId="{6E3AC96E-1101-4279-86C1-68E741C608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3E5E96-BE7E-4448-A241-FF0B0E01677B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85FFC10-432E-483F-A078-CA2D314A0AEB}">
      <dgm:prSet phldrT="[Text]" phldr="0"/>
      <dgm:spPr/>
      <dgm:t>
        <a:bodyPr/>
        <a:lstStyle/>
        <a:p>
          <a:r>
            <a:rPr lang="en-US"/>
            <a:t>HVAC switches &amp; thermostat controls</a:t>
          </a:r>
          <a:endParaRPr lang="en-US" dirty="0"/>
        </a:p>
      </dgm:t>
    </dgm:pt>
    <dgm:pt modelId="{9BA6CCE2-6498-40F6-BBB7-DFC4F84C05B5}" type="parTrans" cxnId="{A8E1E10A-3060-4D84-978B-84A8635E2A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70ECCA-84D2-41F6-AA53-6377A1C3D1A7}" type="sibTrans" cxnId="{A8E1E10A-3060-4D84-978B-84A8635E2A9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61501F-6CD7-4D55-8326-912064D0AAEB}">
      <dgm:prSet phldrT="[Text]" phldr="0"/>
      <dgm:spPr/>
      <dgm:t>
        <a:bodyPr/>
        <a:lstStyle/>
        <a:p>
          <a:r>
            <a:rPr lang="en-US"/>
            <a:t>Water heating controls</a:t>
          </a:r>
          <a:endParaRPr lang="en-US" dirty="0"/>
        </a:p>
      </dgm:t>
    </dgm:pt>
    <dgm:pt modelId="{1BFFADAC-F45B-4F3A-8B02-8AC159E8FD63}" type="parTrans" cxnId="{1AE5432B-8867-4FC0-87A0-7BD55E852E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4C50DF6-8E14-423B-9E3C-F76843D7CE2D}" type="sibTrans" cxnId="{1AE5432B-8867-4FC0-87A0-7BD55E852E4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4FE63F-3B37-483B-82BB-ECC683819672}">
      <dgm:prSet phldrT="[Text]" phldr="0"/>
      <dgm:spPr/>
      <dgm:t>
        <a:bodyPr/>
        <a:lstStyle/>
        <a:p>
          <a:r>
            <a:rPr lang="en-US" dirty="0"/>
            <a:t>Pricing programs, including time of use programs</a:t>
          </a:r>
        </a:p>
      </dgm:t>
    </dgm:pt>
    <dgm:pt modelId="{BE08CEA0-6D37-4F6F-A702-7D1754859F99}" type="parTrans" cxnId="{CDABE7F9-8D40-43A7-8892-1491843848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48DBFC-3796-40F7-88EF-CFCD2144156F}" type="sibTrans" cxnId="{CDABE7F9-8D40-43A7-8892-14918438488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A28E9C-1A8A-4BAF-9012-A84ECDCC048A}">
      <dgm:prSet phldrT="[Text]" phldr="0"/>
      <dgm:spPr/>
      <dgm:t>
        <a:bodyPr/>
        <a:lstStyle/>
        <a:p>
          <a:r>
            <a:rPr lang="en-US"/>
            <a:t>Electric vehicle programs</a:t>
          </a:r>
          <a:endParaRPr lang="en-US" dirty="0"/>
        </a:p>
      </dgm:t>
    </dgm:pt>
    <dgm:pt modelId="{ED63EB53-5509-4DCF-A0D1-4F1543A347BE}" type="parTrans" cxnId="{3C22135C-E5FC-4A8E-B157-A84A3E7D70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AC2BC5-8D71-4904-9EAB-496B8261E865}" type="sibTrans" cxnId="{3C22135C-E5FC-4A8E-B157-A84A3E7D70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257A42F-B20D-4D60-B842-B639B1AB3FC7}">
      <dgm:prSet phldrT="[Text]" phldr="0"/>
      <dgm:spPr/>
      <dgm:t>
        <a:bodyPr/>
        <a:lstStyle/>
        <a:p>
          <a:r>
            <a:rPr lang="en-US"/>
            <a:t>Battery management</a:t>
          </a:r>
          <a:endParaRPr lang="en-US" dirty="0"/>
        </a:p>
      </dgm:t>
    </dgm:pt>
    <dgm:pt modelId="{CC1DAEAA-00A9-4C09-B764-872B777F7FCD}" type="parTrans" cxnId="{DC12BF6B-9FD6-4959-BA2C-6BA19A1824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94104D7-E4C7-4122-9CC6-E5EFCA12E69A}" type="sibTrans" cxnId="{DC12BF6B-9FD6-4959-BA2C-6BA19A1824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933DD34-EC8A-457B-9B85-047CF6E77486}">
      <dgm:prSet phldrT="[Text]" phldr="0"/>
      <dgm:spPr/>
      <dgm:t>
        <a:bodyPr/>
        <a:lstStyle/>
        <a:p>
          <a:r>
            <a:rPr lang="en-US"/>
            <a:t>Demand curtailment</a:t>
          </a:r>
          <a:endParaRPr lang="en-US" dirty="0"/>
        </a:p>
      </dgm:t>
    </dgm:pt>
    <dgm:pt modelId="{BEE51F47-16BB-4536-95EE-C8944086CC21}" type="parTrans" cxnId="{09631F80-F103-4B25-B192-0DF485E35F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377706-07E1-4055-92DB-3476C82821DD}" type="sibTrans" cxnId="{09631F80-F103-4B25-B192-0DF485E35F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2D7A32-EDCC-4454-BAB2-8247D6A92672}">
      <dgm:prSet phldrT="[Text]" phldr="0"/>
      <dgm:spPr/>
      <dgm:t>
        <a:bodyPr/>
        <a:lstStyle/>
        <a:p>
          <a:r>
            <a:rPr lang="en-US"/>
            <a:t>Irrigation Control</a:t>
          </a:r>
          <a:endParaRPr lang="en-US" dirty="0"/>
        </a:p>
      </dgm:t>
    </dgm:pt>
    <dgm:pt modelId="{5237D954-063B-4F70-9E23-3EE18FBCED7A}" type="parTrans" cxnId="{8D461C2C-3A50-448B-81FD-F7D7806D08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F93C03-14CC-4903-8542-28DD08869485}" type="sibTrans" cxnId="{8D461C2C-3A50-448B-81FD-F7D7806D089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A322DD-69DE-4CA2-90EE-03D1FB8689F6}">
      <dgm:prSet phldrT="[Text]" phldr="0"/>
      <dgm:spPr/>
      <dgm:t>
        <a:bodyPr/>
        <a:lstStyle/>
        <a:p>
          <a:r>
            <a:rPr lang="en-US"/>
            <a:t>Demand Voltage regulation </a:t>
          </a:r>
          <a:endParaRPr lang="en-US" dirty="0"/>
        </a:p>
      </dgm:t>
    </dgm:pt>
    <dgm:pt modelId="{AC475D46-8AF5-484E-B8CD-1A0C5FFBA645}" type="parTrans" cxnId="{3862BAF2-64D7-4548-BC47-AFD8EF8F4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5FEDD9-4B77-4443-9335-FA5550838A5C}" type="sibTrans" cxnId="{3862BAF2-64D7-4548-BC47-AFD8EF8F42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00BA5D-3432-4472-8475-E65F16D4C333}" type="pres">
      <dgm:prSet presAssocID="{3B3E5E96-BE7E-4448-A241-FF0B0E01677B}" presName="diagram" presStyleCnt="0">
        <dgm:presLayoutVars>
          <dgm:dir/>
          <dgm:resizeHandles val="exact"/>
        </dgm:presLayoutVars>
      </dgm:prSet>
      <dgm:spPr/>
    </dgm:pt>
    <dgm:pt modelId="{690FDA65-6444-42A7-AA66-F1A8D2367E45}" type="pres">
      <dgm:prSet presAssocID="{285FFC10-432E-483F-A078-CA2D314A0AEB}" presName="node" presStyleLbl="node1" presStyleIdx="0" presStyleCnt="8">
        <dgm:presLayoutVars>
          <dgm:bulletEnabled val="1"/>
        </dgm:presLayoutVars>
      </dgm:prSet>
      <dgm:spPr/>
    </dgm:pt>
    <dgm:pt modelId="{7B577592-B2D2-4E59-AD76-EFA30B593F5D}" type="pres">
      <dgm:prSet presAssocID="{AB70ECCA-84D2-41F6-AA53-6377A1C3D1A7}" presName="sibTrans" presStyleCnt="0"/>
      <dgm:spPr/>
    </dgm:pt>
    <dgm:pt modelId="{770AE826-8888-49C8-9431-8178620596DF}" type="pres">
      <dgm:prSet presAssocID="{E161501F-6CD7-4D55-8326-912064D0AAEB}" presName="node" presStyleLbl="node1" presStyleIdx="1" presStyleCnt="8">
        <dgm:presLayoutVars>
          <dgm:bulletEnabled val="1"/>
        </dgm:presLayoutVars>
      </dgm:prSet>
      <dgm:spPr/>
    </dgm:pt>
    <dgm:pt modelId="{132730DE-2963-4B42-8593-47FDBE73D332}" type="pres">
      <dgm:prSet presAssocID="{74C50DF6-8E14-423B-9E3C-F76843D7CE2D}" presName="sibTrans" presStyleCnt="0"/>
      <dgm:spPr/>
    </dgm:pt>
    <dgm:pt modelId="{9CC0D3A0-67DC-47D1-93FE-40581DBC54D4}" type="pres">
      <dgm:prSet presAssocID="{FF4FE63F-3B37-483B-82BB-ECC683819672}" presName="node" presStyleLbl="node1" presStyleIdx="2" presStyleCnt="8">
        <dgm:presLayoutVars>
          <dgm:bulletEnabled val="1"/>
        </dgm:presLayoutVars>
      </dgm:prSet>
      <dgm:spPr/>
    </dgm:pt>
    <dgm:pt modelId="{1E9C459F-69AF-446B-9961-50772CC5658E}" type="pres">
      <dgm:prSet presAssocID="{6C48DBFC-3796-40F7-88EF-CFCD2144156F}" presName="sibTrans" presStyleCnt="0"/>
      <dgm:spPr/>
    </dgm:pt>
    <dgm:pt modelId="{F7F49CA3-CF42-465C-9419-AF500A0A8AA4}" type="pres">
      <dgm:prSet presAssocID="{7CA28E9C-1A8A-4BAF-9012-A84ECDCC048A}" presName="node" presStyleLbl="node1" presStyleIdx="3" presStyleCnt="8">
        <dgm:presLayoutVars>
          <dgm:bulletEnabled val="1"/>
        </dgm:presLayoutVars>
      </dgm:prSet>
      <dgm:spPr/>
    </dgm:pt>
    <dgm:pt modelId="{AE03A9D1-5FE9-4B3F-A658-9EC77FC984BF}" type="pres">
      <dgm:prSet presAssocID="{85AC2BC5-8D71-4904-9EAB-496B8261E865}" presName="sibTrans" presStyleCnt="0"/>
      <dgm:spPr/>
    </dgm:pt>
    <dgm:pt modelId="{6CB2222C-4238-4555-81C0-726EA3103A74}" type="pres">
      <dgm:prSet presAssocID="{E257A42F-B20D-4D60-B842-B639B1AB3FC7}" presName="node" presStyleLbl="node1" presStyleIdx="4" presStyleCnt="8">
        <dgm:presLayoutVars>
          <dgm:bulletEnabled val="1"/>
        </dgm:presLayoutVars>
      </dgm:prSet>
      <dgm:spPr/>
    </dgm:pt>
    <dgm:pt modelId="{A09D73AB-ED77-4387-B407-D1F60D82523B}" type="pres">
      <dgm:prSet presAssocID="{794104D7-E4C7-4122-9CC6-E5EFCA12E69A}" presName="sibTrans" presStyleCnt="0"/>
      <dgm:spPr/>
    </dgm:pt>
    <dgm:pt modelId="{18511D02-CF54-4F77-BAAE-2C0D3BA3B757}" type="pres">
      <dgm:prSet presAssocID="{5933DD34-EC8A-457B-9B85-047CF6E77486}" presName="node" presStyleLbl="node1" presStyleIdx="5" presStyleCnt="8">
        <dgm:presLayoutVars>
          <dgm:bulletEnabled val="1"/>
        </dgm:presLayoutVars>
      </dgm:prSet>
      <dgm:spPr/>
    </dgm:pt>
    <dgm:pt modelId="{E30CAF05-3E0B-46C1-85A6-DE73CBC03A72}" type="pres">
      <dgm:prSet presAssocID="{73377706-07E1-4055-92DB-3476C82821DD}" presName="sibTrans" presStyleCnt="0"/>
      <dgm:spPr/>
    </dgm:pt>
    <dgm:pt modelId="{CF8F37E1-EF55-4838-895A-58791F6A5EB9}" type="pres">
      <dgm:prSet presAssocID="{072D7A32-EDCC-4454-BAB2-8247D6A92672}" presName="node" presStyleLbl="node1" presStyleIdx="6" presStyleCnt="8">
        <dgm:presLayoutVars>
          <dgm:bulletEnabled val="1"/>
        </dgm:presLayoutVars>
      </dgm:prSet>
      <dgm:spPr/>
    </dgm:pt>
    <dgm:pt modelId="{56473FB3-255F-445F-8F45-4A915E82D585}" type="pres">
      <dgm:prSet presAssocID="{13F93C03-14CC-4903-8542-28DD08869485}" presName="sibTrans" presStyleCnt="0"/>
      <dgm:spPr/>
    </dgm:pt>
    <dgm:pt modelId="{6E658115-88D4-430A-AE66-16C350117F1E}" type="pres">
      <dgm:prSet presAssocID="{7DA322DD-69DE-4CA2-90EE-03D1FB8689F6}" presName="node" presStyleLbl="node1" presStyleIdx="7" presStyleCnt="8">
        <dgm:presLayoutVars>
          <dgm:bulletEnabled val="1"/>
        </dgm:presLayoutVars>
      </dgm:prSet>
      <dgm:spPr/>
    </dgm:pt>
  </dgm:ptLst>
  <dgm:cxnLst>
    <dgm:cxn modelId="{C8ABD203-4E11-4C18-A09B-129D96BE425B}" type="presOf" srcId="{E257A42F-B20D-4D60-B842-B639B1AB3FC7}" destId="{6CB2222C-4238-4555-81C0-726EA3103A74}" srcOrd="0" destOrd="0" presId="urn:microsoft.com/office/officeart/2005/8/layout/default"/>
    <dgm:cxn modelId="{4FCFFA08-413B-4FF1-8D53-2A121CCDBF73}" type="presOf" srcId="{3B3E5E96-BE7E-4448-A241-FF0B0E01677B}" destId="{7C00BA5D-3432-4472-8475-E65F16D4C333}" srcOrd="0" destOrd="0" presId="urn:microsoft.com/office/officeart/2005/8/layout/default"/>
    <dgm:cxn modelId="{A8E1E10A-3060-4D84-978B-84A8635E2A90}" srcId="{3B3E5E96-BE7E-4448-A241-FF0B0E01677B}" destId="{285FFC10-432E-483F-A078-CA2D314A0AEB}" srcOrd="0" destOrd="0" parTransId="{9BA6CCE2-6498-40F6-BBB7-DFC4F84C05B5}" sibTransId="{AB70ECCA-84D2-41F6-AA53-6377A1C3D1A7}"/>
    <dgm:cxn modelId="{1AE5432B-8867-4FC0-87A0-7BD55E852E4C}" srcId="{3B3E5E96-BE7E-4448-A241-FF0B0E01677B}" destId="{E161501F-6CD7-4D55-8326-912064D0AAEB}" srcOrd="1" destOrd="0" parTransId="{1BFFADAC-F45B-4F3A-8B02-8AC159E8FD63}" sibTransId="{74C50DF6-8E14-423B-9E3C-F76843D7CE2D}"/>
    <dgm:cxn modelId="{8D461C2C-3A50-448B-81FD-F7D7806D0899}" srcId="{3B3E5E96-BE7E-4448-A241-FF0B0E01677B}" destId="{072D7A32-EDCC-4454-BAB2-8247D6A92672}" srcOrd="6" destOrd="0" parTransId="{5237D954-063B-4F70-9E23-3EE18FBCED7A}" sibTransId="{13F93C03-14CC-4903-8542-28DD08869485}"/>
    <dgm:cxn modelId="{19605833-EF10-4CD4-AE07-DDC71FE4E19B}" type="presOf" srcId="{FF4FE63F-3B37-483B-82BB-ECC683819672}" destId="{9CC0D3A0-67DC-47D1-93FE-40581DBC54D4}" srcOrd="0" destOrd="0" presId="urn:microsoft.com/office/officeart/2005/8/layout/default"/>
    <dgm:cxn modelId="{3C22135C-E5FC-4A8E-B157-A84A3E7D70BF}" srcId="{3B3E5E96-BE7E-4448-A241-FF0B0E01677B}" destId="{7CA28E9C-1A8A-4BAF-9012-A84ECDCC048A}" srcOrd="3" destOrd="0" parTransId="{ED63EB53-5509-4DCF-A0D1-4F1543A347BE}" sibTransId="{85AC2BC5-8D71-4904-9EAB-496B8261E865}"/>
    <dgm:cxn modelId="{DC12BF6B-9FD6-4959-BA2C-6BA19A182413}" srcId="{3B3E5E96-BE7E-4448-A241-FF0B0E01677B}" destId="{E257A42F-B20D-4D60-B842-B639B1AB3FC7}" srcOrd="4" destOrd="0" parTransId="{CC1DAEAA-00A9-4C09-B764-872B777F7FCD}" sibTransId="{794104D7-E4C7-4122-9CC6-E5EFCA12E69A}"/>
    <dgm:cxn modelId="{BC04255A-CB45-4B2B-A885-4B3F921A27FB}" type="presOf" srcId="{5933DD34-EC8A-457B-9B85-047CF6E77486}" destId="{18511D02-CF54-4F77-BAAE-2C0D3BA3B757}" srcOrd="0" destOrd="0" presId="urn:microsoft.com/office/officeart/2005/8/layout/default"/>
    <dgm:cxn modelId="{09631F80-F103-4B25-B192-0DF485E35FF9}" srcId="{3B3E5E96-BE7E-4448-A241-FF0B0E01677B}" destId="{5933DD34-EC8A-457B-9B85-047CF6E77486}" srcOrd="5" destOrd="0" parTransId="{BEE51F47-16BB-4536-95EE-C8944086CC21}" sibTransId="{73377706-07E1-4055-92DB-3476C82821DD}"/>
    <dgm:cxn modelId="{B48E8382-3ECC-4BEB-B847-F2CEFFFCFCD9}" type="presOf" srcId="{7DA322DD-69DE-4CA2-90EE-03D1FB8689F6}" destId="{6E658115-88D4-430A-AE66-16C350117F1E}" srcOrd="0" destOrd="0" presId="urn:microsoft.com/office/officeart/2005/8/layout/default"/>
    <dgm:cxn modelId="{A2FAB182-6F77-4117-8EBE-8B2B9FF65B93}" type="presOf" srcId="{285FFC10-432E-483F-A078-CA2D314A0AEB}" destId="{690FDA65-6444-42A7-AA66-F1A8D2367E45}" srcOrd="0" destOrd="0" presId="urn:microsoft.com/office/officeart/2005/8/layout/default"/>
    <dgm:cxn modelId="{863A8386-3CB6-4575-898C-7564B1CB1978}" type="presOf" srcId="{7CA28E9C-1A8A-4BAF-9012-A84ECDCC048A}" destId="{F7F49CA3-CF42-465C-9419-AF500A0A8AA4}" srcOrd="0" destOrd="0" presId="urn:microsoft.com/office/officeart/2005/8/layout/default"/>
    <dgm:cxn modelId="{6719BDA5-6A96-464F-961F-4F1E603FFCE6}" type="presOf" srcId="{E161501F-6CD7-4D55-8326-912064D0AAEB}" destId="{770AE826-8888-49C8-9431-8178620596DF}" srcOrd="0" destOrd="0" presId="urn:microsoft.com/office/officeart/2005/8/layout/default"/>
    <dgm:cxn modelId="{C290E5DA-CFDE-4D59-8663-6CB9EAD62EDD}" type="presOf" srcId="{072D7A32-EDCC-4454-BAB2-8247D6A92672}" destId="{CF8F37E1-EF55-4838-895A-58791F6A5EB9}" srcOrd="0" destOrd="0" presId="urn:microsoft.com/office/officeart/2005/8/layout/default"/>
    <dgm:cxn modelId="{3862BAF2-64D7-4548-BC47-AFD8EF8F421D}" srcId="{3B3E5E96-BE7E-4448-A241-FF0B0E01677B}" destId="{7DA322DD-69DE-4CA2-90EE-03D1FB8689F6}" srcOrd="7" destOrd="0" parTransId="{AC475D46-8AF5-484E-B8CD-1A0C5FFBA645}" sibTransId="{825FEDD9-4B77-4443-9335-FA5550838A5C}"/>
    <dgm:cxn modelId="{CDABE7F9-8D40-43A7-8892-149184384881}" srcId="{3B3E5E96-BE7E-4448-A241-FF0B0E01677B}" destId="{FF4FE63F-3B37-483B-82BB-ECC683819672}" srcOrd="2" destOrd="0" parTransId="{BE08CEA0-6D37-4F6F-A702-7D1754859F99}" sibTransId="{6C48DBFC-3796-40F7-88EF-CFCD2144156F}"/>
    <dgm:cxn modelId="{3734FE52-735F-4377-A878-64CB5AA3D4E0}" type="presParOf" srcId="{7C00BA5D-3432-4472-8475-E65F16D4C333}" destId="{690FDA65-6444-42A7-AA66-F1A8D2367E45}" srcOrd="0" destOrd="0" presId="urn:microsoft.com/office/officeart/2005/8/layout/default"/>
    <dgm:cxn modelId="{8E8F5CEE-41E3-40DC-B172-F0592E70AD69}" type="presParOf" srcId="{7C00BA5D-3432-4472-8475-E65F16D4C333}" destId="{7B577592-B2D2-4E59-AD76-EFA30B593F5D}" srcOrd="1" destOrd="0" presId="urn:microsoft.com/office/officeart/2005/8/layout/default"/>
    <dgm:cxn modelId="{4FA00A6E-510D-4D66-80AC-107BD41CF1F5}" type="presParOf" srcId="{7C00BA5D-3432-4472-8475-E65F16D4C333}" destId="{770AE826-8888-49C8-9431-8178620596DF}" srcOrd="2" destOrd="0" presId="urn:microsoft.com/office/officeart/2005/8/layout/default"/>
    <dgm:cxn modelId="{60B3DBB8-5E05-4637-B759-E956C1ECF753}" type="presParOf" srcId="{7C00BA5D-3432-4472-8475-E65F16D4C333}" destId="{132730DE-2963-4B42-8593-47FDBE73D332}" srcOrd="3" destOrd="0" presId="urn:microsoft.com/office/officeart/2005/8/layout/default"/>
    <dgm:cxn modelId="{C0037239-F74C-46F3-9004-A568A6809F78}" type="presParOf" srcId="{7C00BA5D-3432-4472-8475-E65F16D4C333}" destId="{9CC0D3A0-67DC-47D1-93FE-40581DBC54D4}" srcOrd="4" destOrd="0" presId="urn:microsoft.com/office/officeart/2005/8/layout/default"/>
    <dgm:cxn modelId="{AE6097B8-5CEC-432C-B7A7-A88506721B20}" type="presParOf" srcId="{7C00BA5D-3432-4472-8475-E65F16D4C333}" destId="{1E9C459F-69AF-446B-9961-50772CC5658E}" srcOrd="5" destOrd="0" presId="urn:microsoft.com/office/officeart/2005/8/layout/default"/>
    <dgm:cxn modelId="{A423807D-7B47-4CE7-A6B3-8D0F20BB3A3D}" type="presParOf" srcId="{7C00BA5D-3432-4472-8475-E65F16D4C333}" destId="{F7F49CA3-CF42-465C-9419-AF500A0A8AA4}" srcOrd="6" destOrd="0" presId="urn:microsoft.com/office/officeart/2005/8/layout/default"/>
    <dgm:cxn modelId="{8F2AFC22-3895-4060-B7CD-50634D7A7806}" type="presParOf" srcId="{7C00BA5D-3432-4472-8475-E65F16D4C333}" destId="{AE03A9D1-5FE9-4B3F-A658-9EC77FC984BF}" srcOrd="7" destOrd="0" presId="urn:microsoft.com/office/officeart/2005/8/layout/default"/>
    <dgm:cxn modelId="{E439EE19-F0FB-42BE-8F95-A9875F6A698E}" type="presParOf" srcId="{7C00BA5D-3432-4472-8475-E65F16D4C333}" destId="{6CB2222C-4238-4555-81C0-726EA3103A74}" srcOrd="8" destOrd="0" presId="urn:microsoft.com/office/officeart/2005/8/layout/default"/>
    <dgm:cxn modelId="{8A5D6DFA-523E-4650-B507-F7BA3D731837}" type="presParOf" srcId="{7C00BA5D-3432-4472-8475-E65F16D4C333}" destId="{A09D73AB-ED77-4387-B407-D1F60D82523B}" srcOrd="9" destOrd="0" presId="urn:microsoft.com/office/officeart/2005/8/layout/default"/>
    <dgm:cxn modelId="{C805EDF3-BB26-412C-9BBA-7ACF916ACE12}" type="presParOf" srcId="{7C00BA5D-3432-4472-8475-E65F16D4C333}" destId="{18511D02-CF54-4F77-BAAE-2C0D3BA3B757}" srcOrd="10" destOrd="0" presId="urn:microsoft.com/office/officeart/2005/8/layout/default"/>
    <dgm:cxn modelId="{0065C442-98DF-492D-854C-F6011D043597}" type="presParOf" srcId="{7C00BA5D-3432-4472-8475-E65F16D4C333}" destId="{E30CAF05-3E0B-46C1-85A6-DE73CBC03A72}" srcOrd="11" destOrd="0" presId="urn:microsoft.com/office/officeart/2005/8/layout/default"/>
    <dgm:cxn modelId="{5F0E31B6-997F-40B1-8555-85156389F07E}" type="presParOf" srcId="{7C00BA5D-3432-4472-8475-E65F16D4C333}" destId="{CF8F37E1-EF55-4838-895A-58791F6A5EB9}" srcOrd="12" destOrd="0" presId="urn:microsoft.com/office/officeart/2005/8/layout/default"/>
    <dgm:cxn modelId="{ABE3D323-5039-4F29-9F78-69AC2527A39F}" type="presParOf" srcId="{7C00BA5D-3432-4472-8475-E65F16D4C333}" destId="{56473FB3-255F-445F-8F45-4A915E82D585}" srcOrd="13" destOrd="0" presId="urn:microsoft.com/office/officeart/2005/8/layout/default"/>
    <dgm:cxn modelId="{665CCC45-3F3F-4E56-A142-245AC80CC04D}" type="presParOf" srcId="{7C00BA5D-3432-4472-8475-E65F16D4C333}" destId="{6E658115-88D4-430A-AE66-16C350117F1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0211-E6D1-4B58-B984-0BB926EAC7A6}">
      <dsp:nvSpPr>
        <dsp:cNvPr id="0" name=""/>
        <dsp:cNvSpPr/>
      </dsp:nvSpPr>
      <dsp:spPr>
        <a:xfrm>
          <a:off x="3286" y="341452"/>
          <a:ext cx="3203971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Primary</a:t>
          </a:r>
        </a:p>
      </dsp:txBody>
      <dsp:txXfrm>
        <a:off x="3286" y="341452"/>
        <a:ext cx="3203971" cy="547200"/>
      </dsp:txXfrm>
    </dsp:sp>
    <dsp:sp modelId="{30AFED91-2118-48A8-AA07-7FDF3194C610}">
      <dsp:nvSpPr>
        <dsp:cNvPr id="0" name=""/>
        <dsp:cNvSpPr/>
      </dsp:nvSpPr>
      <dsp:spPr>
        <a:xfrm>
          <a:off x="3286" y="888652"/>
          <a:ext cx="3203971" cy="275769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Utility Scale Solar PV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Onshore Wind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 Scale Renewables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Gas Combined Cycle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Gas Simple Cycle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Battery Storage (Li-Ion)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Renewables + Storage</a:t>
          </a:r>
        </a:p>
      </dsp:txBody>
      <dsp:txXfrm>
        <a:off x="3286" y="888652"/>
        <a:ext cx="3203971" cy="2757695"/>
      </dsp:txXfrm>
    </dsp:sp>
    <dsp:sp modelId="{07F86D0D-3B74-4264-BDEC-011C044E8E40}">
      <dsp:nvSpPr>
        <dsp:cNvPr id="0" name=""/>
        <dsp:cNvSpPr/>
      </dsp:nvSpPr>
      <dsp:spPr>
        <a:xfrm>
          <a:off x="3655814" y="341452"/>
          <a:ext cx="3203971" cy="547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Limited Availability</a:t>
          </a:r>
        </a:p>
      </dsp:txBody>
      <dsp:txXfrm>
        <a:off x="3655814" y="341452"/>
        <a:ext cx="3203971" cy="547200"/>
      </dsp:txXfrm>
    </dsp:sp>
    <dsp:sp modelId="{2E31B4AC-CCE0-4FD7-B623-6A0F2AA2544F}">
      <dsp:nvSpPr>
        <dsp:cNvPr id="0" name=""/>
        <dsp:cNvSpPr/>
      </dsp:nvSpPr>
      <dsp:spPr>
        <a:xfrm>
          <a:off x="3655814" y="888652"/>
          <a:ext cx="3203971" cy="27576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Conventional Geothermal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Offshore Wind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Pumped Storage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Biomass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Hydro Upgrades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Biogas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Small Hydro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Combined Heat and Power</a:t>
          </a:r>
        </a:p>
      </dsp:txBody>
      <dsp:txXfrm>
        <a:off x="3655814" y="888652"/>
        <a:ext cx="3203971" cy="2757695"/>
      </dsp:txXfrm>
    </dsp:sp>
    <dsp:sp modelId="{9F74830C-18CA-49F4-8989-69135E9281A4}">
      <dsp:nvSpPr>
        <dsp:cNvPr id="0" name=""/>
        <dsp:cNvSpPr/>
      </dsp:nvSpPr>
      <dsp:spPr>
        <a:xfrm>
          <a:off x="7308342" y="341452"/>
          <a:ext cx="3203971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Emerging Technology</a:t>
          </a:r>
        </a:p>
      </dsp:txBody>
      <dsp:txXfrm>
        <a:off x="7308342" y="341452"/>
        <a:ext cx="3203971" cy="547200"/>
      </dsp:txXfrm>
    </dsp:sp>
    <dsp:sp modelId="{6E3AC96E-1101-4279-86C1-68E741C60813}">
      <dsp:nvSpPr>
        <dsp:cNvPr id="0" name=""/>
        <dsp:cNvSpPr/>
      </dsp:nvSpPr>
      <dsp:spPr>
        <a:xfrm>
          <a:off x="7308342" y="888652"/>
          <a:ext cx="3203971" cy="275769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Clean Baseload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Clean Long Duration Storage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Clean Peaker/Medium Duration Storage</a:t>
          </a:r>
        </a:p>
      </dsp:txBody>
      <dsp:txXfrm>
        <a:off x="7308342" y="888652"/>
        <a:ext cx="3203971" cy="2757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FDA65-6444-42A7-AA66-F1A8D2367E45}">
      <dsp:nvSpPr>
        <dsp:cNvPr id="0" name=""/>
        <dsp:cNvSpPr/>
      </dsp:nvSpPr>
      <dsp:spPr>
        <a:xfrm>
          <a:off x="3080" y="405263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HVAC switches &amp; thermostat controls</a:t>
          </a:r>
          <a:endParaRPr lang="en-US" sz="2400" kern="1200" dirty="0"/>
        </a:p>
      </dsp:txBody>
      <dsp:txXfrm>
        <a:off x="3080" y="405263"/>
        <a:ext cx="2444055" cy="1466433"/>
      </dsp:txXfrm>
    </dsp:sp>
    <dsp:sp modelId="{770AE826-8888-49C8-9431-8178620596DF}">
      <dsp:nvSpPr>
        <dsp:cNvPr id="0" name=""/>
        <dsp:cNvSpPr/>
      </dsp:nvSpPr>
      <dsp:spPr>
        <a:xfrm>
          <a:off x="2691541" y="405263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Water heating controls</a:t>
          </a:r>
          <a:endParaRPr lang="en-US" sz="2400" kern="1200" dirty="0"/>
        </a:p>
      </dsp:txBody>
      <dsp:txXfrm>
        <a:off x="2691541" y="405263"/>
        <a:ext cx="2444055" cy="1466433"/>
      </dsp:txXfrm>
    </dsp:sp>
    <dsp:sp modelId="{9CC0D3A0-67DC-47D1-93FE-40581DBC54D4}">
      <dsp:nvSpPr>
        <dsp:cNvPr id="0" name=""/>
        <dsp:cNvSpPr/>
      </dsp:nvSpPr>
      <dsp:spPr>
        <a:xfrm>
          <a:off x="5380002" y="405263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Pricing programs, including time of use programs</a:t>
          </a:r>
        </a:p>
      </dsp:txBody>
      <dsp:txXfrm>
        <a:off x="5380002" y="405263"/>
        <a:ext cx="2444055" cy="1466433"/>
      </dsp:txXfrm>
    </dsp:sp>
    <dsp:sp modelId="{F7F49CA3-CF42-465C-9419-AF500A0A8AA4}">
      <dsp:nvSpPr>
        <dsp:cNvPr id="0" name=""/>
        <dsp:cNvSpPr/>
      </dsp:nvSpPr>
      <dsp:spPr>
        <a:xfrm>
          <a:off x="8068463" y="405263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Electric vehicle programs</a:t>
          </a:r>
          <a:endParaRPr lang="en-US" sz="2400" kern="1200" dirty="0"/>
        </a:p>
      </dsp:txBody>
      <dsp:txXfrm>
        <a:off x="8068463" y="405263"/>
        <a:ext cx="2444055" cy="1466433"/>
      </dsp:txXfrm>
    </dsp:sp>
    <dsp:sp modelId="{6CB2222C-4238-4555-81C0-726EA3103A74}">
      <dsp:nvSpPr>
        <dsp:cNvPr id="0" name=""/>
        <dsp:cNvSpPr/>
      </dsp:nvSpPr>
      <dsp:spPr>
        <a:xfrm>
          <a:off x="3080" y="2116102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Battery management</a:t>
          </a:r>
          <a:endParaRPr lang="en-US" sz="2400" kern="1200" dirty="0"/>
        </a:p>
      </dsp:txBody>
      <dsp:txXfrm>
        <a:off x="3080" y="2116102"/>
        <a:ext cx="2444055" cy="1466433"/>
      </dsp:txXfrm>
    </dsp:sp>
    <dsp:sp modelId="{18511D02-CF54-4F77-BAAE-2C0D3BA3B757}">
      <dsp:nvSpPr>
        <dsp:cNvPr id="0" name=""/>
        <dsp:cNvSpPr/>
      </dsp:nvSpPr>
      <dsp:spPr>
        <a:xfrm>
          <a:off x="2691541" y="2116102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Demand curtailment</a:t>
          </a:r>
          <a:endParaRPr lang="en-US" sz="2400" kern="1200" dirty="0"/>
        </a:p>
      </dsp:txBody>
      <dsp:txXfrm>
        <a:off x="2691541" y="2116102"/>
        <a:ext cx="2444055" cy="1466433"/>
      </dsp:txXfrm>
    </dsp:sp>
    <dsp:sp modelId="{CF8F37E1-EF55-4838-895A-58791F6A5EB9}">
      <dsp:nvSpPr>
        <dsp:cNvPr id="0" name=""/>
        <dsp:cNvSpPr/>
      </dsp:nvSpPr>
      <dsp:spPr>
        <a:xfrm>
          <a:off x="5380002" y="2116102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Irrigation Control</a:t>
          </a:r>
          <a:endParaRPr lang="en-US" sz="2400" kern="1200" dirty="0"/>
        </a:p>
      </dsp:txBody>
      <dsp:txXfrm>
        <a:off x="5380002" y="2116102"/>
        <a:ext cx="2444055" cy="1466433"/>
      </dsp:txXfrm>
    </dsp:sp>
    <dsp:sp modelId="{6E658115-88D4-430A-AE66-16C350117F1E}">
      <dsp:nvSpPr>
        <dsp:cNvPr id="0" name=""/>
        <dsp:cNvSpPr/>
      </dsp:nvSpPr>
      <dsp:spPr>
        <a:xfrm>
          <a:off x="8068463" y="2116102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Demand Voltage regulation </a:t>
          </a:r>
          <a:endParaRPr lang="en-US" sz="2400" kern="1200" dirty="0"/>
        </a:p>
      </dsp:txBody>
      <dsp:txXfrm>
        <a:off x="8068463" y="2116102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Segoe UI" panose="020B0502040204020203" pitchFamily="34" charset="0"/>
              </a:defRPr>
            </a:lvl1pPr>
          </a:lstStyle>
          <a:p>
            <a:fld id="{3761907C-7E43-3D47-A09E-4BF55E3D2CC3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Segoe UI" panose="020B0502040204020203" pitchFamily="34" charset="0"/>
              </a:defRPr>
            </a:lvl1pPr>
          </a:lstStyle>
          <a:p>
            <a:fld id="{8420FD17-F591-8845-8D52-739AB76646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2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0FD17-F591-8845-8D52-739AB76646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AE428-77E6-0178-6888-610B53EEC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b="11237"/>
          <a:stretch/>
        </p:blipFill>
        <p:spPr>
          <a:xfrm>
            <a:off x="0" y="0"/>
            <a:ext cx="12192000" cy="62665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0DED9B-4D46-059F-2F9A-809BB12343CC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FFF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rgbClr val="FFFD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891753"/>
            <a:ext cx="12191999" cy="9662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6076063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0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with Large Im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2E1B5-45A0-A345-DEEB-3B62E078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003C44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880B-4EF2-0F76-0978-A5DB61F855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"/>
            <a:ext cx="7008812" cy="5868987"/>
          </a:xfrm>
        </p:spPr>
        <p:txBody>
          <a:bodyPr/>
          <a:lstStyle>
            <a:lvl1pPr marL="0" indent="0">
              <a:buNone/>
              <a:defRPr sz="3200">
                <a:solidFill>
                  <a:srgbClr val="003C44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or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73958-B8C8-CFC7-91CB-AAACA597D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C4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8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FFFDF5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FFFDF5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6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8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2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effectLst/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6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2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effectLst/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35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2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effectLst/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2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effectLst/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578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BF94E-C137-3D01-FB27-BFED4F5AC9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E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7C33C6-0552-73ED-FC42-E6768983E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1341"/>
            <a:ext cx="9144000" cy="3348037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tx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0A2601-D683-2B73-2E46-97DD0C1B1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80340"/>
            <a:ext cx="9144000" cy="70643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effectLst/>
                <a:latin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7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6817CE-660D-0264-11A4-6596D47F749D}"/>
              </a:ext>
            </a:extLst>
          </p:cNvPr>
          <p:cNvSpPr/>
          <p:nvPr userDrawn="1"/>
        </p:nvSpPr>
        <p:spPr>
          <a:xfrm>
            <a:off x="2533601" y="3457281"/>
            <a:ext cx="1128625" cy="685800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9ECE0-431F-21E7-DA97-FE5600590B0A}"/>
              </a:ext>
            </a:extLst>
          </p:cNvPr>
          <p:cNvSpPr txBox="1"/>
          <p:nvPr userDrawn="1"/>
        </p:nvSpPr>
        <p:spPr>
          <a:xfrm>
            <a:off x="2533601" y="41791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#003C44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91A65-80A9-CE6E-DEB7-958953EFD2E7}"/>
              </a:ext>
            </a:extLst>
          </p:cNvPr>
          <p:cNvSpPr txBox="1"/>
          <p:nvPr userDrawn="1"/>
        </p:nvSpPr>
        <p:spPr>
          <a:xfrm>
            <a:off x="2533601" y="3127242"/>
            <a:ext cx="11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Segoe UI" panose="020B0502040204020203" pitchFamily="34" charset="0"/>
              </a:rPr>
              <a:t>Navy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668BA2-9189-2C85-F468-F3CF59C1C012}"/>
              </a:ext>
            </a:extLst>
          </p:cNvPr>
          <p:cNvSpPr/>
          <p:nvPr userDrawn="1"/>
        </p:nvSpPr>
        <p:spPr>
          <a:xfrm>
            <a:off x="3859193" y="3457281"/>
            <a:ext cx="1128625" cy="685800"/>
          </a:xfrm>
          <a:prstGeom prst="roundRect">
            <a:avLst/>
          </a:prstGeom>
          <a:solidFill>
            <a:schemeClr val="bg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A2D0A5-041E-59DE-4CB4-FCB5837F35B9}"/>
              </a:ext>
            </a:extLst>
          </p:cNvPr>
          <p:cNvSpPr txBox="1"/>
          <p:nvPr userDrawn="1"/>
        </p:nvSpPr>
        <p:spPr>
          <a:xfrm>
            <a:off x="3859193" y="41791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#FFFDF5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E88E41-E6DE-532B-0B5E-C7A28E6E747F}"/>
              </a:ext>
            </a:extLst>
          </p:cNvPr>
          <p:cNvSpPr txBox="1"/>
          <p:nvPr userDrawn="1"/>
        </p:nvSpPr>
        <p:spPr>
          <a:xfrm>
            <a:off x="3859193" y="3127242"/>
            <a:ext cx="11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latin typeface="Aptos Display" panose="020B0004020202020204" pitchFamily="34" charset="0"/>
                <a:ea typeface="+mn-ea"/>
                <a:cs typeface="+mn-cs"/>
              </a:rPr>
              <a:t>Off-white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F4606B-05A4-9A9D-3034-08DF11C5DEA0}"/>
              </a:ext>
            </a:extLst>
          </p:cNvPr>
          <p:cNvSpPr/>
          <p:nvPr userDrawn="1"/>
        </p:nvSpPr>
        <p:spPr>
          <a:xfrm>
            <a:off x="5184785" y="3457281"/>
            <a:ext cx="1128625" cy="685800"/>
          </a:xfrm>
          <a:prstGeom prst="roundRect">
            <a:avLst/>
          </a:prstGeom>
          <a:solidFill>
            <a:srgbClr val="2A7C7C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E97BB2-D3E2-7EB8-38B9-F9A6298CD26F}"/>
              </a:ext>
            </a:extLst>
          </p:cNvPr>
          <p:cNvSpPr txBox="1"/>
          <p:nvPr userDrawn="1"/>
        </p:nvSpPr>
        <p:spPr>
          <a:xfrm>
            <a:off x="5184785" y="41791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#2A7C7C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C5E65B-61F6-A853-3A04-A8D1E000B5AC}"/>
              </a:ext>
            </a:extLst>
          </p:cNvPr>
          <p:cNvSpPr txBox="1"/>
          <p:nvPr userDrawn="1"/>
        </p:nvSpPr>
        <p:spPr>
          <a:xfrm>
            <a:off x="5184786" y="3127242"/>
            <a:ext cx="112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Dark teal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825EF4B-C4FA-7722-1763-C95CB053F8ED}"/>
              </a:ext>
            </a:extLst>
          </p:cNvPr>
          <p:cNvSpPr/>
          <p:nvPr userDrawn="1"/>
        </p:nvSpPr>
        <p:spPr>
          <a:xfrm>
            <a:off x="6510377" y="3457281"/>
            <a:ext cx="1128625" cy="685800"/>
          </a:xfrm>
          <a:prstGeom prst="roundRect">
            <a:avLst/>
          </a:prstGeom>
          <a:solidFill>
            <a:srgbClr val="61713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6EAD1-031D-B8D6-9F51-44F13915F0E4}"/>
              </a:ext>
            </a:extLst>
          </p:cNvPr>
          <p:cNvSpPr txBox="1"/>
          <p:nvPr userDrawn="1"/>
        </p:nvSpPr>
        <p:spPr>
          <a:xfrm>
            <a:off x="6510377" y="41791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#617131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98B6DE-C677-3640-E64D-9E679EA9175B}"/>
              </a:ext>
            </a:extLst>
          </p:cNvPr>
          <p:cNvSpPr txBox="1"/>
          <p:nvPr userDrawn="1"/>
        </p:nvSpPr>
        <p:spPr>
          <a:xfrm>
            <a:off x="6510378" y="3127242"/>
            <a:ext cx="112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Dark green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08CAE5-6FD3-1063-D2BC-7D68FDAE95BC}"/>
              </a:ext>
            </a:extLst>
          </p:cNvPr>
          <p:cNvSpPr/>
          <p:nvPr userDrawn="1"/>
        </p:nvSpPr>
        <p:spPr>
          <a:xfrm>
            <a:off x="3166061" y="4872627"/>
            <a:ext cx="1128625" cy="685800"/>
          </a:xfrm>
          <a:prstGeom prst="roundRect">
            <a:avLst/>
          </a:prstGeom>
          <a:solidFill>
            <a:schemeClr val="accent5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1004E-551A-33AD-A28C-1C5CD611D67A}"/>
              </a:ext>
            </a:extLst>
          </p:cNvPr>
          <p:cNvSpPr txBox="1"/>
          <p:nvPr userDrawn="1"/>
        </p:nvSpPr>
        <p:spPr>
          <a:xfrm>
            <a:off x="3166061" y="56133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#CE6F45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54EE26-E207-028F-741F-50A969A27EC2}"/>
              </a:ext>
            </a:extLst>
          </p:cNvPr>
          <p:cNvSpPr txBox="1"/>
          <p:nvPr userDrawn="1"/>
        </p:nvSpPr>
        <p:spPr>
          <a:xfrm>
            <a:off x="3166062" y="4536718"/>
            <a:ext cx="112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Orange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29C32FE-00B1-A99C-E147-B3763F5B7DD7}"/>
              </a:ext>
            </a:extLst>
          </p:cNvPr>
          <p:cNvSpPr/>
          <p:nvPr userDrawn="1"/>
        </p:nvSpPr>
        <p:spPr>
          <a:xfrm>
            <a:off x="4491653" y="4885271"/>
            <a:ext cx="1128625" cy="685800"/>
          </a:xfrm>
          <a:prstGeom prst="roundRect">
            <a:avLst/>
          </a:prstGeom>
          <a:solidFill>
            <a:srgbClr val="F8E04E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16A003-6E5D-DDA4-BD95-18950BA39CA6}"/>
              </a:ext>
            </a:extLst>
          </p:cNvPr>
          <p:cNvSpPr txBox="1"/>
          <p:nvPr userDrawn="1"/>
        </p:nvSpPr>
        <p:spPr>
          <a:xfrm>
            <a:off x="4491653" y="5626036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#F8E04E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B7930B-0431-6311-C463-EBE31808854C}"/>
              </a:ext>
            </a:extLst>
          </p:cNvPr>
          <p:cNvSpPr txBox="1"/>
          <p:nvPr userDrawn="1"/>
        </p:nvSpPr>
        <p:spPr>
          <a:xfrm>
            <a:off x="4491653" y="4536718"/>
            <a:ext cx="11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Gold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89D993B-6515-7549-F8CA-DFCBA7AF58EB}"/>
              </a:ext>
            </a:extLst>
          </p:cNvPr>
          <p:cNvSpPr/>
          <p:nvPr userDrawn="1"/>
        </p:nvSpPr>
        <p:spPr>
          <a:xfrm>
            <a:off x="5817245" y="4885271"/>
            <a:ext cx="1128625" cy="68580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8243F8-4170-256A-CD42-CF6D61E65DBC}"/>
              </a:ext>
            </a:extLst>
          </p:cNvPr>
          <p:cNvSpPr txBox="1"/>
          <p:nvPr userDrawn="1"/>
        </p:nvSpPr>
        <p:spPr>
          <a:xfrm>
            <a:off x="5817245" y="5626036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#7EC1B1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00980A-7B80-4459-D430-9CB761023B03}"/>
              </a:ext>
            </a:extLst>
          </p:cNvPr>
          <p:cNvSpPr txBox="1"/>
          <p:nvPr userDrawn="1"/>
        </p:nvSpPr>
        <p:spPr>
          <a:xfrm>
            <a:off x="5817245" y="4536718"/>
            <a:ext cx="11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Light teal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BAB267-E2BB-B212-BCF1-BE5F100C1EE1}"/>
              </a:ext>
            </a:extLst>
          </p:cNvPr>
          <p:cNvSpPr/>
          <p:nvPr userDrawn="1"/>
        </p:nvSpPr>
        <p:spPr>
          <a:xfrm>
            <a:off x="7142837" y="4885271"/>
            <a:ext cx="1128625" cy="685800"/>
          </a:xfrm>
          <a:prstGeom prst="roundRect">
            <a:avLst/>
          </a:prstGeom>
          <a:solidFill>
            <a:schemeClr val="accent4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0B79E-858F-4AE5-9B1B-7DA3FE8C75FC}"/>
              </a:ext>
            </a:extLst>
          </p:cNvPr>
          <p:cNvSpPr txBox="1"/>
          <p:nvPr userDrawn="1"/>
        </p:nvSpPr>
        <p:spPr>
          <a:xfrm>
            <a:off x="7142837" y="5626036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#C9D159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6B8E4-E134-13E3-82AB-9E35F82DB08C}"/>
              </a:ext>
            </a:extLst>
          </p:cNvPr>
          <p:cNvSpPr txBox="1"/>
          <p:nvPr userDrawn="1"/>
        </p:nvSpPr>
        <p:spPr>
          <a:xfrm>
            <a:off x="7142837" y="4536718"/>
            <a:ext cx="11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Light green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541273-5C8D-6E25-2F1D-204ED7F6A183}"/>
              </a:ext>
            </a:extLst>
          </p:cNvPr>
          <p:cNvSpPr/>
          <p:nvPr userDrawn="1"/>
        </p:nvSpPr>
        <p:spPr>
          <a:xfrm>
            <a:off x="7835969" y="3457281"/>
            <a:ext cx="1128625" cy="685800"/>
          </a:xfrm>
          <a:prstGeom prst="roundRect">
            <a:avLst/>
          </a:prstGeom>
          <a:solidFill>
            <a:schemeClr val="accent1"/>
          </a:solidFill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8E2B8-F429-3E89-FCB0-1B8D8BFE293F}"/>
              </a:ext>
            </a:extLst>
          </p:cNvPr>
          <p:cNvSpPr txBox="1"/>
          <p:nvPr userDrawn="1"/>
        </p:nvSpPr>
        <p:spPr>
          <a:xfrm>
            <a:off x="7835969" y="4179192"/>
            <a:ext cx="1128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 Display" panose="020B0004020202020204" pitchFamily="34" charset="0"/>
              </a:rPr>
              <a:t>Hex: #B73E3E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4186D-C143-30FD-71F0-C2B7180D6089}"/>
              </a:ext>
            </a:extLst>
          </p:cNvPr>
          <p:cNvSpPr txBox="1"/>
          <p:nvPr userDrawn="1"/>
        </p:nvSpPr>
        <p:spPr>
          <a:xfrm>
            <a:off x="7835970" y="3127242"/>
            <a:ext cx="1128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ptos Display" panose="020B0004020202020204" pitchFamily="34" charset="0"/>
              </a:rPr>
              <a:t>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7179-A245-E186-F39D-3B972F19F863}"/>
              </a:ext>
            </a:extLst>
          </p:cNvPr>
          <p:cNvSpPr txBox="1"/>
          <p:nvPr userDrawn="1"/>
        </p:nvSpPr>
        <p:spPr>
          <a:xfrm>
            <a:off x="754144" y="537031"/>
            <a:ext cx="8955464" cy="775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 i="0">
                <a:solidFill>
                  <a:srgbClr val="003C44"/>
                </a:solidFill>
                <a:latin typeface="Dubai" panose="020B0503030403030204" pitchFamily="34" charset="-78"/>
                <a:ea typeface="+mj-ea"/>
                <a:cs typeface="Dubai" panose="020B0503030403030204" pitchFamily="34" charset="-78"/>
              </a:defRPr>
            </a:lvl1pPr>
          </a:lstStyle>
          <a:p>
            <a:pPr lvl="0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Color palette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E1503D-1B96-ACEA-80AC-0D583B66187E}"/>
              </a:ext>
            </a:extLst>
          </p:cNvPr>
          <p:cNvSpPr txBox="1"/>
          <p:nvPr userDrawn="1"/>
        </p:nvSpPr>
        <p:spPr>
          <a:xfrm>
            <a:off x="754144" y="1458808"/>
            <a:ext cx="10748631" cy="1550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>
              <a:lnSpc>
                <a:spcPct val="100000"/>
              </a:lnSpc>
              <a:spcBef>
                <a:spcPts val="1000"/>
              </a:spcBef>
              <a:buClr>
                <a:srgbClr val="6FA57E"/>
              </a:buClr>
              <a:buFont typeface="Arial" panose="020B0604020202020204" pitchFamily="34" charset="0"/>
              <a:buNone/>
              <a:defRPr sz="2400" b="0" i="0">
                <a:solidFill>
                  <a:srgbClr val="003C44"/>
                </a:solidFill>
                <a:latin typeface="Source Sans Pro" panose="020B0503030403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rgbClr val="6FA57E"/>
              </a:buClr>
              <a:buFont typeface="System Font Regular"/>
              <a:buChar char="–"/>
              <a:defRPr sz="2000" b="0" i="0">
                <a:solidFill>
                  <a:srgbClr val="003C44"/>
                </a:solidFill>
                <a:latin typeface="Source Sans Pro" panose="020B0503030403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rgbClr val="6FA57E"/>
              </a:buClr>
              <a:buFont typeface="System Font Regular"/>
              <a:buChar char="–"/>
              <a:defRPr b="0" i="0">
                <a:solidFill>
                  <a:srgbClr val="003C44"/>
                </a:solidFill>
                <a:latin typeface="Source Sans Pro" panose="020B0503030403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600" b="0" i="0">
                <a:solidFill>
                  <a:schemeClr val="tx2"/>
                </a:solidFill>
                <a:latin typeface="Source Sans Pro" panose="020B0503030403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System Font Regular"/>
              <a:buChar char="–"/>
              <a:defRPr sz="1400" b="0" i="0">
                <a:solidFill>
                  <a:schemeClr val="tx2"/>
                </a:solidFill>
                <a:latin typeface="Source Sans Pro" panose="020B0503030403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en-US" dirty="0">
                <a:latin typeface="Aptos Display" panose="020B0004020202020204" pitchFamily="34" charset="0"/>
              </a:rPr>
              <a:t>This template includes a “Theme colors” set with most of the colors shown below. </a:t>
            </a:r>
            <a:br>
              <a:rPr lang="en-US" dirty="0">
                <a:latin typeface="Aptos Display" panose="020B0004020202020204" pitchFamily="34" charset="0"/>
              </a:rPr>
            </a:br>
            <a:br>
              <a:rPr lang="en-US" dirty="0">
                <a:latin typeface="Aptos Display" panose="020B0004020202020204" pitchFamily="34" charset="0"/>
              </a:rPr>
            </a:br>
            <a:r>
              <a:rPr lang="en-US" dirty="0">
                <a:latin typeface="Aptos Display" panose="020B0004020202020204" pitchFamily="34" charset="0"/>
              </a:rPr>
              <a:t>(Top row of colors that appears when you choose a Fill or Line color.)</a:t>
            </a:r>
          </a:p>
        </p:txBody>
      </p:sp>
    </p:spTree>
    <p:extLst>
      <p:ext uri="{BB962C8B-B14F-4D97-AF65-F5344CB8AC3E}">
        <p14:creationId xmlns:p14="http://schemas.microsoft.com/office/powerpoint/2010/main" val="21114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AE428-77E6-0178-6888-610B53EEC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b="11317"/>
          <a:stretch/>
        </p:blipFill>
        <p:spPr>
          <a:xfrm>
            <a:off x="0" y="0"/>
            <a:ext cx="12192000" cy="6266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12"/>
            <a:ext cx="9144000" cy="2306637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328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891753"/>
            <a:ext cx="12191999" cy="9662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6076063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rans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AE428-77E6-0178-6888-610B53EEC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b="12522"/>
          <a:stretch/>
        </p:blipFill>
        <p:spPr>
          <a:xfrm>
            <a:off x="0" y="0"/>
            <a:ext cx="12192000" cy="62665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891753"/>
            <a:ext cx="12191999" cy="9662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3D0EF2-6332-34EC-FA15-DC4165E205D5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6076063"/>
            <a:ext cx="3212235" cy="597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3466"/>
            <a:ext cx="9144000" cy="979814"/>
          </a:xfrm>
        </p:spPr>
        <p:txBody>
          <a:bodyPr anchor="b">
            <a:noAutofit/>
          </a:bodyPr>
          <a:lstStyle>
            <a:lvl1pPr algn="ctr">
              <a:defRPr sz="5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2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i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AE428-77E6-0178-6888-610B53EEC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b="15734"/>
          <a:stretch/>
        </p:blipFill>
        <p:spPr>
          <a:xfrm>
            <a:off x="0" y="0"/>
            <a:ext cx="12192000" cy="62665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891753"/>
            <a:ext cx="12191999" cy="96624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5DAC5-626C-6212-7865-1481C06999FC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882" y="6076063"/>
            <a:ext cx="3212235" cy="597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7073"/>
            <a:ext cx="9144000" cy="2306637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3116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5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ou pi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FE5851-4E11-E321-DD91-400F2A1C93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96714"/>
            <a:ext cx="12191998" cy="5747493"/>
          </a:xfrm>
          <a:solidFill>
            <a:srgbClr val="FFFDF5"/>
          </a:solidFill>
          <a:ln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in center of slide to insert a picture of your choice, then delete this text.</a:t>
            </a:r>
            <a:br>
              <a:rPr lang="en-US" dirty="0"/>
            </a:br>
            <a:r>
              <a:rPr lang="en-US" dirty="0"/>
              <a:t>(After inserting, try a color correction filter to darken it so the text stands out.)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00959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003C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9730"/>
            <a:ext cx="9144000" cy="1948069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003C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C7274-72DE-443F-7A25-112C516ACB3F}"/>
              </a:ext>
            </a:extLst>
          </p:cNvPr>
          <p:cNvSpPr/>
          <p:nvPr userDrawn="1"/>
        </p:nvSpPr>
        <p:spPr>
          <a:xfrm>
            <a:off x="0" y="5844207"/>
            <a:ext cx="12191999" cy="917078"/>
          </a:xfrm>
          <a:prstGeom prst="rect">
            <a:avLst/>
          </a:prstGeom>
          <a:solidFill>
            <a:srgbClr val="00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9882" y="6078666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3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You pick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0DED9B-4D46-059F-2F9A-809BB12343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0E48A8-80BB-B987-C463-9CF9CCBC12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88088" y="0"/>
            <a:ext cx="7303912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5B5F3-D488-E7F5-FA60-9682B8BA4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666" y="620889"/>
            <a:ext cx="4210756" cy="3153833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B13C2-83E3-4A1C-AF11-90DA7493B6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089" y="4549422"/>
            <a:ext cx="4210756" cy="889000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E44CAEB-667C-5538-2137-97833EF81B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49" y="5993748"/>
            <a:ext cx="3212235" cy="5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8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BD3C-A290-8B91-C0B8-8E293625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2B76-F235-686B-321B-271C7CFB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153"/>
          </a:xfrm>
        </p:spPr>
        <p:txBody>
          <a:bodyPr/>
          <a:lstStyle>
            <a:lvl1pPr>
              <a:buClr>
                <a:srgbClr val="6FA57E"/>
              </a:buClr>
              <a:defRPr b="0"/>
            </a:lvl1pPr>
            <a:lvl2pPr>
              <a:buClr>
                <a:srgbClr val="6FA57E"/>
              </a:buClr>
              <a:defRPr b="0"/>
            </a:lvl2pPr>
            <a:lvl3pPr>
              <a:buClr>
                <a:srgbClr val="6FA57E"/>
              </a:buCl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7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42B7-48C0-00EA-5B11-04AF4F0C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16F3-1C4A-EF01-6DB3-268E588530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7332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/>
            </a:lvl2pPr>
            <a:lvl3pPr>
              <a:lnSpc>
                <a:spcPct val="100000"/>
              </a:lnSpc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7D1CE-330E-92DE-6B6D-C524B125D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7332"/>
          </a:xfrm>
        </p:spPr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 b="0"/>
            </a:lvl2pPr>
            <a:lvl3pPr>
              <a:lnSpc>
                <a:spcPct val="100000"/>
              </a:lnSpc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702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Background - Title and Content"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BD3C-A290-8B91-C0B8-8E293625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solidFill>
                  <a:srgbClr val="003C4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2B76-F235-686B-321B-271C7CFB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88153"/>
          </a:xfrm>
        </p:spPr>
        <p:txBody>
          <a:bodyPr/>
          <a:lstStyle>
            <a:lvl1pPr algn="l">
              <a:buClr>
                <a:srgbClr val="6FA57E"/>
              </a:buClr>
              <a:defRPr b="0">
                <a:solidFill>
                  <a:srgbClr val="003C44"/>
                </a:solidFill>
              </a:defRPr>
            </a:lvl1pPr>
            <a:lvl2pPr algn="l">
              <a:buClr>
                <a:srgbClr val="6FA57E"/>
              </a:buClr>
              <a:defRPr b="0">
                <a:solidFill>
                  <a:srgbClr val="003C44"/>
                </a:solidFill>
              </a:defRPr>
            </a:lvl2pPr>
            <a:lvl3pPr algn="l">
              <a:buClr>
                <a:srgbClr val="6FA57E"/>
              </a:buClr>
              <a:defRPr b="0">
                <a:solidFill>
                  <a:srgbClr val="003C44"/>
                </a:solidFill>
              </a:defRPr>
            </a:lvl3pPr>
            <a:lvl4pPr algn="l">
              <a:defRPr b="0"/>
            </a:lvl4pPr>
            <a:lvl5pPr algn="l"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005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9D0BF3-C54B-DA0E-67B4-501F158C8AE9}"/>
              </a:ext>
            </a:extLst>
          </p:cNvPr>
          <p:cNvSpPr/>
          <p:nvPr userDrawn="1"/>
        </p:nvSpPr>
        <p:spPr>
          <a:xfrm>
            <a:off x="0" y="6233813"/>
            <a:ext cx="12192000" cy="624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1162D-F36A-6C31-9FAB-2F4AAB7C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E80B5-81AA-E12B-BE2D-9DB73E340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E07D78-4AAC-4E91-6D68-AC6B6763A50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20092" y="6339986"/>
            <a:ext cx="2238088" cy="416388"/>
          </a:xfrm>
          <a:prstGeom prst="rect">
            <a:avLst/>
          </a:prstGeom>
        </p:spPr>
      </p:pic>
      <p:sp>
        <p:nvSpPr>
          <p:cNvPr id="7" name="Google Shape;9;p23">
            <a:extLst>
              <a:ext uri="{FF2B5EF4-FFF2-40B4-BE49-F238E27FC236}">
                <a16:creationId xmlns:a16="http://schemas.microsoft.com/office/drawing/2014/main" id="{6318BB0D-9AB7-304A-A557-A1101154D780}"/>
              </a:ext>
            </a:extLst>
          </p:cNvPr>
          <p:cNvSpPr txBox="1">
            <a:spLocks/>
          </p:cNvSpPr>
          <p:nvPr userDrawn="1"/>
        </p:nvSpPr>
        <p:spPr>
          <a:xfrm>
            <a:off x="5774515" y="636372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F9FBFD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rimson Pro Mediu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9FBFD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pPr algn="ctr"/>
            <a:fld id="{00000000-1234-1234-1234-123412341234}" type="slidenum">
              <a:rPr lang="en" sz="1200" smtClean="0">
                <a:solidFill>
                  <a:srgbClr val="F9FBFD">
                    <a:alpha val="8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ctr"/>
              <a:t>‹#›</a:t>
            </a:fld>
            <a:endParaRPr lang="en" dirty="0">
              <a:solidFill>
                <a:srgbClr val="F9FBFD">
                  <a:alpha val="8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96AFD5-26EA-64A9-0C5C-29D18F8EAB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325" y="6340933"/>
            <a:ext cx="2088021" cy="4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6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68" r:id="rId5"/>
    <p:sldLayoutId id="2147483666" r:id="rId6"/>
    <p:sldLayoutId id="2147483650" r:id="rId7"/>
    <p:sldLayoutId id="2147483652" r:id="rId8"/>
    <p:sldLayoutId id="2147483665" r:id="rId9"/>
    <p:sldLayoutId id="2147483656" r:id="rId10"/>
    <p:sldLayoutId id="2147483658" r:id="rId11"/>
    <p:sldLayoutId id="2147483659" r:id="rId12"/>
    <p:sldLayoutId id="2147483660" r:id="rId13"/>
    <p:sldLayoutId id="2147483661" r:id="rId14"/>
    <p:sldLayoutId id="2147483670" r:id="rId15"/>
    <p:sldLayoutId id="2147483671" r:id="rId16"/>
    <p:sldLayoutId id="2147483672" r:id="rId17"/>
    <p:sldLayoutId id="214748366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3C44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6FA57E"/>
        </a:buClr>
        <a:buFont typeface="Arial" panose="020B0604020202020204" pitchFamily="34" charset="0"/>
        <a:buChar char="•"/>
        <a:defRPr sz="2400" b="0" i="0" kern="1200">
          <a:solidFill>
            <a:srgbClr val="003C44"/>
          </a:solidFill>
          <a:latin typeface="Aptos Display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FA57E"/>
        </a:buClr>
        <a:buFont typeface="System Font Regular"/>
        <a:buChar char="–"/>
        <a:defRPr sz="2000" b="0" i="0" kern="1200">
          <a:solidFill>
            <a:srgbClr val="003C44"/>
          </a:solidFill>
          <a:latin typeface="Aptos Display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FA57E"/>
        </a:buClr>
        <a:buFont typeface="System Font Regular"/>
        <a:buChar char="–"/>
        <a:defRPr sz="1800" b="0" i="0" kern="1200">
          <a:solidFill>
            <a:srgbClr val="003C44"/>
          </a:solidFill>
          <a:latin typeface="Aptos Display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6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System Font Regular"/>
        <a:buChar char="–"/>
        <a:defRPr sz="1400" b="0" i="0" kern="1200">
          <a:solidFill>
            <a:schemeClr val="tx2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wcouncil.org/energy/ninthpowerplan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FBCEF8-3AC5-767B-F0A9-2188E2329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312"/>
            <a:ext cx="9144000" cy="26410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Ninth Power Plan for the Northwest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25F8DE8-AEB9-1FC7-DCD3-12033B929B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Jennifer Light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Director of Power Planning</a:t>
            </a:r>
          </a:p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</a:rPr>
              <a:t>March 16, 2026</a:t>
            </a:r>
          </a:p>
        </p:txBody>
      </p:sp>
    </p:spTree>
    <p:extLst>
      <p:ext uri="{BB962C8B-B14F-4D97-AF65-F5344CB8AC3E}">
        <p14:creationId xmlns:p14="http://schemas.microsoft.com/office/powerpoint/2010/main" val="103853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5AF-8473-46C5-6A5E-54359090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Enhancements for Ninth Plan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FECA8E4-3274-4DD1-DA93-17FA80EF6FC8}"/>
              </a:ext>
            </a:extLst>
          </p:cNvPr>
          <p:cNvSpPr/>
          <p:nvPr/>
        </p:nvSpPr>
        <p:spPr>
          <a:xfrm rot="16200000">
            <a:off x="-333968" y="3754473"/>
            <a:ext cx="3110484" cy="657987"/>
          </a:xfrm>
          <a:custGeom>
            <a:avLst/>
            <a:gdLst>
              <a:gd name="connsiteX0" fmla="*/ 0 w 3110484"/>
              <a:gd name="connsiteY0" fmla="*/ 0 h 657987"/>
              <a:gd name="connsiteX1" fmla="*/ 3110484 w 3110484"/>
              <a:gd name="connsiteY1" fmla="*/ 0 h 657987"/>
              <a:gd name="connsiteX2" fmla="*/ 3110484 w 3110484"/>
              <a:gd name="connsiteY2" fmla="*/ 657987 h 657987"/>
              <a:gd name="connsiteX3" fmla="*/ 0 w 3110484"/>
              <a:gd name="connsiteY3" fmla="*/ 657987 h 657987"/>
              <a:gd name="connsiteX4" fmla="*/ 0 w 3110484"/>
              <a:gd name="connsiteY4" fmla="*/ 0 h 6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484" h="657987">
                <a:moveTo>
                  <a:pt x="0" y="0"/>
                </a:moveTo>
                <a:lnTo>
                  <a:pt x="3110484" y="0"/>
                </a:lnTo>
                <a:lnTo>
                  <a:pt x="3110484" y="657987"/>
                </a:lnTo>
                <a:lnTo>
                  <a:pt x="0" y="657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580308" bIns="0" numCol="1" spcCol="1270" anchor="t" anchorCtr="0">
            <a:noAutofit/>
          </a:bodyPr>
          <a:lstStyle/>
          <a:p>
            <a:pPr marL="0" lvl="0" indent="0" algn="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Location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83FA3C-858B-97EA-535C-2DB1C7BE9B65}"/>
              </a:ext>
            </a:extLst>
          </p:cNvPr>
          <p:cNvSpPr/>
          <p:nvPr/>
        </p:nvSpPr>
        <p:spPr>
          <a:xfrm>
            <a:off x="1550266" y="2528225"/>
            <a:ext cx="4026628" cy="3110484"/>
          </a:xfrm>
          <a:custGeom>
            <a:avLst/>
            <a:gdLst>
              <a:gd name="connsiteX0" fmla="*/ 0 w 4026628"/>
              <a:gd name="connsiteY0" fmla="*/ 0 h 3110484"/>
              <a:gd name="connsiteX1" fmla="*/ 4026628 w 4026628"/>
              <a:gd name="connsiteY1" fmla="*/ 0 h 3110484"/>
              <a:gd name="connsiteX2" fmla="*/ 4026628 w 4026628"/>
              <a:gd name="connsiteY2" fmla="*/ 3110484 h 3110484"/>
              <a:gd name="connsiteX3" fmla="*/ 0 w 4026628"/>
              <a:gd name="connsiteY3" fmla="*/ 3110484 h 3110484"/>
              <a:gd name="connsiteX4" fmla="*/ 0 w 4026628"/>
              <a:gd name="connsiteY4" fmla="*/ 0 h 31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28" h="3110484">
                <a:moveTo>
                  <a:pt x="0" y="0"/>
                </a:moveTo>
                <a:lnTo>
                  <a:pt x="4026628" y="0"/>
                </a:lnTo>
                <a:lnTo>
                  <a:pt x="4026628" y="3110484"/>
                </a:lnTo>
                <a:lnTo>
                  <a:pt x="0" y="3110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580308" rIns="170688" bIns="170688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Understand impacts of load growth unique to specific geographic areas 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Explore trade-offs between transmission development timelines and new resources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Assess the locational value of resources</a:t>
            </a:r>
          </a:p>
        </p:txBody>
      </p:sp>
      <p:sp>
        <p:nvSpPr>
          <p:cNvPr id="15" name="Rectangle 14" descr="Route (Two Pins With A Path) with solid fill">
            <a:extLst>
              <a:ext uri="{FF2B5EF4-FFF2-40B4-BE49-F238E27FC236}">
                <a16:creationId xmlns:a16="http://schemas.microsoft.com/office/drawing/2014/main" id="{8BDAD2EA-865C-D5DB-9CED-21051BA95E5F}"/>
              </a:ext>
            </a:extLst>
          </p:cNvPr>
          <p:cNvSpPr/>
          <p:nvPr/>
        </p:nvSpPr>
        <p:spPr>
          <a:xfrm>
            <a:off x="892279" y="1659682"/>
            <a:ext cx="1315974" cy="1315974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3F8E5E6-A06A-72DD-A2B7-B6F36EEC185D}"/>
              </a:ext>
            </a:extLst>
          </p:cNvPr>
          <p:cNvSpPr/>
          <p:nvPr/>
        </p:nvSpPr>
        <p:spPr>
          <a:xfrm rot="16200000">
            <a:off x="5388856" y="3754473"/>
            <a:ext cx="3110484" cy="657987"/>
          </a:xfrm>
          <a:custGeom>
            <a:avLst/>
            <a:gdLst>
              <a:gd name="connsiteX0" fmla="*/ 0 w 3110484"/>
              <a:gd name="connsiteY0" fmla="*/ 0 h 657987"/>
              <a:gd name="connsiteX1" fmla="*/ 3110484 w 3110484"/>
              <a:gd name="connsiteY1" fmla="*/ 0 h 657987"/>
              <a:gd name="connsiteX2" fmla="*/ 3110484 w 3110484"/>
              <a:gd name="connsiteY2" fmla="*/ 657987 h 657987"/>
              <a:gd name="connsiteX3" fmla="*/ 0 w 3110484"/>
              <a:gd name="connsiteY3" fmla="*/ 657987 h 657987"/>
              <a:gd name="connsiteX4" fmla="*/ 0 w 3110484"/>
              <a:gd name="connsiteY4" fmla="*/ 0 h 6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484" h="657987">
                <a:moveTo>
                  <a:pt x="0" y="0"/>
                </a:moveTo>
                <a:lnTo>
                  <a:pt x="3110484" y="0"/>
                </a:lnTo>
                <a:lnTo>
                  <a:pt x="3110484" y="657987"/>
                </a:lnTo>
                <a:lnTo>
                  <a:pt x="0" y="6579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580308" bIns="0" numCol="1" spcCol="1270" anchor="t" anchorCtr="0">
            <a:noAutofit/>
          </a:bodyPr>
          <a:lstStyle/>
          <a:p>
            <a:pPr marL="0" lvl="0" indent="0" algn="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500" kern="1200" dirty="0"/>
              <a:t>Timing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B004F-9E88-382C-E3E6-A570B5C0BDFC}"/>
              </a:ext>
            </a:extLst>
          </p:cNvPr>
          <p:cNvSpPr/>
          <p:nvPr/>
        </p:nvSpPr>
        <p:spPr>
          <a:xfrm>
            <a:off x="7273092" y="2528225"/>
            <a:ext cx="4026628" cy="3110484"/>
          </a:xfrm>
          <a:custGeom>
            <a:avLst/>
            <a:gdLst>
              <a:gd name="connsiteX0" fmla="*/ 0 w 4026628"/>
              <a:gd name="connsiteY0" fmla="*/ 0 h 3110484"/>
              <a:gd name="connsiteX1" fmla="*/ 4026628 w 4026628"/>
              <a:gd name="connsiteY1" fmla="*/ 0 h 3110484"/>
              <a:gd name="connsiteX2" fmla="*/ 4026628 w 4026628"/>
              <a:gd name="connsiteY2" fmla="*/ 3110484 h 3110484"/>
              <a:gd name="connsiteX3" fmla="*/ 0 w 4026628"/>
              <a:gd name="connsiteY3" fmla="*/ 3110484 h 3110484"/>
              <a:gd name="connsiteX4" fmla="*/ 0 w 4026628"/>
              <a:gd name="connsiteY4" fmla="*/ 0 h 31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6628" h="3110484">
                <a:moveTo>
                  <a:pt x="0" y="0"/>
                </a:moveTo>
                <a:lnTo>
                  <a:pt x="4026628" y="0"/>
                </a:lnTo>
                <a:lnTo>
                  <a:pt x="4026628" y="3110484"/>
                </a:lnTo>
                <a:lnTo>
                  <a:pt x="0" y="31104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580308" rIns="170688" bIns="170688" numCol="1" spcCol="1270" anchor="t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Enhanced analysis of weather impacts on resource availability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Analyze the effect of end-use demand profiles at critical peak times</a:t>
            </a:r>
          </a:p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900" kern="1200" dirty="0">
                <a:solidFill>
                  <a:schemeClr val="tx1"/>
                </a:solidFill>
              </a:rPr>
              <a:t>Explore cost and risk of proposed portfolios’ hourly operations implications</a:t>
            </a:r>
          </a:p>
        </p:txBody>
      </p:sp>
      <p:sp>
        <p:nvSpPr>
          <p:cNvPr id="18" name="Rectangle 17" descr="Clock with solid fill">
            <a:extLst>
              <a:ext uri="{FF2B5EF4-FFF2-40B4-BE49-F238E27FC236}">
                <a16:creationId xmlns:a16="http://schemas.microsoft.com/office/drawing/2014/main" id="{E5986CA0-87C7-61D6-602A-024832D9654E}"/>
              </a:ext>
            </a:extLst>
          </p:cNvPr>
          <p:cNvSpPr/>
          <p:nvPr/>
        </p:nvSpPr>
        <p:spPr>
          <a:xfrm>
            <a:off x="6615105" y="1659682"/>
            <a:ext cx="1315974" cy="1315974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6CF89-C5B2-691E-F0D5-B5BCC04A46F6}"/>
              </a:ext>
            </a:extLst>
          </p:cNvPr>
          <p:cNvSpPr txBox="1"/>
          <p:nvPr/>
        </p:nvSpPr>
        <p:spPr>
          <a:xfrm>
            <a:off x="1550266" y="2573049"/>
            <a:ext cx="402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Modeling 17 Zones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5A56C-F59E-B212-5879-53E596113E29}"/>
              </a:ext>
            </a:extLst>
          </p:cNvPr>
          <p:cNvSpPr txBox="1"/>
          <p:nvPr/>
        </p:nvSpPr>
        <p:spPr>
          <a:xfrm>
            <a:off x="7273092" y="2573049"/>
            <a:ext cx="402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Hourly Analysis</a:t>
            </a:r>
          </a:p>
        </p:txBody>
      </p:sp>
    </p:spTree>
    <p:extLst>
      <p:ext uri="{BB962C8B-B14F-4D97-AF65-F5344CB8AC3E}">
        <p14:creationId xmlns:p14="http://schemas.microsoft.com/office/powerpoint/2010/main" val="128043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D373A-8CD5-C3FE-3753-0F59853BB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125BBBB-3D0B-36E9-377E-64E98658E2B7}"/>
              </a:ext>
            </a:extLst>
          </p:cNvPr>
          <p:cNvSpPr/>
          <p:nvPr/>
        </p:nvSpPr>
        <p:spPr>
          <a:xfrm>
            <a:off x="838200" y="1551452"/>
            <a:ext cx="1621966" cy="8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Environmental Methodology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F941E4-1C96-80BC-CB95-46FC9DCF9853}"/>
              </a:ext>
            </a:extLst>
          </p:cNvPr>
          <p:cNvSpPr/>
          <p:nvPr/>
        </p:nvSpPr>
        <p:spPr>
          <a:xfrm>
            <a:off x="3061608" y="3974416"/>
            <a:ext cx="1621968" cy="8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Electricity Demand Forecasts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81D95-26EB-8F4F-2D50-D8A696410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Plan Process Flow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0881EEB-395B-A6F8-834F-FA621F95318C}"/>
              </a:ext>
            </a:extLst>
          </p:cNvPr>
          <p:cNvSpPr/>
          <p:nvPr/>
        </p:nvSpPr>
        <p:spPr>
          <a:xfrm>
            <a:off x="2975728" y="1551452"/>
            <a:ext cx="1793727" cy="19536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 Generating Resource and Distributed Energy Resource Options, Energy Efficiency and Demand Response Supply Curves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7280F7-75E6-477C-4AAD-85C40F6A9B77}"/>
              </a:ext>
            </a:extLst>
          </p:cNvPr>
          <p:cNvSpPr/>
          <p:nvPr/>
        </p:nvSpPr>
        <p:spPr>
          <a:xfrm>
            <a:off x="3061608" y="5091641"/>
            <a:ext cx="1621968" cy="839502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Fish &amp; Wildlife Program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DE94948-18A7-C108-3DCF-2D89E6E87D45}"/>
              </a:ext>
            </a:extLst>
          </p:cNvPr>
          <p:cNvSpPr/>
          <p:nvPr/>
        </p:nvSpPr>
        <p:spPr>
          <a:xfrm>
            <a:off x="5285016" y="5091641"/>
            <a:ext cx="1621968" cy="8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Existing System Parameters &amp; Policies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1C7FAA4-594F-8624-7F20-4459E30CB03A}"/>
              </a:ext>
            </a:extLst>
          </p:cNvPr>
          <p:cNvSpPr/>
          <p:nvPr/>
        </p:nvSpPr>
        <p:spPr>
          <a:xfrm>
            <a:off x="5285016" y="3974416"/>
            <a:ext cx="1621968" cy="8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Needs Assessment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E41DC11-2722-6CD6-69C6-F8106C3F3889}"/>
              </a:ext>
            </a:extLst>
          </p:cNvPr>
          <p:cNvSpPr/>
          <p:nvPr/>
        </p:nvSpPr>
        <p:spPr>
          <a:xfrm>
            <a:off x="5285016" y="2665600"/>
            <a:ext cx="1621968" cy="83950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Market Availability Forecasts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CD032BC-C1B5-E3E8-79B1-C64108E29147}"/>
              </a:ext>
            </a:extLst>
          </p:cNvPr>
          <p:cNvSpPr/>
          <p:nvPr/>
        </p:nvSpPr>
        <p:spPr>
          <a:xfrm>
            <a:off x="7508424" y="3320008"/>
            <a:ext cx="1621968" cy="839502"/>
          </a:xfrm>
          <a:prstGeom prst="roundRect">
            <a:avLst/>
          </a:prstGeom>
          <a:solidFill>
            <a:schemeClr val="accent4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Scenario Analysis for Resources and Reserves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14117FB-B643-4385-4329-29A2BE6B29BE}"/>
              </a:ext>
            </a:extLst>
          </p:cNvPr>
          <p:cNvSpPr/>
          <p:nvPr/>
        </p:nvSpPr>
        <p:spPr>
          <a:xfrm>
            <a:off x="9731832" y="3320008"/>
            <a:ext cx="1621968" cy="839502"/>
          </a:xfrm>
          <a:prstGeom prst="roundRect">
            <a:avLst/>
          </a:prstGeom>
          <a:solidFill>
            <a:schemeClr val="accent5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Resource Strategy Development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9FE51DB-241F-F3C5-F147-E93E6BE0FF24}"/>
              </a:ext>
            </a:extLst>
          </p:cNvPr>
          <p:cNvSpPr/>
          <p:nvPr/>
        </p:nvSpPr>
        <p:spPr>
          <a:xfrm>
            <a:off x="838200" y="3178729"/>
            <a:ext cx="1621968" cy="1122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Fuel Price Forecasts &amp; Global Assumptions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0335228-8706-867B-0DC7-9358101F3EB5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4683576" y="5511392"/>
            <a:ext cx="60144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06789A7-5A2F-1E4F-D4FA-F4A85F5AF92F}"/>
              </a:ext>
            </a:extLst>
          </p:cNvPr>
          <p:cNvCxnSpPr>
            <a:cxnSpLocks/>
            <a:stCxn id="36" idx="3"/>
            <a:endCxn id="27" idx="1"/>
          </p:cNvCxnSpPr>
          <p:nvPr/>
        </p:nvCxnSpPr>
        <p:spPr>
          <a:xfrm>
            <a:off x="2460168" y="3739759"/>
            <a:ext cx="601440" cy="6544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F32EF4-63C2-97D1-6C56-72DF371E483F}"/>
              </a:ext>
            </a:extLst>
          </p:cNvPr>
          <p:cNvCxnSpPr>
            <a:cxnSpLocks/>
            <a:stCxn id="36" idx="3"/>
            <a:endCxn id="29" idx="1"/>
          </p:cNvCxnSpPr>
          <p:nvPr/>
        </p:nvCxnSpPr>
        <p:spPr>
          <a:xfrm flipV="1">
            <a:off x="2460168" y="2528277"/>
            <a:ext cx="515560" cy="121148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B479B-F98C-8603-8050-B77F68EBE304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460166" y="1971203"/>
            <a:ext cx="515562" cy="5570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EBC752-69A1-A703-85D3-1EFC74166703}"/>
              </a:ext>
            </a:extLst>
          </p:cNvPr>
          <p:cNvCxnSpPr>
            <a:cxnSpLocks/>
            <a:stCxn id="29" idx="3"/>
            <a:endCxn id="33" idx="1"/>
          </p:cNvCxnSpPr>
          <p:nvPr/>
        </p:nvCxnSpPr>
        <p:spPr>
          <a:xfrm>
            <a:off x="4769455" y="2528277"/>
            <a:ext cx="515561" cy="5570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25B769C-9893-4560-2F26-12BE612652D2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 flipV="1">
            <a:off x="4683576" y="3085351"/>
            <a:ext cx="601440" cy="130881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77E4E3D-BE85-8865-1947-24418B12F9DF}"/>
              </a:ext>
            </a:extLst>
          </p:cNvPr>
          <p:cNvCxnSpPr>
            <a:cxnSpLocks/>
            <a:stCxn id="33" idx="2"/>
            <a:endCxn id="32" idx="0"/>
          </p:cNvCxnSpPr>
          <p:nvPr/>
        </p:nvCxnSpPr>
        <p:spPr>
          <a:xfrm>
            <a:off x="6096000" y="3505102"/>
            <a:ext cx="0" cy="46931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090FD2D-C71F-B499-AD40-90DB823A4AD5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V="1">
            <a:off x="6096000" y="4813918"/>
            <a:ext cx="0" cy="27772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839DA62-90A8-7E4C-96FB-04835BAA4A20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>
            <a:off x="4683576" y="4394167"/>
            <a:ext cx="60144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A7E4045-9E4C-AAEE-7D64-1E8C3836CEEC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6906984" y="3085351"/>
            <a:ext cx="601440" cy="6544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F3C5D67-DBD5-B947-0A98-6D720A94D038}"/>
              </a:ext>
            </a:extLst>
          </p:cNvPr>
          <p:cNvCxnSpPr>
            <a:cxnSpLocks/>
            <a:stCxn id="32" idx="3"/>
            <a:endCxn id="34" idx="1"/>
          </p:cNvCxnSpPr>
          <p:nvPr/>
        </p:nvCxnSpPr>
        <p:spPr>
          <a:xfrm flipV="1">
            <a:off x="6906984" y="3739759"/>
            <a:ext cx="601440" cy="6544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510B17-480A-8A9A-5388-2E3844E81D62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>
            <a:off x="9130392" y="3739759"/>
            <a:ext cx="601440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C6884F-3931-C806-0C01-C3E1446FA3AF}"/>
              </a:ext>
            </a:extLst>
          </p:cNvPr>
          <p:cNvCxnSpPr>
            <a:cxnSpLocks/>
            <a:stCxn id="27" idx="0"/>
            <a:endCxn id="29" idx="2"/>
          </p:cNvCxnSpPr>
          <p:nvPr/>
        </p:nvCxnSpPr>
        <p:spPr>
          <a:xfrm flipV="1">
            <a:off x="3872592" y="3505102"/>
            <a:ext cx="0" cy="46931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707A212-5FEB-9A17-227B-998EF9CF9DC6}"/>
              </a:ext>
            </a:extLst>
          </p:cNvPr>
          <p:cNvGrpSpPr/>
          <p:nvPr/>
        </p:nvGrpSpPr>
        <p:grpSpPr>
          <a:xfrm rot="1834343">
            <a:off x="8929184" y="1828312"/>
            <a:ext cx="1003857" cy="1103206"/>
            <a:chOff x="9376795" y="1439526"/>
            <a:chExt cx="1003857" cy="110320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3B3C81-696D-5CA7-A8F3-D820F36CD483}"/>
                </a:ext>
              </a:extLst>
            </p:cNvPr>
            <p:cNvSpPr txBox="1"/>
            <p:nvPr/>
          </p:nvSpPr>
          <p:spPr>
            <a:xfrm>
              <a:off x="9376795" y="1439526"/>
              <a:ext cx="1003857" cy="64633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Aptos" panose="020B0004020202020204" pitchFamily="34" charset="0"/>
                </a:rPr>
                <a:t>We are here!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80E9060-61C3-7A76-3837-B70FAE75190D}"/>
                </a:ext>
              </a:extLst>
            </p:cNvPr>
            <p:cNvSpPr/>
            <p:nvPr/>
          </p:nvSpPr>
          <p:spPr>
            <a:xfrm rot="5400000">
              <a:off x="9650287" y="2140023"/>
              <a:ext cx="456874" cy="348543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643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3640-4ABB-D1B2-38A6-8DD2F6FB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Developing the Ninth Plan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2CBD34-1ADB-20F0-7584-53D84ABFDE83}"/>
              </a:ext>
            </a:extLst>
          </p:cNvPr>
          <p:cNvGrpSpPr/>
          <p:nvPr/>
        </p:nvGrpSpPr>
        <p:grpSpPr>
          <a:xfrm>
            <a:off x="841463" y="2036256"/>
            <a:ext cx="10509072" cy="1328374"/>
            <a:chOff x="841463" y="1919715"/>
            <a:chExt cx="10509072" cy="132837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04DD78-27E2-AC62-5350-8D4DE8C159DE}"/>
                </a:ext>
              </a:extLst>
            </p:cNvPr>
            <p:cNvSpPr/>
            <p:nvPr/>
          </p:nvSpPr>
          <p:spPr>
            <a:xfrm>
              <a:off x="841463" y="191971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936" tIns="34671" rIns="489593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Feb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F1E1EC6-F6FC-3E8A-0779-D7E97ED7EC68}"/>
                </a:ext>
              </a:extLst>
            </p:cNvPr>
            <p:cNvSpPr/>
            <p:nvPr/>
          </p:nvSpPr>
          <p:spPr>
            <a:xfrm>
              <a:off x="2853121" y="2946156"/>
              <a:ext cx="2058615" cy="301933"/>
            </a:xfrm>
            <a:custGeom>
              <a:avLst/>
              <a:gdLst>
                <a:gd name="connsiteX0" fmla="*/ 0 w 1819691"/>
                <a:gd name="connsiteY0" fmla="*/ 0 h 1096875"/>
                <a:gd name="connsiteX1" fmla="*/ 1819691 w 1819691"/>
                <a:gd name="connsiteY1" fmla="*/ 0 h 1096875"/>
                <a:gd name="connsiteX2" fmla="*/ 1819691 w 1819691"/>
                <a:gd name="connsiteY2" fmla="*/ 1096875 h 1096875"/>
                <a:gd name="connsiteX3" fmla="*/ 0 w 1819691"/>
                <a:gd name="connsiteY3" fmla="*/ 1096875 h 1096875"/>
                <a:gd name="connsiteX4" fmla="*/ 0 w 1819691"/>
                <a:gd name="connsiteY4" fmla="*/ 0 h 10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096875">
                  <a:moveTo>
                    <a:pt x="0" y="0"/>
                  </a:moveTo>
                  <a:lnTo>
                    <a:pt x="1819691" y="0"/>
                  </a:lnTo>
                  <a:lnTo>
                    <a:pt x="1819691" y="1096875"/>
                  </a:lnTo>
                  <a:lnTo>
                    <a:pt x="0" y="10968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Wrap up modeling </a:t>
              </a: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  <a:sym typeface="Wingdings" panose="05000000000000000000" pitchFamily="2" charset="2"/>
                </a:rPr>
                <a:t> </a:t>
              </a:r>
              <a:endParaRPr lang="en-US" sz="1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ADCA74A-146B-4F08-20C0-E228B829E8BA}"/>
                </a:ext>
              </a:extLst>
            </p:cNvPr>
            <p:cNvSpPr/>
            <p:nvPr/>
          </p:nvSpPr>
          <p:spPr>
            <a:xfrm>
              <a:off x="2900078" y="191971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936" tIns="34671" rIns="489593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Mar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9989667-0BC7-307A-E63F-A6096ACAA2C7}"/>
                </a:ext>
              </a:extLst>
            </p:cNvPr>
            <p:cNvSpPr/>
            <p:nvPr/>
          </p:nvSpPr>
          <p:spPr>
            <a:xfrm>
              <a:off x="4958691" y="2943291"/>
              <a:ext cx="2961847" cy="301933"/>
            </a:xfrm>
            <a:custGeom>
              <a:avLst/>
              <a:gdLst>
                <a:gd name="connsiteX0" fmla="*/ 0 w 1819691"/>
                <a:gd name="connsiteY0" fmla="*/ 0 h 1096875"/>
                <a:gd name="connsiteX1" fmla="*/ 1819691 w 1819691"/>
                <a:gd name="connsiteY1" fmla="*/ 0 h 1096875"/>
                <a:gd name="connsiteX2" fmla="*/ 1819691 w 1819691"/>
                <a:gd name="connsiteY2" fmla="*/ 1096875 h 1096875"/>
                <a:gd name="connsiteX3" fmla="*/ 0 w 1819691"/>
                <a:gd name="connsiteY3" fmla="*/ 1096875 h 1096875"/>
                <a:gd name="connsiteX4" fmla="*/ 0 w 1819691"/>
                <a:gd name="connsiteY4" fmla="*/ 0 h 10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096875">
                  <a:moveTo>
                    <a:pt x="0" y="0"/>
                  </a:moveTo>
                  <a:lnTo>
                    <a:pt x="1819691" y="0"/>
                  </a:lnTo>
                  <a:lnTo>
                    <a:pt x="1819691" y="1096875"/>
                  </a:lnTo>
                  <a:lnTo>
                    <a:pt x="0" y="10968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Discussing results with Council</a:t>
              </a: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  <a:sym typeface="Wingdings" panose="05000000000000000000" pitchFamily="2" charset="2"/>
                </a:rPr>
                <a:t></a:t>
              </a:r>
              <a:endParaRPr lang="en-US" sz="1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E385A6-75D5-49E9-4E9C-962BCB162C64}"/>
                </a:ext>
              </a:extLst>
            </p:cNvPr>
            <p:cNvSpPr/>
            <p:nvPr/>
          </p:nvSpPr>
          <p:spPr>
            <a:xfrm>
              <a:off x="4958692" y="191971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936" tIns="34671" rIns="489593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Apr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7FE99C-1C8E-DE62-539A-2CDE4FB08C2C}"/>
                </a:ext>
              </a:extLst>
            </p:cNvPr>
            <p:cNvSpPr/>
            <p:nvPr/>
          </p:nvSpPr>
          <p:spPr>
            <a:xfrm>
              <a:off x="7017307" y="191971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936" tIns="34671" rIns="489593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May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ADB5F90-297C-A87E-6D1A-441B694C39E9}"/>
                </a:ext>
              </a:extLst>
            </p:cNvPr>
            <p:cNvSpPr/>
            <p:nvPr/>
          </p:nvSpPr>
          <p:spPr>
            <a:xfrm>
              <a:off x="8014447" y="2943290"/>
              <a:ext cx="2961847" cy="301933"/>
            </a:xfrm>
            <a:custGeom>
              <a:avLst/>
              <a:gdLst>
                <a:gd name="connsiteX0" fmla="*/ 0 w 1819691"/>
                <a:gd name="connsiteY0" fmla="*/ 0 h 1096875"/>
                <a:gd name="connsiteX1" fmla="*/ 1819691 w 1819691"/>
                <a:gd name="connsiteY1" fmla="*/ 0 h 1096875"/>
                <a:gd name="connsiteX2" fmla="*/ 1819691 w 1819691"/>
                <a:gd name="connsiteY2" fmla="*/ 1096875 h 1096875"/>
                <a:gd name="connsiteX3" fmla="*/ 0 w 1819691"/>
                <a:gd name="connsiteY3" fmla="*/ 1096875 h 1096875"/>
                <a:gd name="connsiteX4" fmla="*/ 0 w 1819691"/>
                <a:gd name="connsiteY4" fmla="*/ 0 h 109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096875">
                  <a:moveTo>
                    <a:pt x="0" y="0"/>
                  </a:moveTo>
                  <a:lnTo>
                    <a:pt x="1819691" y="0"/>
                  </a:lnTo>
                  <a:lnTo>
                    <a:pt x="1819691" y="1096875"/>
                  </a:lnTo>
                  <a:lnTo>
                    <a:pt x="0" y="10968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Preparing the draft power plan </a:t>
              </a: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  <a:sym typeface="Wingdings" panose="05000000000000000000" pitchFamily="2" charset="2"/>
                </a:rPr>
                <a:t></a:t>
              </a:r>
              <a:endParaRPr lang="en-US" sz="1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7D6BEC-6869-8FA2-1576-7551B049D430}"/>
                </a:ext>
              </a:extLst>
            </p:cNvPr>
            <p:cNvSpPr/>
            <p:nvPr/>
          </p:nvSpPr>
          <p:spPr>
            <a:xfrm>
              <a:off x="9075921" y="191971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936" tIns="34671" rIns="489593" bIns="3467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>
                  <a:solidFill>
                    <a:schemeClr val="tx1"/>
                  </a:solidFill>
                  <a:latin typeface="Aptos" panose="020B0004020202020204" pitchFamily="34" charset="0"/>
                </a:rPr>
                <a:t>Jun</a:t>
              </a:r>
              <a:endParaRPr lang="en-US" sz="2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4952E3-4936-288A-43FA-EAC02524E170}"/>
              </a:ext>
            </a:extLst>
          </p:cNvPr>
          <p:cNvGrpSpPr/>
          <p:nvPr/>
        </p:nvGrpSpPr>
        <p:grpSpPr>
          <a:xfrm>
            <a:off x="841463" y="3907365"/>
            <a:ext cx="10509072" cy="1310094"/>
            <a:chOff x="841463" y="3907365"/>
            <a:chExt cx="10509072" cy="131009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212B66-284C-BFBC-E9EB-E8D4E5E26FFE}"/>
                </a:ext>
              </a:extLst>
            </p:cNvPr>
            <p:cNvSpPr/>
            <p:nvPr/>
          </p:nvSpPr>
          <p:spPr>
            <a:xfrm>
              <a:off x="841463" y="390736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04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37" tIns="37338" rIns="492260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Jul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574376-6218-C61E-D98F-F3E6B94FD9D7}"/>
                </a:ext>
              </a:extLst>
            </p:cNvPr>
            <p:cNvSpPr/>
            <p:nvPr/>
          </p:nvSpPr>
          <p:spPr>
            <a:xfrm>
              <a:off x="841463" y="4930942"/>
              <a:ext cx="1946561" cy="286517"/>
            </a:xfrm>
            <a:custGeom>
              <a:avLst/>
              <a:gdLst>
                <a:gd name="connsiteX0" fmla="*/ 0 w 1819691"/>
                <a:gd name="connsiteY0" fmla="*/ 0 h 1181250"/>
                <a:gd name="connsiteX1" fmla="*/ 1819691 w 1819691"/>
                <a:gd name="connsiteY1" fmla="*/ 0 h 1181250"/>
                <a:gd name="connsiteX2" fmla="*/ 1819691 w 1819691"/>
                <a:gd name="connsiteY2" fmla="*/ 1181250 h 1181250"/>
                <a:gd name="connsiteX3" fmla="*/ 0 w 1819691"/>
                <a:gd name="connsiteY3" fmla="*/ 1181250 h 1181250"/>
                <a:gd name="connsiteX4" fmla="*/ 0 w 1819691"/>
                <a:gd name="connsiteY4" fmla="*/ 0 h 11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181250">
                  <a:moveTo>
                    <a:pt x="0" y="0"/>
                  </a:moveTo>
                  <a:lnTo>
                    <a:pt x="1819691" y="0"/>
                  </a:lnTo>
                  <a:lnTo>
                    <a:pt x="1819691" y="1181250"/>
                  </a:lnTo>
                  <a:lnTo>
                    <a:pt x="0" y="1181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Releasing the draft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08C6C0D-78FE-5D85-8919-43E4AFA94470}"/>
                </a:ext>
              </a:extLst>
            </p:cNvPr>
            <p:cNvSpPr/>
            <p:nvPr/>
          </p:nvSpPr>
          <p:spPr>
            <a:xfrm>
              <a:off x="2900078" y="390736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37" tIns="37338" rIns="492260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Aug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F9E806-3D57-3F85-0091-C679069B49AD}"/>
                </a:ext>
              </a:extLst>
            </p:cNvPr>
            <p:cNvSpPr/>
            <p:nvPr/>
          </p:nvSpPr>
          <p:spPr>
            <a:xfrm>
              <a:off x="2900078" y="4930942"/>
              <a:ext cx="4333228" cy="286517"/>
            </a:xfrm>
            <a:custGeom>
              <a:avLst/>
              <a:gdLst>
                <a:gd name="connsiteX0" fmla="*/ 0 w 1819691"/>
                <a:gd name="connsiteY0" fmla="*/ 0 h 1181250"/>
                <a:gd name="connsiteX1" fmla="*/ 1819691 w 1819691"/>
                <a:gd name="connsiteY1" fmla="*/ 0 h 1181250"/>
                <a:gd name="connsiteX2" fmla="*/ 1819691 w 1819691"/>
                <a:gd name="connsiteY2" fmla="*/ 1181250 h 1181250"/>
                <a:gd name="connsiteX3" fmla="*/ 0 w 1819691"/>
                <a:gd name="connsiteY3" fmla="*/ 1181250 h 1181250"/>
                <a:gd name="connsiteX4" fmla="*/ 0 w 1819691"/>
                <a:gd name="connsiteY4" fmla="*/ 0 h 11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181250">
                  <a:moveTo>
                    <a:pt x="0" y="0"/>
                  </a:moveTo>
                  <a:lnTo>
                    <a:pt x="1819691" y="0"/>
                  </a:lnTo>
                  <a:lnTo>
                    <a:pt x="1819691" y="1181250"/>
                  </a:lnTo>
                  <a:lnTo>
                    <a:pt x="0" y="1181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Public comment period </a:t>
              </a: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  <a:sym typeface="Wingdings" panose="05000000000000000000" pitchFamily="2" charset="2"/>
                </a:rPr>
                <a:t></a:t>
              </a:r>
              <a:endParaRPr lang="en-US" sz="1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946477-2342-F794-1EDB-51A45428312B}"/>
                </a:ext>
              </a:extLst>
            </p:cNvPr>
            <p:cNvSpPr/>
            <p:nvPr/>
          </p:nvSpPr>
          <p:spPr>
            <a:xfrm>
              <a:off x="4958692" y="390736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37" tIns="37338" rIns="492260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>
                  <a:solidFill>
                    <a:schemeClr val="tx1"/>
                  </a:solidFill>
                  <a:latin typeface="Aptos" panose="020B0004020202020204" pitchFamily="34" charset="0"/>
                </a:rPr>
                <a:t>Sep</a:t>
              </a:r>
              <a:endParaRPr lang="en-US" sz="28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7736ECD-0446-386C-8248-828ABBA45F2F}"/>
                </a:ext>
              </a:extLst>
            </p:cNvPr>
            <p:cNvSpPr/>
            <p:nvPr/>
          </p:nvSpPr>
          <p:spPr>
            <a:xfrm>
              <a:off x="7017307" y="390736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37" tIns="37338" rIns="492260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Oct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DE190F-FF62-4308-35A4-FDDF30921210}"/>
                </a:ext>
              </a:extLst>
            </p:cNvPr>
            <p:cNvSpPr/>
            <p:nvPr/>
          </p:nvSpPr>
          <p:spPr>
            <a:xfrm>
              <a:off x="9075921" y="3907365"/>
              <a:ext cx="2274614" cy="909845"/>
            </a:xfrm>
            <a:custGeom>
              <a:avLst/>
              <a:gdLst>
                <a:gd name="connsiteX0" fmla="*/ 0 w 2274614"/>
                <a:gd name="connsiteY0" fmla="*/ 0 h 909845"/>
                <a:gd name="connsiteX1" fmla="*/ 1819692 w 2274614"/>
                <a:gd name="connsiteY1" fmla="*/ 0 h 909845"/>
                <a:gd name="connsiteX2" fmla="*/ 2274614 w 2274614"/>
                <a:gd name="connsiteY2" fmla="*/ 454923 h 909845"/>
                <a:gd name="connsiteX3" fmla="*/ 1819692 w 2274614"/>
                <a:gd name="connsiteY3" fmla="*/ 909845 h 909845"/>
                <a:gd name="connsiteX4" fmla="*/ 0 w 2274614"/>
                <a:gd name="connsiteY4" fmla="*/ 909845 h 909845"/>
                <a:gd name="connsiteX5" fmla="*/ 454923 w 2274614"/>
                <a:gd name="connsiteY5" fmla="*/ 454923 h 909845"/>
                <a:gd name="connsiteX6" fmla="*/ 0 w 2274614"/>
                <a:gd name="connsiteY6" fmla="*/ 0 h 90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4614" h="909845">
                  <a:moveTo>
                    <a:pt x="0" y="0"/>
                  </a:moveTo>
                  <a:lnTo>
                    <a:pt x="1819692" y="0"/>
                  </a:lnTo>
                  <a:lnTo>
                    <a:pt x="2274614" y="454923"/>
                  </a:lnTo>
                  <a:lnTo>
                    <a:pt x="1819692" y="909845"/>
                  </a:lnTo>
                  <a:lnTo>
                    <a:pt x="0" y="909845"/>
                  </a:lnTo>
                  <a:lnTo>
                    <a:pt x="454923" y="454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6937" tIns="37338" rIns="492260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Nov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54D43F-C277-CF8B-63B7-2C4189F46570}"/>
                </a:ext>
              </a:extLst>
            </p:cNvPr>
            <p:cNvSpPr/>
            <p:nvPr/>
          </p:nvSpPr>
          <p:spPr>
            <a:xfrm>
              <a:off x="8154614" y="4930942"/>
              <a:ext cx="2274614" cy="286517"/>
            </a:xfrm>
            <a:custGeom>
              <a:avLst/>
              <a:gdLst>
                <a:gd name="connsiteX0" fmla="*/ 0 w 1819691"/>
                <a:gd name="connsiteY0" fmla="*/ 0 h 1181250"/>
                <a:gd name="connsiteX1" fmla="*/ 1819691 w 1819691"/>
                <a:gd name="connsiteY1" fmla="*/ 0 h 1181250"/>
                <a:gd name="connsiteX2" fmla="*/ 1819691 w 1819691"/>
                <a:gd name="connsiteY2" fmla="*/ 1181250 h 1181250"/>
                <a:gd name="connsiteX3" fmla="*/ 0 w 1819691"/>
                <a:gd name="connsiteY3" fmla="*/ 1181250 h 1181250"/>
                <a:gd name="connsiteX4" fmla="*/ 0 w 1819691"/>
                <a:gd name="connsiteY4" fmla="*/ 0 h 11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691" h="1181250">
                  <a:moveTo>
                    <a:pt x="0" y="0"/>
                  </a:moveTo>
                  <a:lnTo>
                    <a:pt x="1819691" y="0"/>
                  </a:lnTo>
                  <a:lnTo>
                    <a:pt x="1819691" y="1181250"/>
                  </a:lnTo>
                  <a:lnTo>
                    <a:pt x="0" y="11812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</a:rPr>
                <a:t>Finalize Ninth Plan</a:t>
              </a:r>
              <a:r>
                <a:rPr lang="en-US" sz="1600" kern="1200" dirty="0">
                  <a:solidFill>
                    <a:schemeClr val="tx1"/>
                  </a:solidFill>
                  <a:latin typeface="Aptos" panose="020B0004020202020204" pitchFamily="34" charset="0"/>
                  <a:sym typeface="Wingdings" panose="05000000000000000000" pitchFamily="2" charset="2"/>
                </a:rPr>
                <a:t></a:t>
              </a:r>
              <a:endParaRPr lang="en-US" sz="1600" kern="12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042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2771-78DB-1033-5843-AC3C74AA9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E52D-34BD-949E-740A-9B484B27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8812" cy="3988153"/>
          </a:xfrm>
        </p:spPr>
        <p:txBody>
          <a:bodyPr/>
          <a:lstStyle/>
          <a:p>
            <a:r>
              <a:rPr lang="en-US" dirty="0"/>
              <a:t>All material is available on the Council’s Ninth Power Plan webpage: </a:t>
            </a:r>
            <a:r>
              <a:rPr lang="en-US" dirty="0">
                <a:hlinkClick r:id="rId2"/>
              </a:rPr>
              <a:t>https://www.nwcouncil.org/energy/ninthpowerplan/</a:t>
            </a:r>
            <a:r>
              <a:rPr lang="en-US" dirty="0"/>
              <a:t> </a:t>
            </a:r>
          </a:p>
          <a:p>
            <a:r>
              <a:rPr lang="en-US" dirty="0"/>
              <a:t>Council will continue to work in public via its regular meetings and advisory committee meetings</a:t>
            </a:r>
          </a:p>
          <a:p>
            <a:r>
              <a:rPr lang="en-US" dirty="0"/>
              <a:t>Reach out with any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B286C-EEC8-341C-B1A5-8E26F5B02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907"/>
          <a:stretch>
            <a:fillRect/>
          </a:stretch>
        </p:blipFill>
        <p:spPr>
          <a:xfrm>
            <a:off x="6581950" y="215757"/>
            <a:ext cx="5328577" cy="58357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259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6DC5BC-336E-E164-9171-B88DAAA13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E5315E3-D187-CDFF-0D93-0832E96A4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7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EE22DD-13BB-C942-F4BD-B3EBC4D87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Load Forecast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C3AE5C7-2876-67E0-6184-AC4E8791C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10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FCD4-E477-81DE-2989-F0436D92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 Approach for Ninth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3F51D-049F-0A9B-9FC1-8B6C1BA2D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62939" cy="419733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Developed five pathways of load growth reflecting a range of assumptions across different sectors to account for uncertainty in timing, size, and shape</a:t>
            </a:r>
          </a:p>
          <a:p>
            <a:r>
              <a:rPr lang="en-US" sz="2000" dirty="0"/>
              <a:t>Temperature data from three climate models are then used across each of these trajectories to ultimately create 15 futures</a:t>
            </a:r>
          </a:p>
          <a:p>
            <a:r>
              <a:rPr lang="en-US" sz="2000" dirty="0"/>
              <a:t>All forecasts represent a “frozen efficiency” view, allowing the models to optimize the demand-side resources</a:t>
            </a:r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45D56C5B-C99B-AD05-82F9-C0A9F2A219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3164434"/>
              </p:ext>
            </p:extLst>
          </p:nvPr>
        </p:nvGraphicFramePr>
        <p:xfrm>
          <a:off x="4762500" y="2184569"/>
          <a:ext cx="7109574" cy="318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399">
                  <a:extLst>
                    <a:ext uri="{9D8B030D-6E8A-4147-A177-3AD203B41FA5}">
                      <a16:colId xmlns:a16="http://schemas.microsoft.com/office/drawing/2014/main" val="4039032255"/>
                    </a:ext>
                  </a:extLst>
                </a:gridCol>
                <a:gridCol w="1205835">
                  <a:extLst>
                    <a:ext uri="{9D8B030D-6E8A-4147-A177-3AD203B41FA5}">
                      <a16:colId xmlns:a16="http://schemas.microsoft.com/office/drawing/2014/main" val="4084601418"/>
                    </a:ext>
                  </a:extLst>
                </a:gridCol>
                <a:gridCol w="1205835">
                  <a:extLst>
                    <a:ext uri="{9D8B030D-6E8A-4147-A177-3AD203B41FA5}">
                      <a16:colId xmlns:a16="http://schemas.microsoft.com/office/drawing/2014/main" val="791292177"/>
                    </a:ext>
                  </a:extLst>
                </a:gridCol>
                <a:gridCol w="1205835">
                  <a:extLst>
                    <a:ext uri="{9D8B030D-6E8A-4147-A177-3AD203B41FA5}">
                      <a16:colId xmlns:a16="http://schemas.microsoft.com/office/drawing/2014/main" val="1937148110"/>
                    </a:ext>
                  </a:extLst>
                </a:gridCol>
                <a:gridCol w="1205835">
                  <a:extLst>
                    <a:ext uri="{9D8B030D-6E8A-4147-A177-3AD203B41FA5}">
                      <a16:colId xmlns:a16="http://schemas.microsoft.com/office/drawing/2014/main" val="138420752"/>
                    </a:ext>
                  </a:extLst>
                </a:gridCol>
                <a:gridCol w="1205835">
                  <a:extLst>
                    <a:ext uri="{9D8B030D-6E8A-4147-A177-3AD203B41FA5}">
                      <a16:colId xmlns:a16="http://schemas.microsoft.com/office/drawing/2014/main" val="2327297233"/>
                    </a:ext>
                  </a:extLst>
                </a:gridCol>
              </a:tblGrid>
              <a:tr h="55863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Pathways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Economics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Transportation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Data Centers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Building Electrification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Hydrogen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862864"/>
                  </a:ext>
                </a:extLst>
              </a:tr>
              <a:tr h="5251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Persistent high growth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38541"/>
                  </a:ext>
                </a:extLst>
              </a:tr>
              <a:tr h="5251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Persistent low growth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804878"/>
                  </a:ext>
                </a:extLst>
              </a:tr>
              <a:tr h="5251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Early growth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57391"/>
                  </a:ext>
                </a:extLst>
              </a:tr>
              <a:tr h="5251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Late growth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32243"/>
                  </a:ext>
                </a:extLst>
              </a:tr>
              <a:tr h="52515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Mixed bag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Higher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Medium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ptos Display" panose="020B0004020202020204" pitchFamily="34" charset="0"/>
                        </a:rPr>
                        <a:t>Lower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547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90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CC0B-A59D-F1DA-7965-D3D457A9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Load Forecast, Key Sectors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61EAB5-B6CC-8885-5A1D-6BBED097FEF3}"/>
              </a:ext>
            </a:extLst>
          </p:cNvPr>
          <p:cNvSpPr txBox="1"/>
          <p:nvPr/>
        </p:nvSpPr>
        <p:spPr>
          <a:xfrm>
            <a:off x="9234612" y="2293116"/>
            <a:ext cx="278592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ptos Display" panose="020B0004020202020204" pitchFamily="34" charset="0"/>
              </a:rPr>
              <a:t>Tech and transportation electrification can reach similar levels by 2046</a:t>
            </a:r>
          </a:p>
        </p:txBody>
      </p:sp>
      <p:pic>
        <p:nvPicPr>
          <p:cNvPr id="7" name="Picture 6" descr="A graph of different layers&#10;&#10;Description automatically generated with medium confidence">
            <a:extLst>
              <a:ext uri="{FF2B5EF4-FFF2-40B4-BE49-F238E27FC236}">
                <a16:creationId xmlns:a16="http://schemas.microsoft.com/office/drawing/2014/main" id="{A81ED58F-2E73-1F74-E2E7-19F1DA606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7199"/>
            <a:ext cx="8229617" cy="4572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F5174C-370D-0B57-A8CF-F87602013A94}"/>
              </a:ext>
            </a:extLst>
          </p:cNvPr>
          <p:cNvSpPr txBox="1"/>
          <p:nvPr/>
        </p:nvSpPr>
        <p:spPr>
          <a:xfrm rot="-1800000">
            <a:off x="7053060" y="2775378"/>
            <a:ext cx="143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Transportation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49B93-5768-C3B0-904F-86F588C54741}"/>
              </a:ext>
            </a:extLst>
          </p:cNvPr>
          <p:cNvSpPr txBox="1"/>
          <p:nvPr/>
        </p:nvSpPr>
        <p:spPr>
          <a:xfrm>
            <a:off x="6096000" y="4939397"/>
            <a:ext cx="1018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Hydrogen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D35322-CF2D-57FA-1212-F28417DECAB5}"/>
              </a:ext>
            </a:extLst>
          </p:cNvPr>
          <p:cNvSpPr txBox="1"/>
          <p:nvPr/>
        </p:nvSpPr>
        <p:spPr>
          <a:xfrm>
            <a:off x="4261195" y="3429000"/>
            <a:ext cx="101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Tech load forecast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64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a line graph&#10;&#10;AI-generated content may be incorrect.">
            <a:extLst>
              <a:ext uri="{FF2B5EF4-FFF2-40B4-BE49-F238E27FC236}">
                <a16:creationId xmlns:a16="http://schemas.microsoft.com/office/drawing/2014/main" id="{5AF944C0-403C-5F52-9924-834B96912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3" y="1436823"/>
            <a:ext cx="8963034" cy="470559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29AA8-0C5F-ED4B-6E4C-F93C7D1F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Forecast,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DF411-7D86-7F49-6CDA-3DB9874667FF}"/>
              </a:ext>
            </a:extLst>
          </p:cNvPr>
          <p:cNvSpPr txBox="1"/>
          <p:nvPr/>
        </p:nvSpPr>
        <p:spPr>
          <a:xfrm>
            <a:off x="8683566" y="3604285"/>
            <a:ext cx="307962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Low range of bars represents the low growth pathway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54DDE-ACA0-D822-D899-126AE2D1D262}"/>
              </a:ext>
            </a:extLst>
          </p:cNvPr>
          <p:cNvSpPr txBox="1"/>
          <p:nvPr/>
        </p:nvSpPr>
        <p:spPr>
          <a:xfrm>
            <a:off x="8259209" y="1656920"/>
            <a:ext cx="350398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High range of bars represents the high growth pathway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5EEF5-C13E-B1C1-BC5E-1AE5A40301FA}"/>
              </a:ext>
            </a:extLst>
          </p:cNvPr>
          <p:cNvSpPr txBox="1"/>
          <p:nvPr/>
        </p:nvSpPr>
        <p:spPr>
          <a:xfrm>
            <a:off x="2559171" y="4112786"/>
            <a:ext cx="368635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Actual loads have been flat to slightly growing in the past 10 years </a:t>
            </a:r>
          </a:p>
        </p:txBody>
      </p:sp>
    </p:spTree>
    <p:extLst>
      <p:ext uri="{BB962C8B-B14F-4D97-AF65-F5344CB8AC3E}">
        <p14:creationId xmlns:p14="http://schemas.microsoft.com/office/powerpoint/2010/main" val="288581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7373-B69D-0D7F-EF05-4960A4396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8D162C-8014-7352-A83A-6E7B4C50D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Resource Options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1C00DA-E0CB-D63C-008E-8D71ADB33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55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A942CC-AB57-B84F-529B-7621E203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75898" cy="1325563"/>
          </a:xfrm>
        </p:spPr>
        <p:txBody>
          <a:bodyPr/>
          <a:lstStyle/>
          <a:p>
            <a:r>
              <a:rPr lang="en-US" dirty="0"/>
              <a:t>Northwest Power and Conservation Council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44FEAD-54EC-328C-5903-BABD2932B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63235" cy="4288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Authorized by Congress through the Northwest Power Act of 1980 </a:t>
            </a:r>
          </a:p>
          <a:p>
            <a:r>
              <a:rPr lang="en-US" dirty="0"/>
              <a:t>Council appointed by the governors of Idaho, Montana, Oregon, and Washington</a:t>
            </a:r>
          </a:p>
          <a:p>
            <a:r>
              <a:rPr lang="en-US" dirty="0"/>
              <a:t>Key responsibilities include:</a:t>
            </a:r>
          </a:p>
          <a:p>
            <a:pPr lvl="1"/>
            <a:r>
              <a:rPr lang="en-US" dirty="0"/>
              <a:t>Develop a program to protect, mitigate, and enhance fish and wildlife affected by the hydro facilities</a:t>
            </a:r>
          </a:p>
          <a:p>
            <a:pPr lvl="1"/>
            <a:r>
              <a:rPr lang="en-US" dirty="0"/>
              <a:t>Develop a power plan to assure an adequate, efficient, economical, and reliable power supply</a:t>
            </a:r>
          </a:p>
          <a:p>
            <a:pPr lvl="1"/>
            <a:r>
              <a:rPr lang="en-US" dirty="0"/>
              <a:t>Inform and involve the public in these planning efforts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EFF2D-7132-BB3D-5D99-D8EFDE2E7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8" y="707522"/>
            <a:ext cx="4736238" cy="5106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827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B196-9D36-0EFB-5AA5-DA4C76BA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Resources Considered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D78BBF-9EA6-2E58-FAC4-2C06C73783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Single gear with solid fill">
            <a:extLst>
              <a:ext uri="{FF2B5EF4-FFF2-40B4-BE49-F238E27FC236}">
                <a16:creationId xmlns:a16="http://schemas.microsoft.com/office/drawing/2014/main" id="{2300AFFC-2E02-B66F-A2B3-72A29A2ACE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005" y="2737317"/>
            <a:ext cx="396688" cy="396688"/>
          </a:xfrm>
          <a:prstGeom prst="rect">
            <a:avLst/>
          </a:prstGeom>
        </p:spPr>
      </p:pic>
      <p:pic>
        <p:nvPicPr>
          <p:cNvPr id="9" name="Graphic 8" descr="Single gear with solid fill">
            <a:extLst>
              <a:ext uri="{FF2B5EF4-FFF2-40B4-BE49-F238E27FC236}">
                <a16:creationId xmlns:a16="http://schemas.microsoft.com/office/drawing/2014/main" id="{580B9A41-9DDF-6C35-C941-3E88BB55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005" y="3057579"/>
            <a:ext cx="396688" cy="396688"/>
          </a:xfrm>
          <a:prstGeom prst="rect">
            <a:avLst/>
          </a:prstGeom>
        </p:spPr>
      </p:pic>
      <p:pic>
        <p:nvPicPr>
          <p:cNvPr id="10" name="Graphic 9" descr="Single gear with solid fill">
            <a:extLst>
              <a:ext uri="{FF2B5EF4-FFF2-40B4-BE49-F238E27FC236}">
                <a16:creationId xmlns:a16="http://schemas.microsoft.com/office/drawing/2014/main" id="{0F0FF645-A7B4-C40D-DF36-D94BBA15CD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005" y="3377841"/>
            <a:ext cx="396688" cy="396688"/>
          </a:xfrm>
          <a:prstGeom prst="rect">
            <a:avLst/>
          </a:prstGeom>
        </p:spPr>
      </p:pic>
      <p:pic>
        <p:nvPicPr>
          <p:cNvPr id="11" name="Graphic 10" descr="Single gear with solid fill">
            <a:extLst>
              <a:ext uri="{FF2B5EF4-FFF2-40B4-BE49-F238E27FC236}">
                <a16:creationId xmlns:a16="http://schemas.microsoft.com/office/drawing/2014/main" id="{2A68FCE5-EB9F-9983-1E86-DF73272A0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005" y="3698103"/>
            <a:ext cx="396688" cy="396688"/>
          </a:xfrm>
          <a:prstGeom prst="rect">
            <a:avLst/>
          </a:prstGeom>
        </p:spPr>
      </p:pic>
      <p:pic>
        <p:nvPicPr>
          <p:cNvPr id="12" name="Graphic 11" descr="Single gear with solid fill">
            <a:extLst>
              <a:ext uri="{FF2B5EF4-FFF2-40B4-BE49-F238E27FC236}">
                <a16:creationId xmlns:a16="http://schemas.microsoft.com/office/drawing/2014/main" id="{D202DC08-3797-9117-5AC0-86D67430CF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7005" y="4018365"/>
            <a:ext cx="396688" cy="396688"/>
          </a:xfrm>
          <a:prstGeom prst="rect">
            <a:avLst/>
          </a:prstGeom>
        </p:spPr>
      </p:pic>
      <p:pic>
        <p:nvPicPr>
          <p:cNvPr id="13" name="Graphic 12" descr="Single gear with solid fill">
            <a:extLst>
              <a:ext uri="{FF2B5EF4-FFF2-40B4-BE49-F238E27FC236}">
                <a16:creationId xmlns:a16="http://schemas.microsoft.com/office/drawing/2014/main" id="{D5AB7BDF-6689-2E8D-2206-F7A4474E6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969" y="4338627"/>
            <a:ext cx="396688" cy="396688"/>
          </a:xfrm>
          <a:prstGeom prst="rect">
            <a:avLst/>
          </a:prstGeom>
        </p:spPr>
      </p:pic>
      <p:pic>
        <p:nvPicPr>
          <p:cNvPr id="14" name="Graphic 13" descr="Single gear with solid fill">
            <a:extLst>
              <a:ext uri="{FF2B5EF4-FFF2-40B4-BE49-F238E27FC236}">
                <a16:creationId xmlns:a16="http://schemas.microsoft.com/office/drawing/2014/main" id="{277D98CC-3131-E023-A634-F1E6184E7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969" y="4658891"/>
            <a:ext cx="396688" cy="396688"/>
          </a:xfrm>
          <a:prstGeom prst="rect">
            <a:avLst/>
          </a:prstGeom>
        </p:spPr>
      </p:pic>
      <p:pic>
        <p:nvPicPr>
          <p:cNvPr id="15" name="Graphic 14" descr="Single gear with solid fill">
            <a:extLst>
              <a:ext uri="{FF2B5EF4-FFF2-40B4-BE49-F238E27FC236}">
                <a16:creationId xmlns:a16="http://schemas.microsoft.com/office/drawing/2014/main" id="{C52E565B-E2DD-2FDF-7573-6F2FCC7F7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7711" y="2755247"/>
            <a:ext cx="396688" cy="396688"/>
          </a:xfrm>
          <a:prstGeom prst="rect">
            <a:avLst/>
          </a:prstGeom>
        </p:spPr>
      </p:pic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D8A580CC-CE53-E21F-66EF-6CFD32F823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7711" y="3075509"/>
            <a:ext cx="396688" cy="396688"/>
          </a:xfrm>
          <a:prstGeom prst="rect">
            <a:avLst/>
          </a:prstGeom>
        </p:spPr>
      </p:pic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DF51FE3F-A7BE-A3A8-A319-87F3ED1A8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7711" y="3395771"/>
            <a:ext cx="396688" cy="396688"/>
          </a:xfrm>
          <a:prstGeom prst="rect">
            <a:avLst/>
          </a:prstGeom>
        </p:spPr>
      </p:pic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0E212660-DE20-F472-C296-6FEE30B87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4185" y="2755247"/>
            <a:ext cx="396688" cy="396688"/>
          </a:xfrm>
          <a:prstGeom prst="rect">
            <a:avLst/>
          </a:prstGeom>
        </p:spPr>
      </p:pic>
      <p:pic>
        <p:nvPicPr>
          <p:cNvPr id="19" name="Graphic 18" descr="Single gear with solid fill">
            <a:extLst>
              <a:ext uri="{FF2B5EF4-FFF2-40B4-BE49-F238E27FC236}">
                <a16:creationId xmlns:a16="http://schemas.microsoft.com/office/drawing/2014/main" id="{0F9D63F8-F591-0CFF-FF9E-62DDD8814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4185" y="3084886"/>
            <a:ext cx="396688" cy="396688"/>
          </a:xfrm>
          <a:prstGeom prst="rect">
            <a:avLst/>
          </a:prstGeom>
        </p:spPr>
      </p:pic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C18F58AB-B25D-45D2-EE9E-BB60EBCC91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4185" y="3678845"/>
            <a:ext cx="396688" cy="39668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93421-7DE4-516B-6E3E-9C8853EA9D16}"/>
              </a:ext>
            </a:extLst>
          </p:cNvPr>
          <p:cNvGrpSpPr/>
          <p:nvPr/>
        </p:nvGrpSpPr>
        <p:grpSpPr>
          <a:xfrm>
            <a:off x="3950169" y="5713717"/>
            <a:ext cx="4291661" cy="396688"/>
            <a:chOff x="3994891" y="5813425"/>
            <a:chExt cx="4291661" cy="396688"/>
          </a:xfrm>
        </p:grpSpPr>
        <p:pic>
          <p:nvPicPr>
            <p:cNvPr id="21" name="Graphic 20" descr="Single gear with solid fill">
              <a:extLst>
                <a:ext uri="{FF2B5EF4-FFF2-40B4-BE49-F238E27FC236}">
                  <a16:creationId xmlns:a16="http://schemas.microsoft.com/office/drawing/2014/main" id="{3360B74A-E55E-6AC9-1DCF-9CA6D7C10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94891" y="5813425"/>
              <a:ext cx="396688" cy="39668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875912-C2BA-539D-3B00-78A3352AD4D4}"/>
                </a:ext>
              </a:extLst>
            </p:cNvPr>
            <p:cNvSpPr txBox="1"/>
            <p:nvPr/>
          </p:nvSpPr>
          <p:spPr>
            <a:xfrm>
              <a:off x="4327711" y="5813425"/>
              <a:ext cx="395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ptos Display" panose="020B0004020202020204" pitchFamily="34" charset="0"/>
                </a:rPr>
                <a:t>Generating resources explicitly modeled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79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18B9-1238-288A-2EAF-B9CECBA3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310"/>
          </a:xfrm>
        </p:spPr>
        <p:txBody>
          <a:bodyPr/>
          <a:lstStyle/>
          <a:p>
            <a:r>
              <a:rPr lang="en-US" dirty="0"/>
              <a:t>Conservation Potential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41AD86-86F9-5E9F-BADA-A683889AD83B}"/>
              </a:ext>
            </a:extLst>
          </p:cNvPr>
          <p:cNvGraphicFramePr/>
          <p:nvPr/>
        </p:nvGraphicFramePr>
        <p:xfrm>
          <a:off x="344129" y="1907373"/>
          <a:ext cx="11616644" cy="442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2F5E4B0-A5E5-9796-E5D9-ADB2568D46E5}"/>
              </a:ext>
            </a:extLst>
          </p:cNvPr>
          <p:cNvSpPr txBox="1"/>
          <p:nvPr/>
        </p:nvSpPr>
        <p:spPr>
          <a:xfrm>
            <a:off x="9169373" y="1451611"/>
            <a:ext cx="1552679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Most res and com ETs, many res HVAC measures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9B7B58-3E97-7F0F-C2EA-4A6D64BC21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945713" y="2190275"/>
            <a:ext cx="322894" cy="28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77431AF-417C-10F2-B08C-33E58990B225}"/>
              </a:ext>
            </a:extLst>
          </p:cNvPr>
          <p:cNvSpPr txBox="1"/>
          <p:nvPr/>
        </p:nvSpPr>
        <p:spPr>
          <a:xfrm>
            <a:off x="1485192" y="3741811"/>
            <a:ext cx="1232563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ENERGY STAR Clothes Washers, TVs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87B951-5763-63B7-D542-1D5D146301E0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754406" y="4480475"/>
            <a:ext cx="347068" cy="66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49FD4B-55AE-90F6-8CA1-31F81E6F6B9D}"/>
              </a:ext>
            </a:extLst>
          </p:cNvPr>
          <p:cNvSpPr txBox="1"/>
          <p:nvPr/>
        </p:nvSpPr>
        <p:spPr>
          <a:xfrm>
            <a:off x="2923182" y="3336160"/>
            <a:ext cx="137197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Industrial SEM, Some pumps, Engine block heater controls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495992-4066-D40C-BBD4-03A6412ECFB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3324151" y="4290267"/>
            <a:ext cx="285018" cy="518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2D322E-C49A-B496-465C-448F6193671C}"/>
              </a:ext>
            </a:extLst>
          </p:cNvPr>
          <p:cNvSpPr txBox="1"/>
          <p:nvPr/>
        </p:nvSpPr>
        <p:spPr>
          <a:xfrm>
            <a:off x="4487842" y="2023272"/>
            <a:ext cx="1403281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Efficient air compressors, some DOAS measures, some efficient windows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7824A4-D484-65EB-3C6A-F51AA13C20B7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189483" y="3408267"/>
            <a:ext cx="374175" cy="12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4F6E96-3CAC-8C3F-708F-EB9F0E7E8779}"/>
              </a:ext>
            </a:extLst>
          </p:cNvPr>
          <p:cNvSpPr txBox="1"/>
          <p:nvPr/>
        </p:nvSpPr>
        <p:spPr>
          <a:xfrm>
            <a:off x="6052308" y="1948598"/>
            <a:ext cx="1403282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HPWHs, efficient res AC, many ag measures, efficient dryers, some res </a:t>
            </a:r>
            <a:r>
              <a:rPr lang="en-US" sz="1400" dirty="0" err="1"/>
              <a:t>Wx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22370C2-AA00-C6DA-8D1C-84F13F2544C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753949" y="3333593"/>
            <a:ext cx="374175" cy="55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289C942-ABFB-A752-4619-8FE76B5970F2}"/>
              </a:ext>
            </a:extLst>
          </p:cNvPr>
          <p:cNvSpPr txBox="1"/>
          <p:nvPr/>
        </p:nvSpPr>
        <p:spPr>
          <a:xfrm>
            <a:off x="7552691" y="1795219"/>
            <a:ext cx="1280273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Distribution system ETs, some res HP upgrades, grocery </a:t>
            </a:r>
            <a:r>
              <a:rPr lang="en-US" sz="1400" dirty="0" err="1"/>
              <a:t>refrig</a:t>
            </a:r>
            <a:r>
              <a:rPr lang="en-US" sz="1400" dirty="0"/>
              <a:t>., more DOAS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169226-A548-37DF-ABF6-0DB88DBE3803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994879" y="3180214"/>
            <a:ext cx="197949" cy="470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A7EE894-1D57-647E-727F-CA96052D6C72}"/>
              </a:ext>
            </a:extLst>
          </p:cNvPr>
          <p:cNvSpPr txBox="1"/>
          <p:nvPr/>
        </p:nvSpPr>
        <p:spPr>
          <a:xfrm>
            <a:off x="9014981" y="2507380"/>
            <a:ext cx="930731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Much of res </a:t>
            </a:r>
            <a:r>
              <a:rPr lang="en-US" sz="1400" dirty="0" err="1"/>
              <a:t>Wx</a:t>
            </a:r>
            <a:endParaRPr lang="en-US" sz="14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268A738-79B7-1C88-4FDF-B9E9AD612E93}"/>
              </a:ext>
            </a:extLst>
          </p:cNvPr>
          <p:cNvCxnSpPr>
            <a:cxnSpLocks/>
          </p:cNvCxnSpPr>
          <p:nvPr/>
        </p:nvCxnSpPr>
        <p:spPr>
          <a:xfrm flipH="1">
            <a:off x="8832965" y="3030600"/>
            <a:ext cx="542540" cy="475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6BCB0B8-E521-761D-F488-CB82685D770D}"/>
              </a:ext>
            </a:extLst>
          </p:cNvPr>
          <p:cNvSpPr txBox="1"/>
          <p:nvPr/>
        </p:nvSpPr>
        <p:spPr>
          <a:xfrm>
            <a:off x="5637644" y="3616813"/>
            <a:ext cx="87178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HP retro-</a:t>
            </a:r>
            <a:r>
              <a:rPr lang="en-US" sz="1400" dirty="0" err="1"/>
              <a:t>Cx</a:t>
            </a:r>
            <a:endParaRPr lang="en-US" sz="1400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6027C5-738E-CCE4-DDB8-734F3642220A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6073537" y="4140033"/>
            <a:ext cx="330374" cy="29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3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9704-D8AA-DC05-2ED2-FA47A0A4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Includes Emerging Technologies for Some of the Sensitivities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2770DA-609D-C79B-C827-A548D3B933A4}"/>
              </a:ext>
            </a:extLst>
          </p:cNvPr>
          <p:cNvGraphicFramePr>
            <a:graphicFrameLocks/>
          </p:cNvGraphicFramePr>
          <p:nvPr/>
        </p:nvGraphicFramePr>
        <p:xfrm>
          <a:off x="606175" y="1602768"/>
          <a:ext cx="10983074" cy="458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474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550B6-84FA-689D-DAB9-6BEB8042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Technology Potential Provides Options for Consideration in Outer Years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36D892-DE46-DE02-728C-E998CC0B0985}"/>
              </a:ext>
            </a:extLst>
          </p:cNvPr>
          <p:cNvGraphicFramePr>
            <a:graphicFrameLocks/>
          </p:cNvGraphicFramePr>
          <p:nvPr/>
        </p:nvGraphicFramePr>
        <p:xfrm>
          <a:off x="606175" y="1690688"/>
          <a:ext cx="10972799" cy="44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7239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8557-4CBB-B940-D259-9883E455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Response Products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12A8AA-9967-CDC3-D2A3-223BAA0E59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927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3A44-6599-18C7-9ED8-9BB29E3B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/>
          </a:bodyPr>
          <a:lstStyle/>
          <a:p>
            <a:r>
              <a:rPr lang="en-US" dirty="0"/>
              <a:t>DR Supply Curve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D6BE62-D0E3-FDF2-5EAD-1C53121731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933854"/>
              </p:ext>
            </p:extLst>
          </p:nvPr>
        </p:nvGraphicFramePr>
        <p:xfrm>
          <a:off x="838201" y="1102661"/>
          <a:ext cx="10515600" cy="514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131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6A067-F9D7-7A03-1308-6441FFE3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862046-25FE-5016-940E-BEC1C3D60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 Availability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8947E16-7DF8-BB39-28B9-A05B55C9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AFAA3E-D659-25DD-FB66-9A43D772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Availability High-Level Findings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965511-FDE8-386A-34A6-40AF503B7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799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Market availability does not change significantly across the various sensitivities</a:t>
            </a:r>
          </a:p>
          <a:p>
            <a:pPr lvl="1"/>
            <a:r>
              <a:rPr lang="en-US" dirty="0"/>
              <a:t>The 20-year buildouts are remarkably similar</a:t>
            </a:r>
          </a:p>
          <a:p>
            <a:pPr lvl="1"/>
            <a:r>
              <a:rPr lang="en-US" dirty="0"/>
              <a:t>The near-term buildouts shift a bit, primarily where there are limitations in resource (and particularly short-duration storage) availability)</a:t>
            </a:r>
          </a:p>
          <a:p>
            <a:r>
              <a:rPr lang="en-US" dirty="0"/>
              <a:t>Key drivers of the builds are state policies, specifically carbon pricing in California, Washington, and Canada and demand growth</a:t>
            </a:r>
          </a:p>
          <a:p>
            <a:r>
              <a:rPr lang="en-US" dirty="0"/>
              <a:t>Majority of resources built across all sensitivities are a balance of renewables, storage (both short and longer duration), and gas</a:t>
            </a:r>
          </a:p>
          <a:p>
            <a:r>
              <a:rPr lang="en-US" dirty="0"/>
              <a:t>Buildouts and implied prices indicates that the economics of the market is likely to be very different from previous recent studies</a:t>
            </a:r>
          </a:p>
          <a:p>
            <a:r>
              <a:rPr lang="en-US" dirty="0"/>
              <a:t>Given the similarity across buildouts, the differences in these market studies is </a:t>
            </a:r>
            <a:r>
              <a:rPr lang="en-US"/>
              <a:t>not expected </a:t>
            </a:r>
            <a:r>
              <a:rPr lang="en-US" dirty="0"/>
              <a:t>to be a significant driver of differences in regional resource buildouts in the next step</a:t>
            </a:r>
          </a:p>
        </p:txBody>
      </p:sp>
    </p:spTree>
    <p:extLst>
      <p:ext uri="{BB962C8B-B14F-4D97-AF65-F5344CB8AC3E}">
        <p14:creationId xmlns:p14="http://schemas.microsoft.com/office/powerpoint/2010/main" val="209952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B729-ED3D-FEE0-46CF-79EFF15D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Sensitivities</a:t>
            </a: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2BFFD84F-CE82-4EDA-FFFC-77BFF2B95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44742"/>
              </p:ext>
            </p:extLst>
          </p:nvPr>
        </p:nvGraphicFramePr>
        <p:xfrm>
          <a:off x="554420" y="1468273"/>
          <a:ext cx="11154104" cy="4585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144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4CC64-320F-B9CD-6DEF-297488C00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39E2D5D-E794-70CF-E810-0CD3847ED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Needs in 2031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D5FD90B-843A-329E-568E-60CAC8DA6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B7E6-ED33-60B1-E7C8-7A9482A0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Power Act Guides the Council’s Power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82DC-9BEF-20DF-148D-D22E5D901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337612" cy="41901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Prepare a regional conservation and electric power plan</a:t>
            </a:r>
          </a:p>
          <a:p>
            <a:r>
              <a:rPr lang="en-US" dirty="0"/>
              <a:t>Give priority to cost-effective resources, with first priority to conservation, then renewables, then to generating resources utilizing waste heat, then all other resources</a:t>
            </a:r>
          </a:p>
          <a:p>
            <a:r>
              <a:rPr lang="en-US" dirty="0"/>
              <a:t>Include a scheme for “implementing conservation measures and developing resources … to reduce or meet the Administrator’s obligations…”</a:t>
            </a:r>
          </a:p>
          <a:p>
            <a:r>
              <a:rPr lang="en-US" dirty="0"/>
              <a:t>Council must give “due consideration” to:</a:t>
            </a:r>
          </a:p>
          <a:p>
            <a:pPr lvl="1"/>
            <a:r>
              <a:rPr lang="en-US" dirty="0"/>
              <a:t>Environmental quality</a:t>
            </a:r>
          </a:p>
          <a:p>
            <a:pPr lvl="1"/>
            <a:r>
              <a:rPr lang="en-US" dirty="0"/>
              <a:t>Compatibility with the existing system</a:t>
            </a:r>
          </a:p>
          <a:p>
            <a:pPr lvl="1"/>
            <a:r>
              <a:rPr lang="en-US" dirty="0"/>
              <a:t>Council’s Fish and Wildlife Program</a:t>
            </a:r>
          </a:p>
          <a:p>
            <a:pPr lvl="1"/>
            <a:r>
              <a:rPr lang="en-US" dirty="0"/>
              <a:t>Other criteria the Council might set forth in the plan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AB968-81EE-0096-7A0B-D7AE3D2D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8" t="4205" r="4048" b="2152"/>
          <a:stretch>
            <a:fillRect/>
          </a:stretch>
        </p:blipFill>
        <p:spPr>
          <a:xfrm>
            <a:off x="8313239" y="1690688"/>
            <a:ext cx="3145134" cy="4190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2722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D5AC-579A-FC7D-2E4C-DCED81FC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Needs are Longest and Largest in Winter and Summer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D5CA5DE-ED8F-B4A8-7C2D-602FEE5AD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283485"/>
              </p:ext>
            </p:extLst>
          </p:nvPr>
        </p:nvGraphicFramePr>
        <p:xfrm>
          <a:off x="138418" y="1761963"/>
          <a:ext cx="5681932" cy="405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F429462-6BF7-469D-86D1-CEA24DD46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809219"/>
              </p:ext>
            </p:extLst>
          </p:nvPr>
        </p:nvGraphicFramePr>
        <p:xfrm>
          <a:off x="5943601" y="1761963"/>
          <a:ext cx="6109982" cy="405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738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FEA2-64B2-5924-5620-E0F2683B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Planning Reserve Margin - Peak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F525C36-D487-4297-953A-A4752DBA9463}"/>
              </a:ext>
            </a:extLst>
          </p:cNvPr>
          <p:cNvGraphicFramePr>
            <a:graphicFrameLocks/>
          </p:cNvGraphicFramePr>
          <p:nvPr/>
        </p:nvGraphicFramePr>
        <p:xfrm>
          <a:off x="970961" y="1357460"/>
          <a:ext cx="9926425" cy="473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654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27AD5-E5A1-B081-C751-5564DD631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0C7D-353B-DF7D-70A2-657CB530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Adequacy </a:t>
            </a:r>
            <a:r>
              <a:rPr lang="en-US"/>
              <a:t>Reserve Margin </a:t>
            </a:r>
            <a:r>
              <a:rPr lang="en-US" dirty="0"/>
              <a:t>- Energy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F737C0-3FB6-9926-9A46-7DDF8A7386B5}"/>
              </a:ext>
            </a:extLst>
          </p:cNvPr>
          <p:cNvGraphicFramePr>
            <a:graphicFrameLocks/>
          </p:cNvGraphicFramePr>
          <p:nvPr/>
        </p:nvGraphicFramePr>
        <p:xfrm>
          <a:off x="1584290" y="1506990"/>
          <a:ext cx="9023420" cy="4660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9550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lake with mountains and snow&#10;&#10;AI-generated content may be incorrect.">
            <a:extLst>
              <a:ext uri="{FF2B5EF4-FFF2-40B4-BE49-F238E27FC236}">
                <a16:creationId xmlns:a16="http://schemas.microsoft.com/office/drawing/2014/main" id="{27771D5C-6AA5-7327-84FA-1400608D0B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r="493"/>
          <a:stretch>
            <a:fillRect/>
          </a:stretch>
        </p:blipFill>
        <p:spPr>
          <a:xfrm>
            <a:off x="5972782" y="0"/>
            <a:ext cx="6219217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D22EA1-BECB-9F1E-C188-EA3B68EA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88" y="731661"/>
            <a:ext cx="5481597" cy="1778075"/>
          </a:xfrm>
        </p:spPr>
        <p:txBody>
          <a:bodyPr/>
          <a:lstStyle/>
          <a:p>
            <a:r>
              <a:rPr lang="en-US" dirty="0"/>
              <a:t>Feel free to connect!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6930-1B61-52F5-EE57-C1C538680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508" y="2876263"/>
            <a:ext cx="4210756" cy="20901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Jennifer Light, jlight@nwcouncil.org</a:t>
            </a:r>
          </a:p>
          <a:p>
            <a:endParaRPr lang="en-US" dirty="0"/>
          </a:p>
          <a:p>
            <a:r>
              <a:rPr lang="en-US" dirty="0"/>
              <a:t>www.nwcouncil.org/energy/</a:t>
            </a:r>
            <a:br>
              <a:rPr lang="en-US" dirty="0"/>
            </a:br>
            <a:r>
              <a:rPr lang="en-US" dirty="0"/>
              <a:t>ninthpowerplan/</a:t>
            </a:r>
          </a:p>
        </p:txBody>
      </p:sp>
    </p:spTree>
    <p:extLst>
      <p:ext uri="{BB962C8B-B14F-4D97-AF65-F5344CB8AC3E}">
        <p14:creationId xmlns:p14="http://schemas.microsoft.com/office/powerpoint/2010/main" val="357965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D6CE-9045-A429-0FDA-78414E3D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Ninth Power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1F70-B4C3-2A93-7503-690F622C2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7157" cy="39881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Council kicked-off its formal review of the Power Plan in February of 2025</a:t>
            </a:r>
          </a:p>
          <a:p>
            <a:r>
              <a:rPr lang="en-US" dirty="0"/>
              <a:t>Goal is to ensure an adequate, efficient, economical, and reliable power supply, while balancing all the considerations required by the Power Act</a:t>
            </a:r>
          </a:p>
          <a:p>
            <a:pPr lvl="1"/>
            <a:r>
              <a:rPr lang="en-US" dirty="0"/>
              <a:t>Focused on the electric system</a:t>
            </a:r>
          </a:p>
          <a:p>
            <a:pPr lvl="1"/>
            <a:r>
              <a:rPr lang="en-US" dirty="0"/>
              <a:t>Provides a 20-year perspective, with a near-term focus</a:t>
            </a:r>
          </a:p>
          <a:p>
            <a:pPr lvl="1"/>
            <a:r>
              <a:rPr lang="en-US" dirty="0"/>
              <a:t>Aims for a resource strategy, and supporting recommendations to meet regional needs while managing costs and risk</a:t>
            </a:r>
          </a:p>
          <a:p>
            <a:r>
              <a:rPr lang="en-US" dirty="0"/>
              <a:t>Will include recommendations for the region, but with particular focus on Bonneville </a:t>
            </a:r>
          </a:p>
        </p:txBody>
      </p:sp>
      <p:pic>
        <p:nvPicPr>
          <p:cNvPr id="4" name="Picture 3" descr="A logo of four seasons&#10;&#10;Description automatically generated">
            <a:extLst>
              <a:ext uri="{FF2B5EF4-FFF2-40B4-BE49-F238E27FC236}">
                <a16:creationId xmlns:a16="http://schemas.microsoft.com/office/drawing/2014/main" id="{4A0C88C9-8C06-4F84-810F-FC53CB3E8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r="8296"/>
          <a:stretch/>
        </p:blipFill>
        <p:spPr>
          <a:xfrm>
            <a:off x="8445357" y="1690688"/>
            <a:ext cx="3390472" cy="398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B3C7-8794-C031-EE67-CDB3C5000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935EEB-709C-68A3-4CF0-C0284F0BBE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BFD998D-07E4-517A-ECB6-0612E5D0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93" y="181814"/>
            <a:ext cx="10515600" cy="1325563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18" name="AutoShape 2" descr="Bonneville Power Administration">
            <a:extLst>
              <a:ext uri="{FF2B5EF4-FFF2-40B4-BE49-F238E27FC236}">
                <a16:creationId xmlns:a16="http://schemas.microsoft.com/office/drawing/2014/main" id="{F9AC6AA7-E2D1-59DD-7650-4B2E1EA9C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01704" y="32676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75B68F-4E37-8F13-8DCF-CCB171A560F1}"/>
              </a:ext>
            </a:extLst>
          </p:cNvPr>
          <p:cNvSpPr txBox="1"/>
          <p:nvPr/>
        </p:nvSpPr>
        <p:spPr>
          <a:xfrm>
            <a:off x="10008389" y="0"/>
            <a:ext cx="21836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Draft – Subject to Change</a:t>
            </a:r>
          </a:p>
        </p:txBody>
      </p:sp>
      <p:pic>
        <p:nvPicPr>
          <p:cNvPr id="35" name="Graphic 34" descr="Fish with solid fill">
            <a:extLst>
              <a:ext uri="{FF2B5EF4-FFF2-40B4-BE49-F238E27FC236}">
                <a16:creationId xmlns:a16="http://schemas.microsoft.com/office/drawing/2014/main" id="{F49E0D0F-ED21-AE0A-1E5E-F3FEAE80D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4368" y="3985666"/>
            <a:ext cx="457200" cy="457200"/>
          </a:xfrm>
          <a:prstGeom prst="rect">
            <a:avLst/>
          </a:prstGeom>
        </p:spPr>
      </p:pic>
      <p:pic>
        <p:nvPicPr>
          <p:cNvPr id="36" name="Graphic 35" descr="Fish with solid fill">
            <a:extLst>
              <a:ext uri="{FF2B5EF4-FFF2-40B4-BE49-F238E27FC236}">
                <a16:creationId xmlns:a16="http://schemas.microsoft.com/office/drawing/2014/main" id="{1C4BBB0E-12F7-FB23-BF6F-128AFCC66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6904" y="6051870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E1955-C5E9-4D6C-9E14-668003EE5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781615"/>
            <a:ext cx="90297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8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361C-80BA-107F-B442-C4553417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 for this Power Plan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9F76E5-B435-159F-1998-C29FA62B2481}"/>
              </a:ext>
            </a:extLst>
          </p:cNvPr>
          <p:cNvGrpSpPr/>
          <p:nvPr/>
        </p:nvGrpSpPr>
        <p:grpSpPr>
          <a:xfrm>
            <a:off x="842153" y="2528453"/>
            <a:ext cx="2377306" cy="2895199"/>
            <a:chOff x="842153" y="2528453"/>
            <a:chExt cx="2377306" cy="289519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C34663-0BF2-3A58-F7AE-59F34311514B}"/>
                </a:ext>
              </a:extLst>
            </p:cNvPr>
            <p:cNvSpPr/>
            <p:nvPr/>
          </p:nvSpPr>
          <p:spPr>
            <a:xfrm>
              <a:off x="842153" y="2528453"/>
              <a:ext cx="2377306" cy="1021575"/>
            </a:xfrm>
            <a:custGeom>
              <a:avLst/>
              <a:gdLst>
                <a:gd name="connsiteX0" fmla="*/ 0 w 2377306"/>
                <a:gd name="connsiteY0" fmla="*/ 0 h 923889"/>
                <a:gd name="connsiteX1" fmla="*/ 2377306 w 2377306"/>
                <a:gd name="connsiteY1" fmla="*/ 0 h 923889"/>
                <a:gd name="connsiteX2" fmla="*/ 2377306 w 2377306"/>
                <a:gd name="connsiteY2" fmla="*/ 923889 h 923889"/>
                <a:gd name="connsiteX3" fmla="*/ 0 w 2377306"/>
                <a:gd name="connsiteY3" fmla="*/ 923889 h 923889"/>
                <a:gd name="connsiteX4" fmla="*/ 0 w 2377306"/>
                <a:gd name="connsiteY4" fmla="*/ 0 h 9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923889">
                  <a:moveTo>
                    <a:pt x="0" y="0"/>
                  </a:moveTo>
                  <a:lnTo>
                    <a:pt x="2377306" y="0"/>
                  </a:lnTo>
                  <a:lnTo>
                    <a:pt x="2377306" y="923889"/>
                  </a:lnTo>
                  <a:lnTo>
                    <a:pt x="0" y="923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New Resource and Transmission Risk Scenario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EBA771-D2C7-CE40-F960-3EB41F76250D}"/>
                </a:ext>
              </a:extLst>
            </p:cNvPr>
            <p:cNvSpPr/>
            <p:nvPr/>
          </p:nvSpPr>
          <p:spPr>
            <a:xfrm>
              <a:off x="842153" y="3550027"/>
              <a:ext cx="2377306" cy="1873625"/>
            </a:xfrm>
            <a:custGeom>
              <a:avLst/>
              <a:gdLst>
                <a:gd name="connsiteX0" fmla="*/ 0 w 2377306"/>
                <a:gd name="connsiteY0" fmla="*/ 0 h 2626450"/>
                <a:gd name="connsiteX1" fmla="*/ 2377306 w 2377306"/>
                <a:gd name="connsiteY1" fmla="*/ 0 h 2626450"/>
                <a:gd name="connsiteX2" fmla="*/ 2377306 w 2377306"/>
                <a:gd name="connsiteY2" fmla="*/ 2626450 h 2626450"/>
                <a:gd name="connsiteX3" fmla="*/ 0 w 2377306"/>
                <a:gd name="connsiteY3" fmla="*/ 2626450 h 2626450"/>
                <a:gd name="connsiteX4" fmla="*/ 0 w 2377306"/>
                <a:gd name="connsiteY4" fmla="*/ 0 h 26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2626450">
                  <a:moveTo>
                    <a:pt x="0" y="0"/>
                  </a:moveTo>
                  <a:lnTo>
                    <a:pt x="2377306" y="0"/>
                  </a:lnTo>
                  <a:lnTo>
                    <a:pt x="2377306" y="2626450"/>
                  </a:lnTo>
                  <a:lnTo>
                    <a:pt x="0" y="2626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 w="28575"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ctr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/>
                <a:t>Informing how resource selection changes with uncertainty around new resource availability and costs and a changing transmission landscape</a:t>
              </a:r>
              <a:endParaRPr lang="en-US" sz="17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36913A-7A6F-0EEC-F5B4-DCE6A853C4C7}"/>
              </a:ext>
            </a:extLst>
          </p:cNvPr>
          <p:cNvGrpSpPr/>
          <p:nvPr/>
        </p:nvGrpSpPr>
        <p:grpSpPr>
          <a:xfrm>
            <a:off x="3552282" y="2528453"/>
            <a:ext cx="2377306" cy="2895199"/>
            <a:chOff x="3552282" y="2528453"/>
            <a:chExt cx="2377306" cy="289519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7E3934A-76C5-681A-BF7D-9DF0417F0A16}"/>
                </a:ext>
              </a:extLst>
            </p:cNvPr>
            <p:cNvSpPr/>
            <p:nvPr/>
          </p:nvSpPr>
          <p:spPr>
            <a:xfrm>
              <a:off x="3552282" y="2528453"/>
              <a:ext cx="2377306" cy="1021574"/>
            </a:xfrm>
            <a:custGeom>
              <a:avLst/>
              <a:gdLst>
                <a:gd name="connsiteX0" fmla="*/ 0 w 2377306"/>
                <a:gd name="connsiteY0" fmla="*/ 0 h 923889"/>
                <a:gd name="connsiteX1" fmla="*/ 2377306 w 2377306"/>
                <a:gd name="connsiteY1" fmla="*/ 0 h 923889"/>
                <a:gd name="connsiteX2" fmla="*/ 2377306 w 2377306"/>
                <a:gd name="connsiteY2" fmla="*/ 923889 h 923889"/>
                <a:gd name="connsiteX3" fmla="*/ 0 w 2377306"/>
                <a:gd name="connsiteY3" fmla="*/ 923889 h 923889"/>
                <a:gd name="connsiteX4" fmla="*/ 0 w 2377306"/>
                <a:gd name="connsiteY4" fmla="*/ 0 h 9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923889">
                  <a:moveTo>
                    <a:pt x="0" y="0"/>
                  </a:moveTo>
                  <a:lnTo>
                    <a:pt x="2377306" y="0"/>
                  </a:lnTo>
                  <a:lnTo>
                    <a:pt x="2377306" y="923889"/>
                  </a:lnTo>
                  <a:lnTo>
                    <a:pt x="0" y="923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</a:rPr>
                <a:t>Changing Hydro Operations Scenario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1DDA55-51CC-B31D-6163-33612297CD64}"/>
                </a:ext>
              </a:extLst>
            </p:cNvPr>
            <p:cNvSpPr/>
            <p:nvPr/>
          </p:nvSpPr>
          <p:spPr>
            <a:xfrm>
              <a:off x="3552282" y="3550027"/>
              <a:ext cx="2377306" cy="1873625"/>
            </a:xfrm>
            <a:custGeom>
              <a:avLst/>
              <a:gdLst>
                <a:gd name="connsiteX0" fmla="*/ 0 w 2377306"/>
                <a:gd name="connsiteY0" fmla="*/ 0 h 2626450"/>
                <a:gd name="connsiteX1" fmla="*/ 2377306 w 2377306"/>
                <a:gd name="connsiteY1" fmla="*/ 0 h 2626450"/>
                <a:gd name="connsiteX2" fmla="*/ 2377306 w 2377306"/>
                <a:gd name="connsiteY2" fmla="*/ 2626450 h 2626450"/>
                <a:gd name="connsiteX3" fmla="*/ 0 w 2377306"/>
                <a:gd name="connsiteY3" fmla="*/ 2626450 h 2626450"/>
                <a:gd name="connsiteX4" fmla="*/ 0 w 2377306"/>
                <a:gd name="connsiteY4" fmla="*/ 0 h 26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2626450">
                  <a:moveTo>
                    <a:pt x="0" y="0"/>
                  </a:moveTo>
                  <a:lnTo>
                    <a:pt x="2377306" y="0"/>
                  </a:lnTo>
                  <a:lnTo>
                    <a:pt x="2377306" y="2626450"/>
                  </a:lnTo>
                  <a:lnTo>
                    <a:pt x="0" y="2626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90000"/>
              </a:schemeClr>
            </a:solidFill>
            <a:ln w="28575"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ctr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/>
                <a:t>Informing how the uncertainty around future hydro operations impacts the optimal resource solutions for the region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3E2646-99DB-08AF-9272-4634577B73B3}"/>
              </a:ext>
            </a:extLst>
          </p:cNvPr>
          <p:cNvGrpSpPr/>
          <p:nvPr/>
        </p:nvGrpSpPr>
        <p:grpSpPr>
          <a:xfrm>
            <a:off x="6262411" y="2528453"/>
            <a:ext cx="2377306" cy="2895199"/>
            <a:chOff x="6262411" y="2528453"/>
            <a:chExt cx="2377306" cy="289519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8EE8CF2-E444-65B2-23F1-B57702C23D04}"/>
                </a:ext>
              </a:extLst>
            </p:cNvPr>
            <p:cNvSpPr/>
            <p:nvPr/>
          </p:nvSpPr>
          <p:spPr>
            <a:xfrm>
              <a:off x="6262411" y="2528453"/>
              <a:ext cx="2377306" cy="1021574"/>
            </a:xfrm>
            <a:custGeom>
              <a:avLst/>
              <a:gdLst>
                <a:gd name="connsiteX0" fmla="*/ 0 w 2377306"/>
                <a:gd name="connsiteY0" fmla="*/ 0 h 923889"/>
                <a:gd name="connsiteX1" fmla="*/ 2377306 w 2377306"/>
                <a:gd name="connsiteY1" fmla="*/ 0 h 923889"/>
                <a:gd name="connsiteX2" fmla="*/ 2377306 w 2377306"/>
                <a:gd name="connsiteY2" fmla="*/ 923889 h 923889"/>
                <a:gd name="connsiteX3" fmla="*/ 0 w 2377306"/>
                <a:gd name="connsiteY3" fmla="*/ 923889 h 923889"/>
                <a:gd name="connsiteX4" fmla="*/ 0 w 2377306"/>
                <a:gd name="connsiteY4" fmla="*/ 0 h 9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923889">
                  <a:moveTo>
                    <a:pt x="0" y="0"/>
                  </a:moveTo>
                  <a:lnTo>
                    <a:pt x="2377306" y="0"/>
                  </a:lnTo>
                  <a:lnTo>
                    <a:pt x="2377306" y="923889"/>
                  </a:lnTo>
                  <a:lnTo>
                    <a:pt x="0" y="923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Extreme Weather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9A3E0A-9AD9-1923-0EE9-D2A4FF1FEC3D}"/>
                </a:ext>
              </a:extLst>
            </p:cNvPr>
            <p:cNvSpPr/>
            <p:nvPr/>
          </p:nvSpPr>
          <p:spPr>
            <a:xfrm>
              <a:off x="6262411" y="3550027"/>
              <a:ext cx="2377306" cy="1873625"/>
            </a:xfrm>
            <a:custGeom>
              <a:avLst/>
              <a:gdLst>
                <a:gd name="connsiteX0" fmla="*/ 0 w 2377306"/>
                <a:gd name="connsiteY0" fmla="*/ 0 h 2626450"/>
                <a:gd name="connsiteX1" fmla="*/ 2377306 w 2377306"/>
                <a:gd name="connsiteY1" fmla="*/ 0 h 2626450"/>
                <a:gd name="connsiteX2" fmla="*/ 2377306 w 2377306"/>
                <a:gd name="connsiteY2" fmla="*/ 2626450 h 2626450"/>
                <a:gd name="connsiteX3" fmla="*/ 0 w 2377306"/>
                <a:gd name="connsiteY3" fmla="*/ 2626450 h 2626450"/>
                <a:gd name="connsiteX4" fmla="*/ 0 w 2377306"/>
                <a:gd name="connsiteY4" fmla="*/ 0 h 26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2626450">
                  <a:moveTo>
                    <a:pt x="0" y="0"/>
                  </a:moveTo>
                  <a:lnTo>
                    <a:pt x="2377306" y="0"/>
                  </a:lnTo>
                  <a:lnTo>
                    <a:pt x="2377306" y="2626450"/>
                  </a:lnTo>
                  <a:lnTo>
                    <a:pt x="0" y="2626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 w="28575">
              <a:solidFill>
                <a:schemeClr val="accent5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ctr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kern="1200" dirty="0"/>
                <a:t>Developed a suite of futures to reflect a range of hydro c</a:t>
              </a:r>
              <a:r>
                <a:rPr lang="en-US" sz="1700" dirty="0"/>
                <a:t>onditions, temperatures/loads, and wind conditions</a:t>
              </a:r>
              <a:endParaRPr lang="en-US" sz="17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DDF52E-5AAF-1308-CF97-88DE18A3FDFA}"/>
              </a:ext>
            </a:extLst>
          </p:cNvPr>
          <p:cNvGrpSpPr/>
          <p:nvPr/>
        </p:nvGrpSpPr>
        <p:grpSpPr>
          <a:xfrm>
            <a:off x="8972540" y="2528453"/>
            <a:ext cx="2377306" cy="2895199"/>
            <a:chOff x="8972540" y="2528453"/>
            <a:chExt cx="2377306" cy="289519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4C2C3E-F7F2-8606-1AB0-894100E51FFA}"/>
                </a:ext>
              </a:extLst>
            </p:cNvPr>
            <p:cNvSpPr/>
            <p:nvPr/>
          </p:nvSpPr>
          <p:spPr>
            <a:xfrm>
              <a:off x="8972540" y="2528453"/>
              <a:ext cx="2377306" cy="1021574"/>
            </a:xfrm>
            <a:custGeom>
              <a:avLst/>
              <a:gdLst>
                <a:gd name="connsiteX0" fmla="*/ 0 w 2377306"/>
                <a:gd name="connsiteY0" fmla="*/ 0 h 923889"/>
                <a:gd name="connsiteX1" fmla="*/ 2377306 w 2377306"/>
                <a:gd name="connsiteY1" fmla="*/ 0 h 923889"/>
                <a:gd name="connsiteX2" fmla="*/ 2377306 w 2377306"/>
                <a:gd name="connsiteY2" fmla="*/ 923889 h 923889"/>
                <a:gd name="connsiteX3" fmla="*/ 0 w 2377306"/>
                <a:gd name="connsiteY3" fmla="*/ 923889 h 923889"/>
                <a:gd name="connsiteX4" fmla="*/ 0 w 2377306"/>
                <a:gd name="connsiteY4" fmla="*/ 0 h 92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923889">
                  <a:moveTo>
                    <a:pt x="0" y="0"/>
                  </a:moveTo>
                  <a:lnTo>
                    <a:pt x="2377306" y="0"/>
                  </a:lnTo>
                  <a:lnTo>
                    <a:pt x="2377306" y="923889"/>
                  </a:lnTo>
                  <a:lnTo>
                    <a:pt x="0" y="9238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tx1"/>
                  </a:solidFill>
                </a:rPr>
                <a:t>Load Growth Uncertainty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0EAC02-9C43-2138-5668-FF5DB35BAB72}"/>
                </a:ext>
              </a:extLst>
            </p:cNvPr>
            <p:cNvSpPr/>
            <p:nvPr/>
          </p:nvSpPr>
          <p:spPr>
            <a:xfrm>
              <a:off x="8972540" y="3550027"/>
              <a:ext cx="2377306" cy="1873625"/>
            </a:xfrm>
            <a:custGeom>
              <a:avLst/>
              <a:gdLst>
                <a:gd name="connsiteX0" fmla="*/ 0 w 2377306"/>
                <a:gd name="connsiteY0" fmla="*/ 0 h 2626450"/>
                <a:gd name="connsiteX1" fmla="*/ 2377306 w 2377306"/>
                <a:gd name="connsiteY1" fmla="*/ 0 h 2626450"/>
                <a:gd name="connsiteX2" fmla="*/ 2377306 w 2377306"/>
                <a:gd name="connsiteY2" fmla="*/ 2626450 h 2626450"/>
                <a:gd name="connsiteX3" fmla="*/ 0 w 2377306"/>
                <a:gd name="connsiteY3" fmla="*/ 2626450 h 2626450"/>
                <a:gd name="connsiteX4" fmla="*/ 0 w 2377306"/>
                <a:gd name="connsiteY4" fmla="*/ 0 h 26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2626450">
                  <a:moveTo>
                    <a:pt x="0" y="0"/>
                  </a:moveTo>
                  <a:lnTo>
                    <a:pt x="2377306" y="0"/>
                  </a:lnTo>
                  <a:lnTo>
                    <a:pt x="2377306" y="2626450"/>
                  </a:lnTo>
                  <a:lnTo>
                    <a:pt x="0" y="2626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90000"/>
              </a:schemeClr>
            </a:solidFill>
            <a:ln w="28575">
              <a:solidFill>
                <a:schemeClr val="accent5">
                  <a:alpha val="9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ctr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700" dirty="0"/>
                <a:t>Developed a suite of futures to reflect uncertainty around the amount, shape, and timing of new load growth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2B3ABFE-3217-5A1D-001E-2445ABDD0B0A}"/>
              </a:ext>
            </a:extLst>
          </p:cNvPr>
          <p:cNvSpPr txBox="1"/>
          <p:nvPr/>
        </p:nvSpPr>
        <p:spPr>
          <a:xfrm>
            <a:off x="838201" y="1766047"/>
            <a:ext cx="5091388" cy="48587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en-US"/>
            </a:defPPr>
            <a:lvl1pPr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Scenario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30DA9D-43C5-E462-3940-9A128F4DAA92}"/>
              </a:ext>
            </a:extLst>
          </p:cNvPr>
          <p:cNvSpPr txBox="1"/>
          <p:nvPr/>
        </p:nvSpPr>
        <p:spPr>
          <a:xfrm>
            <a:off x="6258458" y="1766046"/>
            <a:ext cx="5091388" cy="485873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en-US"/>
            </a:defPPr>
            <a:lvl1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Uncertainty Represented by Futures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83DB5-39E4-4463-1F27-2D1E0D765CD5}"/>
              </a:ext>
            </a:extLst>
          </p:cNvPr>
          <p:cNvSpPr/>
          <p:nvPr/>
        </p:nvSpPr>
        <p:spPr>
          <a:xfrm>
            <a:off x="838200" y="5585011"/>
            <a:ext cx="5091387" cy="485873"/>
          </a:xfrm>
          <a:prstGeom prst="rect">
            <a:avLst/>
          </a:prstGeom>
          <a:solidFill>
            <a:srgbClr val="64656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Estimating 13 sensitivities to explore these uncertainties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2BB1E1-43A2-0822-FD7C-46FC53C4BA4E}"/>
              </a:ext>
            </a:extLst>
          </p:cNvPr>
          <p:cNvSpPr/>
          <p:nvPr/>
        </p:nvSpPr>
        <p:spPr>
          <a:xfrm>
            <a:off x="6258458" y="5585011"/>
            <a:ext cx="5091387" cy="485873"/>
          </a:xfrm>
          <a:prstGeom prst="rect">
            <a:avLst/>
          </a:prstGeom>
          <a:solidFill>
            <a:srgbClr val="64656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100s model runs to represent these uncertainties</a:t>
            </a:r>
          </a:p>
        </p:txBody>
      </p:sp>
    </p:spTree>
    <p:extLst>
      <p:ext uri="{BB962C8B-B14F-4D97-AF65-F5344CB8AC3E}">
        <p14:creationId xmlns:p14="http://schemas.microsoft.com/office/powerpoint/2010/main" val="279542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4406-0E69-0110-0860-B24B94D3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 and Transmission Risk Scenario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01921D-AAF3-1A77-98BA-1315C7CB5C2F}"/>
              </a:ext>
            </a:extLst>
          </p:cNvPr>
          <p:cNvGrpSpPr/>
          <p:nvPr/>
        </p:nvGrpSpPr>
        <p:grpSpPr>
          <a:xfrm>
            <a:off x="838199" y="1827572"/>
            <a:ext cx="10515601" cy="3983905"/>
            <a:chOff x="838199" y="1827572"/>
            <a:chExt cx="10515601" cy="3983905"/>
          </a:xfrm>
        </p:grpSpPr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60A84930-5748-8330-B115-8E6F218DBCA5}"/>
                </a:ext>
              </a:extLst>
            </p:cNvPr>
            <p:cNvSpPr/>
            <p:nvPr/>
          </p:nvSpPr>
          <p:spPr>
            <a:xfrm>
              <a:off x="838200" y="1827572"/>
              <a:ext cx="105156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F1CDCD-42B4-5E7B-D5E5-B6E578337FAC}"/>
                </a:ext>
              </a:extLst>
            </p:cNvPr>
            <p:cNvSpPr/>
            <p:nvPr/>
          </p:nvSpPr>
          <p:spPr>
            <a:xfrm>
              <a:off x="838199" y="1827572"/>
              <a:ext cx="2577353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Constrained Resources and Transmission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F874BEF-69B6-3EE7-4AF0-7358CE3F9F75}"/>
                </a:ext>
              </a:extLst>
            </p:cNvPr>
            <p:cNvSpPr/>
            <p:nvPr/>
          </p:nvSpPr>
          <p:spPr>
            <a:xfrm>
              <a:off x="3594846" y="1857723"/>
              <a:ext cx="7758953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/>
                <a:t>Explores resource options if s</a:t>
              </a:r>
              <a:r>
                <a:rPr lang="en-US" kern="1200" dirty="0"/>
                <a:t>upply side resources are constrained in the near-term, there is no new transmission, and emerging tech is delayed</a:t>
              </a: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EDC8191D-8621-751F-FA6F-3D90DF43ABD8}"/>
                </a:ext>
              </a:extLst>
            </p:cNvPr>
            <p:cNvSpPr/>
            <p:nvPr/>
          </p:nvSpPr>
          <p:spPr>
            <a:xfrm>
              <a:off x="838200" y="2491556"/>
              <a:ext cx="105156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E0AD0A-4EDB-C240-7551-B01DAE2BD4C9}"/>
                </a:ext>
              </a:extLst>
            </p:cNvPr>
            <p:cNvSpPr/>
            <p:nvPr/>
          </p:nvSpPr>
          <p:spPr>
            <a:xfrm>
              <a:off x="838200" y="2491556"/>
              <a:ext cx="2577352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Changing Transmission Availability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4AE6F5A-9C5D-0582-18B7-2E646638EC9F}"/>
                </a:ext>
              </a:extLst>
            </p:cNvPr>
            <p:cNvSpPr/>
            <p:nvPr/>
          </p:nvSpPr>
          <p:spPr>
            <a:xfrm>
              <a:off x="3594846" y="2521708"/>
              <a:ext cx="7758954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Explores resource development assuming three different transmission buildouts, leveraging public information from the </a:t>
              </a:r>
              <a:r>
                <a:rPr lang="en-US" kern="1200" dirty="0" err="1"/>
                <a:t>WestTEC</a:t>
              </a:r>
              <a:r>
                <a:rPr lang="en-US" kern="1200" dirty="0"/>
                <a:t> effort</a:t>
              </a: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55800B41-5DB4-5893-E1E8-D7578314E9A4}"/>
                </a:ext>
              </a:extLst>
            </p:cNvPr>
            <p:cNvSpPr/>
            <p:nvPr/>
          </p:nvSpPr>
          <p:spPr>
            <a:xfrm>
              <a:off x="838200" y="3155540"/>
              <a:ext cx="10515600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3A635F-4651-B567-3DB0-984888C0E7CD}"/>
                </a:ext>
              </a:extLst>
            </p:cNvPr>
            <p:cNvSpPr/>
            <p:nvPr/>
          </p:nvSpPr>
          <p:spPr>
            <a:xfrm>
              <a:off x="838199" y="3155540"/>
              <a:ext cx="2577351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Changing Emerging Technology Costs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22D972-6011-64C9-FE27-E9B2BE2419F8}"/>
                </a:ext>
              </a:extLst>
            </p:cNvPr>
            <p:cNvSpPr/>
            <p:nvPr/>
          </p:nvSpPr>
          <p:spPr>
            <a:xfrm>
              <a:off x="3594846" y="3185692"/>
              <a:ext cx="7758954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Explores impact of uncertainty of emerging technology costs through both a study of decreased costs (25% less) and increased costs (50% more) </a:t>
              </a:r>
            </a:p>
          </p:txBody>
        </p:sp>
        <p:sp>
          <p:nvSpPr>
            <p:cNvPr id="31" name="Straight Connector 30">
              <a:extLst>
                <a:ext uri="{FF2B5EF4-FFF2-40B4-BE49-F238E27FC236}">
                  <a16:creationId xmlns:a16="http://schemas.microsoft.com/office/drawing/2014/main" id="{46C1FAB9-DB14-742B-EAB0-0A57429D0F6D}"/>
                </a:ext>
              </a:extLst>
            </p:cNvPr>
            <p:cNvSpPr/>
            <p:nvPr/>
          </p:nvSpPr>
          <p:spPr>
            <a:xfrm>
              <a:off x="838200" y="3819524"/>
              <a:ext cx="1051560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03B841-BD7A-A1B5-E2B0-9F8F1D27E2E2}"/>
                </a:ext>
              </a:extLst>
            </p:cNvPr>
            <p:cNvSpPr/>
            <p:nvPr/>
          </p:nvSpPr>
          <p:spPr>
            <a:xfrm>
              <a:off x="838200" y="3819525"/>
              <a:ext cx="2577350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Limited Short-Duration Storage Availability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358A800-A7B1-2C13-CD96-2E1A47DE5A40}"/>
                </a:ext>
              </a:extLst>
            </p:cNvPr>
            <p:cNvSpPr/>
            <p:nvPr/>
          </p:nvSpPr>
          <p:spPr>
            <a:xfrm>
              <a:off x="3594846" y="3849676"/>
              <a:ext cx="7758954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Explores how resource buildout changes if short-duration storage availability is limited in the near-term across the west</a:t>
              </a:r>
            </a:p>
          </p:txBody>
        </p:sp>
        <p:sp>
          <p:nvSpPr>
            <p:cNvPr id="35" name="Straight Connector 34">
              <a:extLst>
                <a:ext uri="{FF2B5EF4-FFF2-40B4-BE49-F238E27FC236}">
                  <a16:creationId xmlns:a16="http://schemas.microsoft.com/office/drawing/2014/main" id="{37558416-2C9A-4D48-7E6F-1EBC099A9FDF}"/>
                </a:ext>
              </a:extLst>
            </p:cNvPr>
            <p:cNvSpPr/>
            <p:nvPr/>
          </p:nvSpPr>
          <p:spPr>
            <a:xfrm>
              <a:off x="838200" y="4483509"/>
              <a:ext cx="105156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A33FB6C-4972-380B-6721-D26699F3193E}"/>
                </a:ext>
              </a:extLst>
            </p:cNvPr>
            <p:cNvSpPr/>
            <p:nvPr/>
          </p:nvSpPr>
          <p:spPr>
            <a:xfrm>
              <a:off x="838199" y="4483509"/>
              <a:ext cx="2577349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Slower Demand Side Resource Availability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CA07368-52D2-4283-69F5-1EF2E2F7077F}"/>
                </a:ext>
              </a:extLst>
            </p:cNvPr>
            <p:cNvSpPr/>
            <p:nvPr/>
          </p:nvSpPr>
          <p:spPr>
            <a:xfrm>
              <a:off x="3594846" y="4513660"/>
              <a:ext cx="7758954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Assumes energy efficiency, demand response, and rooftop solar take longer to develop than what is technical feasible</a:t>
              </a:r>
            </a:p>
          </p:txBody>
        </p:sp>
        <p:sp>
          <p:nvSpPr>
            <p:cNvPr id="39" name="Straight Connector 38">
              <a:extLst>
                <a:ext uri="{FF2B5EF4-FFF2-40B4-BE49-F238E27FC236}">
                  <a16:creationId xmlns:a16="http://schemas.microsoft.com/office/drawing/2014/main" id="{EA3C6EBB-D38C-9585-A845-54CB5A30907D}"/>
                </a:ext>
              </a:extLst>
            </p:cNvPr>
            <p:cNvSpPr/>
            <p:nvPr/>
          </p:nvSpPr>
          <p:spPr>
            <a:xfrm>
              <a:off x="838200" y="5147493"/>
              <a:ext cx="10515600" cy="0"/>
            </a:xfrm>
            <a:prstGeom prst="line">
              <a:avLst/>
            </a:prstGeom>
            <a:ln w="28575">
              <a:solidFill>
                <a:srgbClr val="61713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DCC36BE-A759-2AEF-02FA-9C9558C10CD0}"/>
                </a:ext>
              </a:extLst>
            </p:cNvPr>
            <p:cNvSpPr/>
            <p:nvPr/>
          </p:nvSpPr>
          <p:spPr>
            <a:xfrm>
              <a:off x="838199" y="5147493"/>
              <a:ext cx="2577349" cy="663984"/>
            </a:xfrm>
            <a:custGeom>
              <a:avLst/>
              <a:gdLst>
                <a:gd name="connsiteX0" fmla="*/ 0 w 2103120"/>
                <a:gd name="connsiteY0" fmla="*/ 0 h 663984"/>
                <a:gd name="connsiteX1" fmla="*/ 2103120 w 2103120"/>
                <a:gd name="connsiteY1" fmla="*/ 0 h 663984"/>
                <a:gd name="connsiteX2" fmla="*/ 2103120 w 2103120"/>
                <a:gd name="connsiteY2" fmla="*/ 663984 h 663984"/>
                <a:gd name="connsiteX3" fmla="*/ 0 w 2103120"/>
                <a:gd name="connsiteY3" fmla="*/ 663984 h 663984"/>
                <a:gd name="connsiteX4" fmla="*/ 0 w 2103120"/>
                <a:gd name="connsiteY4" fmla="*/ 0 h 66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3120" h="663984">
                  <a:moveTo>
                    <a:pt x="0" y="0"/>
                  </a:moveTo>
                  <a:lnTo>
                    <a:pt x="2103120" y="0"/>
                  </a:lnTo>
                  <a:lnTo>
                    <a:pt x="2103120" y="663984"/>
                  </a:lnTo>
                  <a:lnTo>
                    <a:pt x="0" y="663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marL="0" lvl="0" indent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Evolving Federal Policy Landscape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8016C83-0ECC-1D70-00B5-11BC933BCC7E}"/>
                </a:ext>
              </a:extLst>
            </p:cNvPr>
            <p:cNvSpPr/>
            <p:nvPr/>
          </p:nvSpPr>
          <p:spPr>
            <a:xfrm>
              <a:off x="3594846" y="5177645"/>
              <a:ext cx="7758954" cy="603032"/>
            </a:xfrm>
            <a:custGeom>
              <a:avLst/>
              <a:gdLst>
                <a:gd name="connsiteX0" fmla="*/ 0 w 8254746"/>
                <a:gd name="connsiteY0" fmla="*/ 0 h 603032"/>
                <a:gd name="connsiteX1" fmla="*/ 8254746 w 8254746"/>
                <a:gd name="connsiteY1" fmla="*/ 0 h 603032"/>
                <a:gd name="connsiteX2" fmla="*/ 8254746 w 8254746"/>
                <a:gd name="connsiteY2" fmla="*/ 603032 h 603032"/>
                <a:gd name="connsiteX3" fmla="*/ 0 w 8254746"/>
                <a:gd name="connsiteY3" fmla="*/ 603032 h 603032"/>
                <a:gd name="connsiteX4" fmla="*/ 0 w 8254746"/>
                <a:gd name="connsiteY4" fmla="*/ 0 h 60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4746" h="603032">
                  <a:moveTo>
                    <a:pt x="0" y="0"/>
                  </a:moveTo>
                  <a:lnTo>
                    <a:pt x="8254746" y="0"/>
                  </a:lnTo>
                  <a:lnTo>
                    <a:pt x="8254746" y="603032"/>
                  </a:lnTo>
                  <a:lnTo>
                    <a:pt x="0" y="6030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Explores how changes in Federal policies impact resource decisions in the region, with a focus on tax credits and natural gas requirements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92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8653-508D-2DE3-5147-F98B5F33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Changing Hydro Operations Scenario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D89C49-1368-9621-FBD7-14CEC9B4F196}"/>
              </a:ext>
            </a:extLst>
          </p:cNvPr>
          <p:cNvGrpSpPr/>
          <p:nvPr/>
        </p:nvGrpSpPr>
        <p:grpSpPr>
          <a:xfrm>
            <a:off x="838200" y="1720581"/>
            <a:ext cx="10515600" cy="3571128"/>
            <a:chOff x="838199" y="1825625"/>
            <a:chExt cx="8296835" cy="3987800"/>
          </a:xfrm>
        </p:grpSpPr>
        <p:sp>
          <p:nvSpPr>
            <p:cNvPr id="15" name="Straight Connector 14">
              <a:extLst>
                <a:ext uri="{FF2B5EF4-FFF2-40B4-BE49-F238E27FC236}">
                  <a16:creationId xmlns:a16="http://schemas.microsoft.com/office/drawing/2014/main" id="{ED8B04A6-DEAE-1180-7229-8A2D7D158CE5}"/>
                </a:ext>
              </a:extLst>
            </p:cNvPr>
            <p:cNvSpPr/>
            <p:nvPr/>
          </p:nvSpPr>
          <p:spPr>
            <a:xfrm>
              <a:off x="838199" y="1825625"/>
              <a:ext cx="8296835" cy="0"/>
            </a:xfrm>
            <a:prstGeom prst="line">
              <a:avLst/>
            </a:prstGeom>
            <a:ln w="28575"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9773A23-E1C4-5C78-72B8-99AF4804A604}"/>
                </a:ext>
              </a:extLst>
            </p:cNvPr>
            <p:cNvSpPr/>
            <p:nvPr/>
          </p:nvSpPr>
          <p:spPr>
            <a:xfrm>
              <a:off x="838199" y="1825625"/>
              <a:ext cx="1481830" cy="996950"/>
            </a:xfrm>
            <a:custGeom>
              <a:avLst/>
              <a:gdLst>
                <a:gd name="connsiteX0" fmla="*/ 0 w 1659367"/>
                <a:gd name="connsiteY0" fmla="*/ 0 h 996950"/>
                <a:gd name="connsiteX1" fmla="*/ 1659367 w 1659367"/>
                <a:gd name="connsiteY1" fmla="*/ 0 h 996950"/>
                <a:gd name="connsiteX2" fmla="*/ 1659367 w 1659367"/>
                <a:gd name="connsiteY2" fmla="*/ 996950 h 996950"/>
                <a:gd name="connsiteX3" fmla="*/ 0 w 1659367"/>
                <a:gd name="connsiteY3" fmla="*/ 996950 h 996950"/>
                <a:gd name="connsiteX4" fmla="*/ 0 w 1659367"/>
                <a:gd name="connsiteY4" fmla="*/ 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367" h="996950">
                  <a:moveTo>
                    <a:pt x="0" y="0"/>
                  </a:moveTo>
                  <a:lnTo>
                    <a:pt x="1659367" y="0"/>
                  </a:lnTo>
                  <a:lnTo>
                    <a:pt x="1659367" y="996950"/>
                  </a:lnTo>
                  <a:lnTo>
                    <a:pt x="0" y="99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2020 </a:t>
              </a:r>
              <a:r>
                <a:rPr lang="en-US" sz="2000" b="1" kern="1200" dirty="0" err="1"/>
                <a:t>BiOp</a:t>
              </a:r>
              <a:r>
                <a:rPr lang="en-US" sz="2000" b="1" kern="1200" dirty="0"/>
                <a:t> Flex Spill</a:t>
              </a:r>
              <a:r>
                <a:rPr lang="en-US" sz="2000" b="1" dirty="0"/>
                <a:t> </a:t>
              </a:r>
              <a:r>
                <a:rPr lang="en-US" sz="2000" b="1" kern="1200" dirty="0"/>
                <a:t>Operation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07C948-9B9E-C4BA-8367-932EDB71CE38}"/>
                </a:ext>
              </a:extLst>
            </p:cNvPr>
            <p:cNvSpPr/>
            <p:nvPr/>
          </p:nvSpPr>
          <p:spPr>
            <a:xfrm>
              <a:off x="2440274" y="1870896"/>
              <a:ext cx="6694757" cy="905433"/>
            </a:xfrm>
            <a:custGeom>
              <a:avLst/>
              <a:gdLst>
                <a:gd name="connsiteX0" fmla="*/ 0 w 6513015"/>
                <a:gd name="connsiteY0" fmla="*/ 0 h 905433"/>
                <a:gd name="connsiteX1" fmla="*/ 6513015 w 6513015"/>
                <a:gd name="connsiteY1" fmla="*/ 0 h 905433"/>
                <a:gd name="connsiteX2" fmla="*/ 6513015 w 6513015"/>
                <a:gd name="connsiteY2" fmla="*/ 905433 h 905433"/>
                <a:gd name="connsiteX3" fmla="*/ 0 w 6513015"/>
                <a:gd name="connsiteY3" fmla="*/ 905433 h 905433"/>
                <a:gd name="connsiteX4" fmla="*/ 0 w 6513015"/>
                <a:gd name="connsiteY4" fmla="*/ 0 h 9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3015" h="905433">
                  <a:moveTo>
                    <a:pt x="0" y="0"/>
                  </a:moveTo>
                  <a:lnTo>
                    <a:pt x="6513015" y="0"/>
                  </a:lnTo>
                  <a:lnTo>
                    <a:pt x="6513015" y="905433"/>
                  </a:lnTo>
                  <a:lnTo>
                    <a:pt x="0" y="905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Assumes operations based on the 2020 CRSO EIS to represent “current operations” and provide a basis for comparison</a:t>
              </a:r>
            </a:p>
          </p:txBody>
        </p:sp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3B56F8BA-B3ED-B7E7-18F4-FAE54BF79A4B}"/>
                </a:ext>
              </a:extLst>
            </p:cNvPr>
            <p:cNvSpPr/>
            <p:nvPr/>
          </p:nvSpPr>
          <p:spPr>
            <a:xfrm>
              <a:off x="838199" y="2822575"/>
              <a:ext cx="8296835" cy="0"/>
            </a:xfrm>
            <a:prstGeom prst="line">
              <a:avLst/>
            </a:prstGeom>
            <a:ln w="28575"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6BA710-713B-2E45-9092-9F9BF2E4A5F3}"/>
                </a:ext>
              </a:extLst>
            </p:cNvPr>
            <p:cNvSpPr/>
            <p:nvPr/>
          </p:nvSpPr>
          <p:spPr>
            <a:xfrm>
              <a:off x="838199" y="2822575"/>
              <a:ext cx="1481830" cy="996950"/>
            </a:xfrm>
            <a:custGeom>
              <a:avLst/>
              <a:gdLst>
                <a:gd name="connsiteX0" fmla="*/ 0 w 1659367"/>
                <a:gd name="connsiteY0" fmla="*/ 0 h 996950"/>
                <a:gd name="connsiteX1" fmla="*/ 1659367 w 1659367"/>
                <a:gd name="connsiteY1" fmla="*/ 0 h 996950"/>
                <a:gd name="connsiteX2" fmla="*/ 1659367 w 1659367"/>
                <a:gd name="connsiteY2" fmla="*/ 996950 h 996950"/>
                <a:gd name="connsiteX3" fmla="*/ 0 w 1659367"/>
                <a:gd name="connsiteY3" fmla="*/ 996950 h 996950"/>
                <a:gd name="connsiteX4" fmla="*/ 0 w 1659367"/>
                <a:gd name="connsiteY4" fmla="*/ 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367" h="996950">
                  <a:moveTo>
                    <a:pt x="0" y="0"/>
                  </a:moveTo>
                  <a:lnTo>
                    <a:pt x="1659367" y="0"/>
                  </a:lnTo>
                  <a:lnTo>
                    <a:pt x="1659367" y="996950"/>
                  </a:lnTo>
                  <a:lnTo>
                    <a:pt x="0" y="99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2023 RCBA Operation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92E3B27-F46B-B16D-87DF-9BBEF205E825}"/>
                </a:ext>
              </a:extLst>
            </p:cNvPr>
            <p:cNvSpPr/>
            <p:nvPr/>
          </p:nvSpPr>
          <p:spPr>
            <a:xfrm>
              <a:off x="2440274" y="2867846"/>
              <a:ext cx="6694759" cy="905433"/>
            </a:xfrm>
            <a:custGeom>
              <a:avLst/>
              <a:gdLst>
                <a:gd name="connsiteX0" fmla="*/ 0 w 6513015"/>
                <a:gd name="connsiteY0" fmla="*/ 0 h 905433"/>
                <a:gd name="connsiteX1" fmla="*/ 6513015 w 6513015"/>
                <a:gd name="connsiteY1" fmla="*/ 0 h 905433"/>
                <a:gd name="connsiteX2" fmla="*/ 6513015 w 6513015"/>
                <a:gd name="connsiteY2" fmla="*/ 905433 h 905433"/>
                <a:gd name="connsiteX3" fmla="*/ 0 w 6513015"/>
                <a:gd name="connsiteY3" fmla="*/ 905433 h 905433"/>
                <a:gd name="connsiteX4" fmla="*/ 0 w 6513015"/>
                <a:gd name="connsiteY4" fmla="*/ 0 h 9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3015" h="905433">
                  <a:moveTo>
                    <a:pt x="0" y="0"/>
                  </a:moveTo>
                  <a:lnTo>
                    <a:pt x="6513015" y="0"/>
                  </a:lnTo>
                  <a:lnTo>
                    <a:pt x="6513015" y="905433"/>
                  </a:lnTo>
                  <a:lnTo>
                    <a:pt x="0" y="905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Given uncertainty around 2026 operations, uses RCBA defined spill operations to represent a “steady spill” option as a point of comparison</a:t>
              </a: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AC9651F2-3AB1-9B9B-A1E0-EF8695826A17}"/>
                </a:ext>
              </a:extLst>
            </p:cNvPr>
            <p:cNvSpPr/>
            <p:nvPr/>
          </p:nvSpPr>
          <p:spPr>
            <a:xfrm>
              <a:off x="838199" y="3819525"/>
              <a:ext cx="8296835" cy="0"/>
            </a:xfrm>
            <a:prstGeom prst="line">
              <a:avLst/>
            </a:prstGeom>
            <a:ln w="28575"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48EDE13-FC54-6EC6-BFED-A1A6E3EB7F92}"/>
                </a:ext>
              </a:extLst>
            </p:cNvPr>
            <p:cNvSpPr/>
            <p:nvPr/>
          </p:nvSpPr>
          <p:spPr>
            <a:xfrm>
              <a:off x="838199" y="3819525"/>
              <a:ext cx="1481831" cy="996950"/>
            </a:xfrm>
            <a:custGeom>
              <a:avLst/>
              <a:gdLst>
                <a:gd name="connsiteX0" fmla="*/ 0 w 1659367"/>
                <a:gd name="connsiteY0" fmla="*/ 0 h 996950"/>
                <a:gd name="connsiteX1" fmla="*/ 1659367 w 1659367"/>
                <a:gd name="connsiteY1" fmla="*/ 0 h 996950"/>
                <a:gd name="connsiteX2" fmla="*/ 1659367 w 1659367"/>
                <a:gd name="connsiteY2" fmla="*/ 996950 h 996950"/>
                <a:gd name="connsiteX3" fmla="*/ 0 w 1659367"/>
                <a:gd name="connsiteY3" fmla="*/ 996950 h 996950"/>
                <a:gd name="connsiteX4" fmla="*/ 0 w 1659367"/>
                <a:gd name="connsiteY4" fmla="*/ 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367" h="996950">
                  <a:moveTo>
                    <a:pt x="0" y="0"/>
                  </a:moveTo>
                  <a:lnTo>
                    <a:pt x="1659367" y="0"/>
                  </a:lnTo>
                  <a:lnTo>
                    <a:pt x="1659367" y="996950"/>
                  </a:lnTo>
                  <a:lnTo>
                    <a:pt x="0" y="99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Recommended Spill and MOP Targets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55E69A-AD82-5715-0724-FF9FB0994AD9}"/>
                </a:ext>
              </a:extLst>
            </p:cNvPr>
            <p:cNvSpPr/>
            <p:nvPr/>
          </p:nvSpPr>
          <p:spPr>
            <a:xfrm>
              <a:off x="2440274" y="3864796"/>
              <a:ext cx="6694759" cy="905433"/>
            </a:xfrm>
            <a:custGeom>
              <a:avLst/>
              <a:gdLst>
                <a:gd name="connsiteX0" fmla="*/ 0 w 6513015"/>
                <a:gd name="connsiteY0" fmla="*/ 0 h 905433"/>
                <a:gd name="connsiteX1" fmla="*/ 6513015 w 6513015"/>
                <a:gd name="connsiteY1" fmla="*/ 0 h 905433"/>
                <a:gd name="connsiteX2" fmla="*/ 6513015 w 6513015"/>
                <a:gd name="connsiteY2" fmla="*/ 905433 h 905433"/>
                <a:gd name="connsiteX3" fmla="*/ 0 w 6513015"/>
                <a:gd name="connsiteY3" fmla="*/ 905433 h 905433"/>
                <a:gd name="connsiteX4" fmla="*/ 0 w 6513015"/>
                <a:gd name="connsiteY4" fmla="*/ 0 h 9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3015" h="905433">
                  <a:moveTo>
                    <a:pt x="0" y="0"/>
                  </a:moveTo>
                  <a:lnTo>
                    <a:pt x="6513015" y="0"/>
                  </a:lnTo>
                  <a:lnTo>
                    <a:pt x="6513015" y="905433"/>
                  </a:lnTo>
                  <a:lnTo>
                    <a:pt x="0" y="905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Analyzes specific minimum operating pool elevations and limits and spill operations recommended by some of the states and tribes into the F&amp;W Program amendment process</a:t>
              </a: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D745065A-C6A9-BA39-5C4B-A5DD2FE13BB0}"/>
                </a:ext>
              </a:extLst>
            </p:cNvPr>
            <p:cNvSpPr/>
            <p:nvPr/>
          </p:nvSpPr>
          <p:spPr>
            <a:xfrm>
              <a:off x="838199" y="4816474"/>
              <a:ext cx="8296835" cy="0"/>
            </a:xfrm>
            <a:prstGeom prst="line">
              <a:avLst/>
            </a:prstGeom>
            <a:ln w="28575"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4F848F2-1EDA-4894-CDA2-9D4F1C26A2BF}"/>
                </a:ext>
              </a:extLst>
            </p:cNvPr>
            <p:cNvSpPr/>
            <p:nvPr/>
          </p:nvSpPr>
          <p:spPr>
            <a:xfrm>
              <a:off x="838199" y="4816475"/>
              <a:ext cx="1481830" cy="996950"/>
            </a:xfrm>
            <a:custGeom>
              <a:avLst/>
              <a:gdLst>
                <a:gd name="connsiteX0" fmla="*/ 0 w 1659367"/>
                <a:gd name="connsiteY0" fmla="*/ 0 h 996950"/>
                <a:gd name="connsiteX1" fmla="*/ 1659367 w 1659367"/>
                <a:gd name="connsiteY1" fmla="*/ 0 h 996950"/>
                <a:gd name="connsiteX2" fmla="*/ 1659367 w 1659367"/>
                <a:gd name="connsiteY2" fmla="*/ 996950 h 996950"/>
                <a:gd name="connsiteX3" fmla="*/ 0 w 1659367"/>
                <a:gd name="connsiteY3" fmla="*/ 996950 h 996950"/>
                <a:gd name="connsiteX4" fmla="*/ 0 w 1659367"/>
                <a:gd name="connsiteY4" fmla="*/ 0 h 9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367" h="996950">
                  <a:moveTo>
                    <a:pt x="0" y="0"/>
                  </a:moveTo>
                  <a:lnTo>
                    <a:pt x="1659367" y="0"/>
                  </a:lnTo>
                  <a:lnTo>
                    <a:pt x="1659367" y="996950"/>
                  </a:lnTo>
                  <a:lnTo>
                    <a:pt x="0" y="996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Limited Flex Operation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60A1910-39CA-C4AE-323A-0C57F94DF8E5}"/>
                </a:ext>
              </a:extLst>
            </p:cNvPr>
            <p:cNvSpPr/>
            <p:nvPr/>
          </p:nvSpPr>
          <p:spPr>
            <a:xfrm>
              <a:off x="2440274" y="4861746"/>
              <a:ext cx="6694759" cy="905433"/>
            </a:xfrm>
            <a:custGeom>
              <a:avLst/>
              <a:gdLst>
                <a:gd name="connsiteX0" fmla="*/ 0 w 6513015"/>
                <a:gd name="connsiteY0" fmla="*/ 0 h 905433"/>
                <a:gd name="connsiteX1" fmla="*/ 6513015 w 6513015"/>
                <a:gd name="connsiteY1" fmla="*/ 0 h 905433"/>
                <a:gd name="connsiteX2" fmla="*/ 6513015 w 6513015"/>
                <a:gd name="connsiteY2" fmla="*/ 905433 h 905433"/>
                <a:gd name="connsiteX3" fmla="*/ 0 w 6513015"/>
                <a:gd name="connsiteY3" fmla="*/ 905433 h 905433"/>
                <a:gd name="connsiteX4" fmla="*/ 0 w 6513015"/>
                <a:gd name="connsiteY4" fmla="*/ 0 h 90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3015" h="905433">
                  <a:moveTo>
                    <a:pt x="0" y="0"/>
                  </a:moveTo>
                  <a:lnTo>
                    <a:pt x="6513015" y="0"/>
                  </a:lnTo>
                  <a:lnTo>
                    <a:pt x="6513015" y="905433"/>
                  </a:lnTo>
                  <a:lnTo>
                    <a:pt x="0" y="9054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/>
                <a:t>Analyzes power system implications of limiting the hydro system’s ability to change daily elevations and outflows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3B4323A-4B73-493C-76F2-1B3F94A4F38F}"/>
              </a:ext>
            </a:extLst>
          </p:cNvPr>
          <p:cNvSpPr/>
          <p:nvPr/>
        </p:nvSpPr>
        <p:spPr>
          <a:xfrm>
            <a:off x="936811" y="5291709"/>
            <a:ext cx="10318376" cy="81082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This scenario was scoped in August 2025 reflecting uncertainty around future operations and exploring recommendations submitted to the Council as part of its fish and wildlife program amendment process.</a:t>
            </a:r>
          </a:p>
        </p:txBody>
      </p:sp>
    </p:spTree>
    <p:extLst>
      <p:ext uri="{BB962C8B-B14F-4D97-AF65-F5344CB8AC3E}">
        <p14:creationId xmlns:p14="http://schemas.microsoft.com/office/powerpoint/2010/main" val="234871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E6273C1-C1DE-1FED-0D20-662D1BAE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96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Futures capture uncertainty and volatility around: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Council uses three climate models to guide the range of futures for loads, hydro flows, and renewable profiles</a:t>
            </a:r>
          </a:p>
          <a:p>
            <a:r>
              <a:rPr lang="en-US" dirty="0"/>
              <a:t>We also developed a range of natural gas prices and approach to accounting for natural gas price volatility</a:t>
            </a:r>
          </a:p>
          <a:p>
            <a:r>
              <a:rPr lang="en-US" dirty="0"/>
              <a:t>Collectively, these uncertainties represent over 13,500 future trajectories that guide our modeling</a:t>
            </a:r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28EC5-AF9D-735F-7038-5F8CFF06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Futures in the Ninth Plan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617299-B600-6F25-60D7-4EA11CABE88E}"/>
              </a:ext>
            </a:extLst>
          </p:cNvPr>
          <p:cNvGrpSpPr/>
          <p:nvPr/>
        </p:nvGrpSpPr>
        <p:grpSpPr>
          <a:xfrm>
            <a:off x="1450748" y="2228013"/>
            <a:ext cx="1843558" cy="2082135"/>
            <a:chOff x="961148" y="2464746"/>
            <a:chExt cx="1843558" cy="208213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E15DC4E-2A88-6308-746D-DBCF8DE466AC}"/>
                </a:ext>
              </a:extLst>
            </p:cNvPr>
            <p:cNvSpPr/>
            <p:nvPr/>
          </p:nvSpPr>
          <p:spPr>
            <a:xfrm>
              <a:off x="961148" y="2464746"/>
              <a:ext cx="1843558" cy="2082135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0" descr="Upward trend with solid fill">
              <a:extLst>
                <a:ext uri="{FF2B5EF4-FFF2-40B4-BE49-F238E27FC236}">
                  <a16:creationId xmlns:a16="http://schemas.microsoft.com/office/drawing/2014/main" id="{9CB8094D-53DC-7417-24C5-A2BC9876D834}"/>
                </a:ext>
              </a:extLst>
            </p:cNvPr>
            <p:cNvSpPr/>
            <p:nvPr/>
          </p:nvSpPr>
          <p:spPr>
            <a:xfrm>
              <a:off x="1053326" y="2551502"/>
              <a:ext cx="1659202" cy="1409779"/>
            </a:xfrm>
            <a:prstGeom prst="rect">
              <a:avLst/>
            </a:pr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 t="-9000" b="-9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62006FE-3BD7-ADAF-2FBC-60DB405CD5F4}"/>
                </a:ext>
              </a:extLst>
            </p:cNvPr>
            <p:cNvSpPr/>
            <p:nvPr/>
          </p:nvSpPr>
          <p:spPr>
            <a:xfrm>
              <a:off x="1053326" y="3961281"/>
              <a:ext cx="1659202" cy="585600"/>
            </a:xfrm>
            <a:custGeom>
              <a:avLst/>
              <a:gdLst>
                <a:gd name="connsiteX0" fmla="*/ 0 w 1659202"/>
                <a:gd name="connsiteY0" fmla="*/ 0 h 585600"/>
                <a:gd name="connsiteX1" fmla="*/ 1659202 w 1659202"/>
                <a:gd name="connsiteY1" fmla="*/ 0 h 585600"/>
                <a:gd name="connsiteX2" fmla="*/ 1659202 w 1659202"/>
                <a:gd name="connsiteY2" fmla="*/ 585600 h 585600"/>
                <a:gd name="connsiteX3" fmla="*/ 0 w 1659202"/>
                <a:gd name="connsiteY3" fmla="*/ 585600 h 585600"/>
                <a:gd name="connsiteX4" fmla="*/ 0 w 1659202"/>
                <a:gd name="connsiteY4" fmla="*/ 0 h 5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202" h="585600">
                  <a:moveTo>
                    <a:pt x="0" y="0"/>
                  </a:moveTo>
                  <a:lnTo>
                    <a:pt x="1659202" y="0"/>
                  </a:lnTo>
                  <a:lnTo>
                    <a:pt x="1659202" y="585600"/>
                  </a:lnTo>
                  <a:lnTo>
                    <a:pt x="0" y="58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ptos" panose="020B0004020202020204" pitchFamily="34" charset="0"/>
                </a:rPr>
                <a:t>Load Growth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467CEF-FDD2-1303-B431-73CC8EFEAE2C}"/>
              </a:ext>
            </a:extLst>
          </p:cNvPr>
          <p:cNvGrpSpPr/>
          <p:nvPr/>
        </p:nvGrpSpPr>
        <p:grpSpPr>
          <a:xfrm>
            <a:off x="3889768" y="2228015"/>
            <a:ext cx="1843558" cy="2082134"/>
            <a:chOff x="3636578" y="2464747"/>
            <a:chExt cx="1843558" cy="208213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681A06-D3FF-0C0D-F5CA-D8F06ABBEB9F}"/>
                </a:ext>
              </a:extLst>
            </p:cNvPr>
            <p:cNvSpPr/>
            <p:nvPr/>
          </p:nvSpPr>
          <p:spPr>
            <a:xfrm>
              <a:off x="3636578" y="2464747"/>
              <a:ext cx="1843558" cy="208213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3" descr="Waterfall scene with solid fill">
              <a:extLst>
                <a:ext uri="{FF2B5EF4-FFF2-40B4-BE49-F238E27FC236}">
                  <a16:creationId xmlns:a16="http://schemas.microsoft.com/office/drawing/2014/main" id="{EF390E5F-BCA2-F625-EBCE-8C23087F57EE}"/>
                </a:ext>
              </a:extLst>
            </p:cNvPr>
            <p:cNvSpPr/>
            <p:nvPr/>
          </p:nvSpPr>
          <p:spPr>
            <a:xfrm>
              <a:off x="3728756" y="2551502"/>
              <a:ext cx="1659202" cy="1409779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 t="-9000" b="-9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3259136"/>
                <a:satOff val="-1996"/>
                <a:lumOff val="433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7B3B7B3-3180-2A4F-C16A-842B005E7160}"/>
                </a:ext>
              </a:extLst>
            </p:cNvPr>
            <p:cNvSpPr/>
            <p:nvPr/>
          </p:nvSpPr>
          <p:spPr>
            <a:xfrm>
              <a:off x="3728756" y="3961281"/>
              <a:ext cx="1659202" cy="585600"/>
            </a:xfrm>
            <a:custGeom>
              <a:avLst/>
              <a:gdLst>
                <a:gd name="connsiteX0" fmla="*/ 0 w 1659202"/>
                <a:gd name="connsiteY0" fmla="*/ 0 h 585600"/>
                <a:gd name="connsiteX1" fmla="*/ 1659202 w 1659202"/>
                <a:gd name="connsiteY1" fmla="*/ 0 h 585600"/>
                <a:gd name="connsiteX2" fmla="*/ 1659202 w 1659202"/>
                <a:gd name="connsiteY2" fmla="*/ 585600 h 585600"/>
                <a:gd name="connsiteX3" fmla="*/ 0 w 1659202"/>
                <a:gd name="connsiteY3" fmla="*/ 585600 h 585600"/>
                <a:gd name="connsiteX4" fmla="*/ 0 w 1659202"/>
                <a:gd name="connsiteY4" fmla="*/ 0 h 5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202" h="585600">
                  <a:moveTo>
                    <a:pt x="0" y="0"/>
                  </a:moveTo>
                  <a:lnTo>
                    <a:pt x="1659202" y="0"/>
                  </a:lnTo>
                  <a:lnTo>
                    <a:pt x="1659202" y="585600"/>
                  </a:lnTo>
                  <a:lnTo>
                    <a:pt x="0" y="58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latin typeface="Aptos" panose="020B0004020202020204" pitchFamily="34" charset="0"/>
                </a:rPr>
                <a:t>Hydro Flows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DE50958-3E35-58AE-E5C6-AA97256677F0}"/>
              </a:ext>
            </a:extLst>
          </p:cNvPr>
          <p:cNvGrpSpPr/>
          <p:nvPr/>
        </p:nvGrpSpPr>
        <p:grpSpPr>
          <a:xfrm>
            <a:off x="6328788" y="2228015"/>
            <a:ext cx="1843558" cy="2082134"/>
            <a:chOff x="6312008" y="2464747"/>
            <a:chExt cx="1843558" cy="20821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E324F5-C3DA-DFCF-D1B1-F9BB9416E377}"/>
                </a:ext>
              </a:extLst>
            </p:cNvPr>
            <p:cNvSpPr/>
            <p:nvPr/>
          </p:nvSpPr>
          <p:spPr>
            <a:xfrm>
              <a:off x="6312008" y="2464747"/>
              <a:ext cx="1843558" cy="208213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26" descr="Wind Turbines with solid fill">
              <a:extLst>
                <a:ext uri="{FF2B5EF4-FFF2-40B4-BE49-F238E27FC236}">
                  <a16:creationId xmlns:a16="http://schemas.microsoft.com/office/drawing/2014/main" id="{B489B827-A5CE-C65E-4F48-32570464F1F8}"/>
                </a:ext>
              </a:extLst>
            </p:cNvPr>
            <p:cNvSpPr/>
            <p:nvPr/>
          </p:nvSpPr>
          <p:spPr>
            <a:xfrm>
              <a:off x="6404186" y="2551502"/>
              <a:ext cx="1659202" cy="1409779"/>
            </a:xfrm>
            <a:prstGeom prst="rect">
              <a:avLst/>
            </a:pr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 t="-9000" b="-9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6518273"/>
                <a:satOff val="-3991"/>
                <a:lumOff val="865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D674E50-AB2E-E500-AFA4-244B7CAB1626}"/>
                </a:ext>
              </a:extLst>
            </p:cNvPr>
            <p:cNvSpPr/>
            <p:nvPr/>
          </p:nvSpPr>
          <p:spPr>
            <a:xfrm>
              <a:off x="6404186" y="3961281"/>
              <a:ext cx="1659202" cy="585600"/>
            </a:xfrm>
            <a:custGeom>
              <a:avLst/>
              <a:gdLst>
                <a:gd name="connsiteX0" fmla="*/ 0 w 1659202"/>
                <a:gd name="connsiteY0" fmla="*/ 0 h 585600"/>
                <a:gd name="connsiteX1" fmla="*/ 1659202 w 1659202"/>
                <a:gd name="connsiteY1" fmla="*/ 0 h 585600"/>
                <a:gd name="connsiteX2" fmla="*/ 1659202 w 1659202"/>
                <a:gd name="connsiteY2" fmla="*/ 585600 h 585600"/>
                <a:gd name="connsiteX3" fmla="*/ 0 w 1659202"/>
                <a:gd name="connsiteY3" fmla="*/ 585600 h 585600"/>
                <a:gd name="connsiteX4" fmla="*/ 0 w 1659202"/>
                <a:gd name="connsiteY4" fmla="*/ 0 h 5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202" h="585600">
                  <a:moveTo>
                    <a:pt x="0" y="0"/>
                  </a:moveTo>
                  <a:lnTo>
                    <a:pt x="1659202" y="0"/>
                  </a:lnTo>
                  <a:lnTo>
                    <a:pt x="1659202" y="585600"/>
                  </a:lnTo>
                  <a:lnTo>
                    <a:pt x="0" y="58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ptos" panose="020B0004020202020204" pitchFamily="34" charset="0"/>
                </a:rPr>
                <a:t>Wind and Solar  </a:t>
              </a:r>
              <a:r>
                <a:rPr lang="en-US" sz="1600" dirty="0">
                  <a:latin typeface="Aptos" panose="020B0004020202020204" pitchFamily="34" charset="0"/>
                </a:rPr>
                <a:t>Profiles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C5EFA11-86DD-2C61-2A7C-5B90B612171A}"/>
              </a:ext>
            </a:extLst>
          </p:cNvPr>
          <p:cNvGrpSpPr/>
          <p:nvPr/>
        </p:nvGrpSpPr>
        <p:grpSpPr>
          <a:xfrm>
            <a:off x="8767808" y="2228014"/>
            <a:ext cx="1843558" cy="2082134"/>
            <a:chOff x="8987438" y="2464747"/>
            <a:chExt cx="1843558" cy="208213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F7865D7-E5C2-091E-24BA-0D8FC8175867}"/>
                </a:ext>
              </a:extLst>
            </p:cNvPr>
            <p:cNvSpPr/>
            <p:nvPr/>
          </p:nvSpPr>
          <p:spPr>
            <a:xfrm>
              <a:off x="8987438" y="2464747"/>
              <a:ext cx="1843558" cy="208213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38100">
              <a:solidFill>
                <a:schemeClr val="tx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6253DD9-6D79-64BF-FA48-CDC645FD2E38}"/>
                </a:ext>
              </a:extLst>
            </p:cNvPr>
            <p:cNvSpPr/>
            <p:nvPr/>
          </p:nvSpPr>
          <p:spPr>
            <a:xfrm>
              <a:off x="9079616" y="2551502"/>
              <a:ext cx="1659202" cy="1409779"/>
            </a:xfrm>
            <a:prstGeom prst="rect">
              <a:avLst/>
            </a:prstGeom>
            <a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18000" b="-18000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9777409"/>
                <a:satOff val="-5987"/>
                <a:lumOff val="1298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C6732A-A0A3-C12B-F6B5-07C96A1AF06B}"/>
                </a:ext>
              </a:extLst>
            </p:cNvPr>
            <p:cNvSpPr/>
            <p:nvPr/>
          </p:nvSpPr>
          <p:spPr>
            <a:xfrm>
              <a:off x="9079616" y="3961281"/>
              <a:ext cx="1659202" cy="585600"/>
            </a:xfrm>
            <a:custGeom>
              <a:avLst/>
              <a:gdLst>
                <a:gd name="connsiteX0" fmla="*/ 0 w 1659202"/>
                <a:gd name="connsiteY0" fmla="*/ 0 h 585600"/>
                <a:gd name="connsiteX1" fmla="*/ 1659202 w 1659202"/>
                <a:gd name="connsiteY1" fmla="*/ 0 h 585600"/>
                <a:gd name="connsiteX2" fmla="*/ 1659202 w 1659202"/>
                <a:gd name="connsiteY2" fmla="*/ 585600 h 585600"/>
                <a:gd name="connsiteX3" fmla="*/ 0 w 1659202"/>
                <a:gd name="connsiteY3" fmla="*/ 585600 h 585600"/>
                <a:gd name="connsiteX4" fmla="*/ 0 w 1659202"/>
                <a:gd name="connsiteY4" fmla="*/ 0 h 58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202" h="585600">
                  <a:moveTo>
                    <a:pt x="0" y="0"/>
                  </a:moveTo>
                  <a:lnTo>
                    <a:pt x="1659202" y="0"/>
                  </a:lnTo>
                  <a:lnTo>
                    <a:pt x="1659202" y="585600"/>
                  </a:lnTo>
                  <a:lnTo>
                    <a:pt x="0" y="58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Aptos" panose="020B0004020202020204" pitchFamily="34" charset="0"/>
                </a:rPr>
                <a:t>Natural Gas Prices &amp; Volatility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949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9th Plan">
      <a:dk1>
        <a:sysClr val="windowText" lastClr="000000"/>
      </a:dk1>
      <a:lt1>
        <a:sysClr val="window" lastClr="FFFFFF"/>
      </a:lt1>
      <a:dk2>
        <a:srgbClr val="003C44"/>
      </a:dk2>
      <a:lt2>
        <a:srgbClr val="FFFDF5"/>
      </a:lt2>
      <a:accent1>
        <a:srgbClr val="B73E3E"/>
      </a:accent1>
      <a:accent2>
        <a:srgbClr val="7EC1B1"/>
      </a:accent2>
      <a:accent3>
        <a:srgbClr val="F8E04E"/>
      </a:accent3>
      <a:accent4>
        <a:srgbClr val="CE6F45"/>
      </a:accent4>
      <a:accent5>
        <a:srgbClr val="C9D159"/>
      </a:accent5>
      <a:accent6>
        <a:srgbClr val="2A7C7C"/>
      </a:accent6>
      <a:hlink>
        <a:srgbClr val="003C44"/>
      </a:hlink>
      <a:folHlink>
        <a:srgbClr val="003C44"/>
      </a:folHlink>
    </a:clrScheme>
    <a:fontScheme name="2025 F&amp;W Program (old fonts)">
      <a:majorFont>
        <a:latin typeface="Dubai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167EF84-E2AA-4B1A-9D7B-D3F043DF8EC9}" vid="{C59C61D4-5DF7-4B71-AB35-FB7718CB75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7B42A3E0D854D95E25532647F3B4F" ma:contentTypeVersion="17" ma:contentTypeDescription="Create a new document." ma:contentTypeScope="" ma:versionID="921b4235946b0747787da29869deee46">
  <xsd:schema xmlns:xsd="http://www.w3.org/2001/XMLSchema" xmlns:xs="http://www.w3.org/2001/XMLSchema" xmlns:p="http://schemas.microsoft.com/office/2006/metadata/properties" xmlns:ns2="278af8bc-3cff-4674-a333-053d73a0a0d4" xmlns:ns3="a01e77cc-99b5-4df5-aec7-363b68e2fe89" targetNamespace="http://schemas.microsoft.com/office/2006/metadata/properties" ma:root="true" ma:fieldsID="e716c4f8cb0c3c77c07e7310553830d3" ns2:_="" ns3:_="">
    <xsd:import namespace="278af8bc-3cff-4674-a333-053d73a0a0d4"/>
    <xsd:import namespace="a01e77cc-99b5-4df5-aec7-363b68e2fe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af8bc-3cff-4674-a333-053d73a0a0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8a18ba-68bd-4daf-adf1-a4c258780fa4}" ma:internalName="TaxCatchAll" ma:showField="CatchAllData" ma:web="278af8bc-3cff-4674-a333-053d73a0a0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e77cc-99b5-4df5-aec7-363b68e2f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9f3c06-c722-4788-aeb9-bb67c09e8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930CC-AAA8-4DAF-9BA3-C12AED3AC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9FAF3-F1A0-4868-A9D9-F37D5D511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af8bc-3cff-4674-a333-053d73a0a0d4"/>
    <ds:schemaRef ds:uri="a01e77cc-99b5-4df5-aec7-363b68e2f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9thPowerPlan</Template>
  <TotalTime>403</TotalTime>
  <Words>1599</Words>
  <Application>Microsoft Office PowerPoint</Application>
  <PresentationFormat>Widescreen</PresentationFormat>
  <Paragraphs>255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Aptos Display</vt:lpstr>
      <vt:lpstr>Arial</vt:lpstr>
      <vt:lpstr>Segoe UI</vt:lpstr>
      <vt:lpstr>Source Sans Pro</vt:lpstr>
      <vt:lpstr>System Font Regular</vt:lpstr>
      <vt:lpstr>Office Theme</vt:lpstr>
      <vt:lpstr>Ninth Power Plan for the Northwest</vt:lpstr>
      <vt:lpstr>Northwest Power and Conservation Council</vt:lpstr>
      <vt:lpstr>Power Act Guides the Council’s Power Planning</vt:lpstr>
      <vt:lpstr>Developing Ninth Power Plan</vt:lpstr>
      <vt:lpstr>Timeline</vt:lpstr>
      <vt:lpstr>Key Questions for this Power Plan</vt:lpstr>
      <vt:lpstr>New Resource and Transmission Risk Scenario</vt:lpstr>
      <vt:lpstr>Changing Hydro Operations Scenario</vt:lpstr>
      <vt:lpstr>Approach to Futures in the Ninth Plan</vt:lpstr>
      <vt:lpstr>Modeling Enhancements for Ninth Plan</vt:lpstr>
      <vt:lpstr>Power Plan Process Flow</vt:lpstr>
      <vt:lpstr>Next Steps in Developing the Ninth Plan</vt:lpstr>
      <vt:lpstr>For More Information</vt:lpstr>
      <vt:lpstr>Additional Slides</vt:lpstr>
      <vt:lpstr>Load Forecast</vt:lpstr>
      <vt:lpstr>Load Forecast Approach for Ninth Plan</vt:lpstr>
      <vt:lpstr>Load Forecast, Key Sectors</vt:lpstr>
      <vt:lpstr>Load Forecast, Energy</vt:lpstr>
      <vt:lpstr>New Resource Options</vt:lpstr>
      <vt:lpstr>Generating Resources Considered</vt:lpstr>
      <vt:lpstr>Conservation Potential</vt:lpstr>
      <vt:lpstr>Potential Includes Emerging Technologies for Some of the Sensitivities</vt:lpstr>
      <vt:lpstr>Emerging Technology Potential Provides Options for Consideration in Outer Years</vt:lpstr>
      <vt:lpstr>Demand Response Products</vt:lpstr>
      <vt:lpstr>DR Supply Curve</vt:lpstr>
      <vt:lpstr>Market Availability</vt:lpstr>
      <vt:lpstr>Market Availability High-Level Findings</vt:lpstr>
      <vt:lpstr>All Sensitivities</vt:lpstr>
      <vt:lpstr>System Needs in 2031</vt:lpstr>
      <vt:lpstr>System Needs are Longest and Largest in Winter and Summer</vt:lpstr>
      <vt:lpstr>Final Planning Reserve Margin - Peak</vt:lpstr>
      <vt:lpstr>Final Adequacy Reserve Margin - Energy</vt:lpstr>
      <vt:lpstr>Feel free to connect!</vt:lpstr>
    </vt:vector>
  </TitlesOfParts>
  <Company>Northwest Power and Conservation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Light</dc:creator>
  <cp:lastModifiedBy>Jennifer Light</cp:lastModifiedBy>
  <cp:revision>11</cp:revision>
  <cp:lastPrinted>2025-02-18T19:06:08Z</cp:lastPrinted>
  <dcterms:created xsi:type="dcterms:W3CDTF">2026-01-27T16:09:08Z</dcterms:created>
  <dcterms:modified xsi:type="dcterms:W3CDTF">2026-03-13T23:50:14Z</dcterms:modified>
</cp:coreProperties>
</file>