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337" r:id="rId3"/>
    <p:sldId id="4188" r:id="rId4"/>
    <p:sldId id="4189" r:id="rId5"/>
    <p:sldId id="364" r:id="rId6"/>
    <p:sldId id="365" r:id="rId7"/>
    <p:sldId id="4186" r:id="rId8"/>
    <p:sldId id="4192" r:id="rId9"/>
    <p:sldId id="4193" r:id="rId10"/>
    <p:sldId id="4190" r:id="rId11"/>
    <p:sldId id="366" r:id="rId12"/>
    <p:sldId id="4191" r:id="rId13"/>
    <p:sldId id="4194" r:id="rId14"/>
    <p:sldId id="305" r:id="rId15"/>
    <p:sldId id="339" r:id="rId16"/>
    <p:sldId id="349" r:id="rId17"/>
    <p:sldId id="4185" r:id="rId18"/>
    <p:sldId id="34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A999A-EBD5-45D2-846B-C68C32C3AE7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30B07-AF70-4658-B1DC-6CD7A9D3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54C54-E234-5E1D-D227-8F1295AE4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192F1-DFCE-8DD5-9AB3-206AA37EC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B716E-A630-8CA3-35EC-0D803D9D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30A9-812D-4D68-BF6E-CA3BDED19C7E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0EA86-D5A9-29A7-7859-251203FA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29275-54BA-4FAA-CE95-6B7F5F5A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7585-1F4F-4E20-A602-E272B8A0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B132-D30C-2753-C3F6-8A3CBD10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418DA-0557-167B-76F0-1A4A81A84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9F5A8-6F0A-6C49-C6C3-A92FA874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30A9-812D-4D68-BF6E-CA3BDED19C7E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8FCEA-8310-B821-22E0-30A4AFDA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15153-85B9-E313-2ED7-63798631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7585-1F4F-4E20-A602-E272B8A0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6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FDAFB-FBDD-5873-EAF4-31564FAAE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1AE45F-C699-B446-5593-3BCF764F3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5B4C6-B88E-05D5-68B9-4A0A9E89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30A9-812D-4D68-BF6E-CA3BDED19C7E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85B29-B6FB-F548-DD35-551E9869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5CF93-EAC7-0859-8EBA-F7729DCF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7585-1F4F-4E20-A602-E272B8A0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0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14CC-9967-A284-8CFE-13BD11D4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C44E8-46F9-7A36-FB6E-91BCD5461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A5B91-1373-6B63-A756-21F5DB27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30A9-812D-4D68-BF6E-CA3BDED19C7E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EA485-C61D-03D8-7A18-027FF2BB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56EA4-8899-3261-B593-50BA9059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7585-1F4F-4E20-A602-E272B8A0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2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A96A-F4F7-C382-C4FD-B23BAF7D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C6D62-3E7B-4B6A-34FA-3A52583B4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8FBA-6542-E703-E5AE-9E98E38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30A9-812D-4D68-BF6E-CA3BDED19C7E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2E73C-39D8-824F-489B-624011E0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6666C-6923-F73A-3466-0B90C173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7585-1F4F-4E20-A602-E272B8A0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2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1FDA-2ABF-E9FC-B22F-F6FB68D77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67147-D33B-3A2C-274B-085B0451B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062A8-2989-C1EE-1B83-2A71EAF2A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BDBDF-31AF-27F8-1600-1AB01C8E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30A9-812D-4D68-BF6E-CA3BDED19C7E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6F858-D76F-B1C8-A1DB-1AD847BD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70ABE-073E-58D5-57C9-DC56EC88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7585-1F4F-4E20-A602-E272B8A0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0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E696-0A20-2A10-B3FB-EEF64C73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64F84-5911-F46F-CBE2-AFF27ACAE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931D8-D8A2-A705-DDC2-70EEE340B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C76ED-2BCB-E477-A82B-272D4EEC8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5EEF8-2B57-C449-AC33-3E4B64FD7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C2FEF-85EB-F858-06ED-E00AC95E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30A9-812D-4D68-BF6E-CA3BDED19C7E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3AA2-72E5-96AB-4F1A-CAAFFA32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7E5216-CB21-3365-7C86-0A03B0B5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7585-1F4F-4E20-A602-E272B8A0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16534-2B2C-7D56-7045-C5AB3162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788B0-252E-1CA6-81B9-CD15D789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30A9-812D-4D68-BF6E-CA3BDED19C7E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4ACD4-4BFD-2D5D-DF08-3DFFA1BC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0E4B8-A5F3-A225-515D-78956426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7585-1F4F-4E20-A602-E272B8A0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4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DDE796-9B8F-FA3E-415A-ECA88850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30A9-812D-4D68-BF6E-CA3BDED19C7E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2D44B-B322-F9FF-9992-E441813D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AB43D-7794-889A-3347-90987EC4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7585-1F4F-4E20-A602-E272B8A0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3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BBF6-8C8E-83CC-BF8D-3FCC4ECA4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665E7-0AFA-090D-6151-31CD4CD3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DC5E2-ED4D-E852-9A55-24A651F8F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827B4-3FB7-1C13-6B68-DFED665F4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30A9-812D-4D68-BF6E-CA3BDED19C7E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407AF-0D50-1962-F397-451E3B26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DD019-213A-10AE-0380-7D049428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7585-1F4F-4E20-A602-E272B8A0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4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BF16-9C5A-8995-C113-D0201661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3B9BF7-78C3-FF9D-E6CD-E8842A9F8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ADFD2-80F1-B399-95CB-DA7355B81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170FB-6462-8843-CA51-C4597C83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30A9-812D-4D68-BF6E-CA3BDED19C7E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0C7D5-DAF2-9652-9017-7776BF1D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C1ED-5A9D-30A1-3172-C2AB41E8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7585-1F4F-4E20-A602-E272B8A0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8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71404-3D71-6140-E2AA-050FBF001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D16DD-72FD-1444-5463-21B4E99A4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D8B94-F169-D918-7139-0A9F130A8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530A9-812D-4D68-BF6E-CA3BDED19C7E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17E59-EECC-3C90-0DE1-51D5B202F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F9EBC-48B2-D3C5-A861-18695FA53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7585-1F4F-4E20-A602-E272B8A0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8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delaquil@gmail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rymedia.com/articles/solar/virginia-to-become-second-state-balcony-solar?amp%3Butm_medium=email&amp;amp%3Butm_campaign=canary&amp;_hsenc=p2ANqtz-_wFBI3kSZnGHYlR5Vz4--DlYi02RPjujn7Sfpr7Furzd-ZvfHU0WnyM8wfPUJQipFXPiA0mB7Gakc8AQWx3SUUkT5qGA&amp;_hsmi=408648028&amp;utm_source=newslett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ttle.com/insights-events/publications/real-reliability-the-value-of-virtual-powe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3BB9B-D816-9375-B504-C7ECE255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3" y="684439"/>
            <a:ext cx="1075931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An Electric System Transition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35F90-9CC6-836D-8798-A1F7CE9D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76" y="2917371"/>
            <a:ext cx="8752114" cy="33963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/>
              <a:t>Presented to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Engineers for a Sustainable Future</a:t>
            </a:r>
            <a:endParaRPr lang="en-US" sz="3600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Dr. Pat DeLaquil</a:t>
            </a:r>
          </a:p>
          <a:p>
            <a:pPr marL="0" indent="0" algn="ctr">
              <a:buNone/>
            </a:pPr>
            <a:r>
              <a:rPr lang="en-US" b="1" dirty="0"/>
              <a:t>Mobilizing Climate Action Together  (MCAT)</a:t>
            </a:r>
          </a:p>
          <a:p>
            <a:pPr marL="0" indent="0" algn="ctr">
              <a:buNone/>
            </a:pPr>
            <a:r>
              <a:rPr lang="en-US" sz="1600" b="1" dirty="0"/>
              <a:t>May 12,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01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8AE81-5B3A-91D6-9B8A-C262337D5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5B852-28EF-B82D-7C5A-56DE323E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047" y="210578"/>
            <a:ext cx="10241038" cy="70152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Distribution System Transition Strategy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8A98AB-A26D-8F5C-21D7-40DA5E6B31CF}"/>
              </a:ext>
            </a:extLst>
          </p:cNvPr>
          <p:cNvGrpSpPr/>
          <p:nvPr/>
        </p:nvGrpSpPr>
        <p:grpSpPr>
          <a:xfrm>
            <a:off x="1746164" y="912104"/>
            <a:ext cx="9284694" cy="5560377"/>
            <a:chOff x="1746164" y="912104"/>
            <a:chExt cx="9284694" cy="55603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AEC9684-9472-A9D5-973F-F6B1E1378560}"/>
                </a:ext>
              </a:extLst>
            </p:cNvPr>
            <p:cNvSpPr/>
            <p:nvPr/>
          </p:nvSpPr>
          <p:spPr>
            <a:xfrm>
              <a:off x="2208202" y="4639480"/>
              <a:ext cx="2676675" cy="66812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Virtual power plants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92D2932-A8BF-32E7-FC0D-641016013CD2}"/>
                </a:ext>
              </a:extLst>
            </p:cNvPr>
            <p:cNvSpPr/>
            <p:nvPr/>
          </p:nvSpPr>
          <p:spPr>
            <a:xfrm>
              <a:off x="1746165" y="912104"/>
              <a:ext cx="5465835" cy="113211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Distribution System Components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773BD6-34D3-C80B-3F6E-0E42986E7A29}"/>
                </a:ext>
              </a:extLst>
            </p:cNvPr>
            <p:cNvSpPr/>
            <p:nvPr/>
          </p:nvSpPr>
          <p:spPr>
            <a:xfrm>
              <a:off x="2174336" y="2287738"/>
              <a:ext cx="3987799" cy="6281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Distributed generation and storage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A1F3DD5-ADB1-49F5-347B-71AEB0A51693}"/>
                </a:ext>
              </a:extLst>
            </p:cNvPr>
            <p:cNvSpPr/>
            <p:nvPr/>
          </p:nvSpPr>
          <p:spPr>
            <a:xfrm>
              <a:off x="2174336" y="5684142"/>
              <a:ext cx="3571722" cy="70152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Performance Based Regulation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6C89268-E2A9-2A1A-0ADC-53062DBB5343}"/>
                </a:ext>
              </a:extLst>
            </p:cNvPr>
            <p:cNvSpPr/>
            <p:nvPr/>
          </p:nvSpPr>
          <p:spPr>
            <a:xfrm>
              <a:off x="2174336" y="3450072"/>
              <a:ext cx="3721703" cy="6281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Efficiency and Demand Response</a:t>
              </a:r>
            </a:p>
          </p:txBody>
        </p: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81CF4FFD-587A-2536-28D1-EEE63B1F80C8}"/>
                </a:ext>
              </a:extLst>
            </p:cNvPr>
            <p:cNvCxnSpPr>
              <a:cxnSpLocks/>
              <a:stCxn id="6" idx="1"/>
              <a:endCxn id="9" idx="1"/>
            </p:cNvCxnSpPr>
            <p:nvPr/>
          </p:nvCxnSpPr>
          <p:spPr>
            <a:xfrm rot="10800000" flipH="1" flipV="1">
              <a:off x="1746164" y="1478162"/>
              <a:ext cx="428171" cy="1123626"/>
            </a:xfrm>
            <a:prstGeom prst="bentConnector3">
              <a:avLst>
                <a:gd name="adj1" fmla="val -5339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4C71A697-D5AC-56E4-173E-0E2B003A6A0A}"/>
                </a:ext>
              </a:extLst>
            </p:cNvPr>
            <p:cNvCxnSpPr>
              <a:cxnSpLocks/>
              <a:stCxn id="6" idx="1"/>
              <a:endCxn id="11" idx="1"/>
            </p:cNvCxnSpPr>
            <p:nvPr/>
          </p:nvCxnSpPr>
          <p:spPr>
            <a:xfrm rot="10800000" flipH="1" flipV="1">
              <a:off x="1746164" y="1478162"/>
              <a:ext cx="428171" cy="2285960"/>
            </a:xfrm>
            <a:prstGeom prst="bentConnector3">
              <a:avLst>
                <a:gd name="adj1" fmla="val -5339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5FB55B92-4D6F-6762-A940-4DB87265E5BE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10800000" flipH="1" flipV="1">
              <a:off x="1746164" y="1478161"/>
              <a:ext cx="428171" cy="4556743"/>
            </a:xfrm>
            <a:prstGeom prst="bentConnector3">
              <a:avLst>
                <a:gd name="adj1" fmla="val -5339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D20D4CCF-2726-1354-3308-10BD7C306BAD}"/>
                </a:ext>
              </a:extLst>
            </p:cNvPr>
            <p:cNvCxnSpPr>
              <a:cxnSpLocks/>
              <a:stCxn id="6" idx="1"/>
              <a:endCxn id="5" idx="1"/>
            </p:cNvCxnSpPr>
            <p:nvPr/>
          </p:nvCxnSpPr>
          <p:spPr>
            <a:xfrm rot="10800000" flipH="1" flipV="1">
              <a:off x="1746164" y="1478161"/>
              <a:ext cx="462037" cy="3495383"/>
            </a:xfrm>
            <a:prstGeom prst="bentConnector3">
              <a:avLst>
                <a:gd name="adj1" fmla="val -49477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07822687-A764-9610-13C9-95751F98D3DE}"/>
                </a:ext>
              </a:extLst>
            </p:cNvPr>
            <p:cNvSpPr/>
            <p:nvPr/>
          </p:nvSpPr>
          <p:spPr>
            <a:xfrm flipH="1">
              <a:off x="6162132" y="2139057"/>
              <a:ext cx="4868724" cy="940043"/>
            </a:xfrm>
            <a:prstGeom prst="homePlat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60375" lvl="1" indent="-287338">
                <a:buFont typeface="Arial" panose="020B0604020202020204" pitchFamily="34" charset="0"/>
                <a:buChar char="•"/>
              </a:pPr>
              <a:r>
                <a:rPr lang="en-US" dirty="0"/>
                <a:t>Solar Permitting Reform</a:t>
              </a:r>
            </a:p>
            <a:p>
              <a:pPr marL="460375" lvl="1" indent="-287338">
                <a:buFont typeface="Arial" panose="020B0604020202020204" pitchFamily="34" charset="0"/>
                <a:buChar char="•"/>
              </a:pPr>
              <a:r>
                <a:rPr lang="en-US" dirty="0"/>
                <a:t>Balcony Solar Allowed</a:t>
              </a:r>
            </a:p>
            <a:p>
              <a:pPr marL="460375" lvl="1" indent="-287338">
                <a:buFont typeface="Arial" panose="020B0604020202020204" pitchFamily="34" charset="0"/>
                <a:buChar char="•"/>
              </a:pPr>
              <a:r>
                <a:rPr lang="en-US" dirty="0"/>
                <a:t>Community Solar and CBREs incentivized</a:t>
              </a:r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B5806DAA-3DF4-4D23-B129-FA7232898870}"/>
                </a:ext>
              </a:extLst>
            </p:cNvPr>
            <p:cNvSpPr/>
            <p:nvPr/>
          </p:nvSpPr>
          <p:spPr>
            <a:xfrm flipH="1">
              <a:off x="5896039" y="3181815"/>
              <a:ext cx="5134819" cy="1281256"/>
            </a:xfrm>
            <a:prstGeom prst="homePlat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Inclusive Utility Investment Implemented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Leverage PCEF HP incentives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DR &amp; Resilience Incentives enabled for LMI households</a:t>
              </a:r>
            </a:p>
          </p:txBody>
        </p:sp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B26B429D-4A60-58B6-E084-9204EB34F279}"/>
                </a:ext>
              </a:extLst>
            </p:cNvPr>
            <p:cNvSpPr/>
            <p:nvPr/>
          </p:nvSpPr>
          <p:spPr>
            <a:xfrm flipH="1">
              <a:off x="4884876" y="4600687"/>
              <a:ext cx="4230324" cy="795752"/>
            </a:xfrm>
            <a:prstGeom prst="homePlat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Direct utilities to develop a market for VPP Services</a:t>
              </a:r>
            </a:p>
          </p:txBody>
        </p: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F8528EDB-EC0F-8FDA-14AE-879B4AE8C378}"/>
                </a:ext>
              </a:extLst>
            </p:cNvPr>
            <p:cNvSpPr/>
            <p:nvPr/>
          </p:nvSpPr>
          <p:spPr>
            <a:xfrm flipH="1">
              <a:off x="5746057" y="5640970"/>
              <a:ext cx="4556277" cy="831511"/>
            </a:xfrm>
            <a:prstGeom prst="homePlat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Reward utilities for developing a  market for VPP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350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D5EC6-12F9-881C-6DC0-B171AD28B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AC87-6245-C39E-7C34-F89ACF0E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047" y="210578"/>
            <a:ext cx="10241038" cy="92637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Distribution System Transition Strategy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000FA3-4F30-5A01-D8DC-97E057A3A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29" y="1308826"/>
            <a:ext cx="10997500" cy="48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1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E5E0-0266-5EA3-2597-EB85EA56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98328-3097-07FC-5AE9-0C3BFE7C7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1905"/>
            <a:ext cx="10515600" cy="2664505"/>
          </a:xfrm>
        </p:spPr>
        <p:txBody>
          <a:bodyPr/>
          <a:lstStyle/>
          <a:p>
            <a:pPr algn="ctr"/>
            <a:r>
              <a:rPr lang="en-US" dirty="0"/>
              <a:t>Input to the strategy is welcome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Contact me at </a:t>
            </a:r>
            <a:r>
              <a:rPr lang="en-US" dirty="0">
                <a:hlinkClick r:id="rId2"/>
              </a:rPr>
              <a:t>pdelaquil@gmail.com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9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6A68-7C77-A116-135A-4DDC1038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15904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EDE54-541C-0D40-31C4-DAD1DFE7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77371"/>
            <a:ext cx="10429724" cy="93859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VPP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346A-1564-CB4E-711D-A72855F31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430"/>
            <a:ext cx="10515600" cy="4725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Lack of Market Price Signals </a:t>
            </a:r>
          </a:p>
          <a:p>
            <a:r>
              <a:rPr lang="en-US" dirty="0"/>
              <a:t>VPP programs in New York, Massachusetts, and California have </a:t>
            </a:r>
            <a:r>
              <a:rPr lang="en-US" b="1" dirty="0"/>
              <a:t>energy markets that set prices </a:t>
            </a:r>
            <a:r>
              <a:rPr lang="en-US" dirty="0"/>
              <a:t>allowing VPP aggregators to directly compete in these markets </a:t>
            </a:r>
          </a:p>
          <a:p>
            <a:r>
              <a:rPr lang="en-US" b="1" dirty="0"/>
              <a:t>Can we identify a basis for compensation rates </a:t>
            </a:r>
            <a:r>
              <a:rPr lang="en-US" dirty="0"/>
              <a:t>for participating aggregators based on the estimated value of each resource to the system and cost to participate</a:t>
            </a:r>
          </a:p>
          <a:p>
            <a:r>
              <a:rPr lang="en-US" b="1" dirty="0"/>
              <a:t>Past experience with programs such as Community Solar </a:t>
            </a:r>
            <a:r>
              <a:rPr lang="en-US" dirty="0"/>
              <a:t>have shown it is extremely difficult to reconcile program structures that are both cost-efficient and drive third-party participation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6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196C1-8AD2-5419-54DC-8042C762A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7769-037A-03A8-1B86-A25149A5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37" y="321582"/>
            <a:ext cx="10208381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Remove Barriers to Distributed Resources Through Innovative Utility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CA626-5FB1-A3AA-9A93-F8B3BCFC6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238" y="2010415"/>
            <a:ext cx="10428700" cy="4407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Inclusive Utility Investments, or Upgrade as you Save </a:t>
            </a:r>
          </a:p>
          <a:p>
            <a:r>
              <a:rPr lang="en-US" dirty="0"/>
              <a:t>Facilitates greater energy efficiency and increase utilization of VPP’s by helping households and small businesses access clean technologies without facing prohibitive upfront costs</a:t>
            </a:r>
          </a:p>
          <a:p>
            <a:r>
              <a:rPr lang="en-US" dirty="0"/>
              <a:t>Proposed Pilot program will unlock savings and help households generate benefits to the overall electric system, including reduced energy demands, peak load reductions, grid supports, and system resilience.   </a:t>
            </a:r>
          </a:p>
          <a:p>
            <a:r>
              <a:rPr lang="en-US" dirty="0"/>
              <a:t>The Pilot would allow Investor-Owned Utilities to provide funds for energy efficiency and strategic electrification without additional burden to the General Fund or ratepayers. 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b="1" dirty="0"/>
              <a:t>Need to develop responses to </a:t>
            </a:r>
            <a:r>
              <a:rPr lang="en-US" sz="3200" b="1"/>
              <a:t>OPUC concerns on the bill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0662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53A797-0C64-C1AE-CDAF-4A9F8F6D0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6916" y="84305"/>
            <a:ext cx="6685916" cy="6563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571C3-AE65-77D5-63E9-0350C4FAA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7" y="84305"/>
            <a:ext cx="4775200" cy="101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1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8EE41-68F2-6932-02D5-A94E7782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038"/>
            <a:ext cx="5949648" cy="866020"/>
          </a:xfrm>
        </p:spPr>
        <p:txBody>
          <a:bodyPr/>
          <a:lstStyle/>
          <a:p>
            <a:r>
              <a:rPr lang="en-US" dirty="0"/>
              <a:t>Solar Permitting Reform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6067B4-9045-02C9-6489-217D958E6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930" y="933753"/>
            <a:ext cx="5625231" cy="5625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DF755-025C-9236-78C0-2A989AD89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922" y="269610"/>
            <a:ext cx="5410669" cy="61155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204976-E535-F559-D8D1-AEAFEFF19014}"/>
              </a:ext>
            </a:extLst>
          </p:cNvPr>
          <p:cNvSpPr/>
          <p:nvPr/>
        </p:nvSpPr>
        <p:spPr>
          <a:xfrm>
            <a:off x="838200" y="2254552"/>
            <a:ext cx="5485190" cy="20126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6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3E156-B762-E0DA-46CA-C47C2957E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B8EF-7EA2-4276-456F-94C5DF22D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38" y="242277"/>
            <a:ext cx="10348593" cy="1602154"/>
          </a:xfrm>
        </p:spPr>
        <p:txBody>
          <a:bodyPr>
            <a:normAutofit/>
          </a:bodyPr>
          <a:lstStyle/>
          <a:p>
            <a:r>
              <a:rPr lang="en-US" b="1" dirty="0"/>
              <a:t>Balcony (Plug-In) Solar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2E56-D3FE-2378-E567-81C448299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238" y="1596571"/>
            <a:ext cx="10293885" cy="47400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 niche technology that opens up a large market for small-scale solar panels</a:t>
            </a:r>
            <a:endParaRPr lang="en-US" sz="3600" dirty="0"/>
          </a:p>
          <a:p>
            <a:r>
              <a:rPr lang="en-US" dirty="0"/>
              <a:t>Some certification and code issues need resolution</a:t>
            </a:r>
          </a:p>
          <a:p>
            <a:r>
              <a:rPr lang="en-US" dirty="0"/>
              <a:t>Passed with bipartisan support in Utah (2025) and Virginia (2026)</a:t>
            </a:r>
          </a:p>
          <a:p>
            <a:r>
              <a:rPr lang="en-US" dirty="0"/>
              <a:t>Electricians and firefighters were mobilized against the bill in Oregon</a:t>
            </a:r>
          </a:p>
          <a:p>
            <a:r>
              <a:rPr lang="en-US" dirty="0"/>
              <a:t>Need to work on getting these groups neutral as issues can be handled</a:t>
            </a:r>
          </a:p>
          <a:p>
            <a:r>
              <a:rPr lang="en-US" dirty="0"/>
              <a:t>MCAT and Third Act were key proponents</a:t>
            </a:r>
          </a:p>
          <a:p>
            <a:pPr marL="0" indent="0">
              <a:buNone/>
            </a:pPr>
            <a:endParaRPr lang="en-US" sz="3200" b="1" dirty="0">
              <a:hlinkClick r:id="rId2"/>
            </a:endParaRPr>
          </a:p>
          <a:p>
            <a:r>
              <a:rPr lang="en-US" sz="2000" dirty="0">
                <a:hlinkClick r:id="rId2"/>
              </a:rPr>
              <a:t>Virginia to become second state that allows balcony… | Canary Media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858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F26D2-1A5F-728E-BA24-9EA2B4376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8946-E830-6DDC-E13D-32BCAD1A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38" y="321583"/>
            <a:ext cx="10278254" cy="101857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 Electric System Transition is Needed/Imminent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E54E3-D543-BAFA-0807-E2E8829C0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238" y="1490133"/>
            <a:ext cx="9631438" cy="423333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/>
              <a:t>Affordability is the critical factor</a:t>
            </a:r>
          </a:p>
          <a:p>
            <a:pPr marL="285750" lvl="1"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The existing central-station utility paradigm is at a breaking point</a:t>
            </a:r>
            <a:r>
              <a:rPr lang="en-US" dirty="0"/>
              <a:t> because its size is driven by peak loads, which are minimally managed.   </a:t>
            </a:r>
          </a:p>
          <a:p>
            <a:pPr marL="285750"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Our near-term focus should </a:t>
            </a:r>
            <a:r>
              <a:rPr lang="en-US" b="1" dirty="0"/>
              <a:t>shift to making greater use of the existing electric grid infrastructure </a:t>
            </a:r>
            <a:r>
              <a:rPr lang="en-US" dirty="0"/>
              <a:t>that we already have in place.  </a:t>
            </a:r>
          </a:p>
          <a:p>
            <a:pPr marL="285750" lvl="1"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Current utilizations is only about 40%, </a:t>
            </a:r>
            <a:r>
              <a:rPr lang="en-US" dirty="0"/>
              <a:t>which means that we currently only use the system at full capacity during the hottest days in the summer.</a:t>
            </a:r>
          </a:p>
        </p:txBody>
      </p:sp>
    </p:spTree>
    <p:extLst>
      <p:ext uri="{BB962C8B-B14F-4D97-AF65-F5344CB8AC3E}">
        <p14:creationId xmlns:p14="http://schemas.microsoft.com/office/powerpoint/2010/main" val="213234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A7737-E2A3-A43A-F292-6976D81F9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914-3B10-3A4B-0C24-C0D35B6D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38" y="321583"/>
            <a:ext cx="10278254" cy="8927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Energy Efficiency Has been a Key to Affordability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B956B-D8FA-B050-4401-CF7C22A7C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765" y="1174801"/>
            <a:ext cx="9922469" cy="139422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In the last 30 years, Oregon’s population has steadily increased while overall energy consumption has slightly declined, driven by energy efficiency savings – from ODOE Biennial Report.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368D5-E292-4451-D295-445632744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32" y="2456896"/>
            <a:ext cx="8590061" cy="40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7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425B2-49EE-035C-8BE9-5F92A8CE2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E65D-EBC9-2DF8-E138-BA632796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38" y="208038"/>
            <a:ext cx="10278254" cy="98213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Improving System Utilization with Clean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C17C-7991-0B94-9F4A-842E271C3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238" y="1253067"/>
            <a:ext cx="10278254" cy="528335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Greater utilization of our existing transmission and distribution grid assets defers the need for expensive transmission expansion projects </a:t>
            </a:r>
          </a:p>
          <a:p>
            <a:pPr lvl="0"/>
            <a:r>
              <a:rPr lang="en-US" dirty="0"/>
              <a:t>Technology is now available to flatten peak loads using </a:t>
            </a:r>
            <a:r>
              <a:rPr lang="en-US" b="1" dirty="0"/>
              <a:t>coordinated networks of distributed energy resources </a:t>
            </a:r>
            <a:r>
              <a:rPr lang="en-US" dirty="0"/>
              <a:t>that are managed collectively to balance energy supply and demand, delivering reliable grid services like a conventional power plant. </a:t>
            </a:r>
          </a:p>
          <a:p>
            <a:pPr lvl="0"/>
            <a:r>
              <a:rPr lang="en-US" dirty="0"/>
              <a:t>Called virtual power plants (VPPs), they provide a coordinated way to </a:t>
            </a:r>
            <a:r>
              <a:rPr lang="en-US" b="1" dirty="0"/>
              <a:t>shift large amounts of power out of peak demand periods </a:t>
            </a:r>
            <a:r>
              <a:rPr lang="en-US" dirty="0"/>
              <a:t>and can be deployed during emergencies for local grid resilience.    </a:t>
            </a:r>
          </a:p>
          <a:p>
            <a:pPr lvl="0"/>
            <a:r>
              <a:rPr lang="en-US" dirty="0"/>
              <a:t>VPPs and other approaches that increase utilization of exiting grid infrastructure, </a:t>
            </a:r>
            <a:r>
              <a:rPr lang="en-US" b="1" dirty="0"/>
              <a:t>lower costs for all customers </a:t>
            </a:r>
            <a:r>
              <a:rPr lang="en-US" dirty="0"/>
              <a:t>by avoiding new transmission buildouts and spreading fixed costs for the existing infrastructure over a larger number on kilowatt-hours.  </a:t>
            </a:r>
          </a:p>
          <a:p>
            <a:r>
              <a:rPr lang="en-US" dirty="0"/>
              <a:t>The Brattle Group estimates that </a:t>
            </a:r>
            <a:r>
              <a:rPr lang="en-US" b="1" dirty="0"/>
              <a:t>VPPs cost 40-60% less than other energy sources </a:t>
            </a:r>
            <a:r>
              <a:rPr lang="en-US" dirty="0"/>
              <a:t>and widely deploying VPPs across the country could save up to $35 billion for ratepayers by 2030 (</a:t>
            </a:r>
            <a:r>
              <a:rPr lang="en-US" u="sng" dirty="0">
                <a:hlinkClick r:id="rId2"/>
              </a:rPr>
              <a:t>Brattle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5752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D64AFABF-49E7-A9FF-FCB2-785AB965399C}"/>
              </a:ext>
            </a:extLst>
          </p:cNvPr>
          <p:cNvGrpSpPr/>
          <p:nvPr/>
        </p:nvGrpSpPr>
        <p:grpSpPr>
          <a:xfrm>
            <a:off x="2277531" y="491637"/>
            <a:ext cx="9275842" cy="6044780"/>
            <a:chOff x="1653416" y="373112"/>
            <a:chExt cx="9275842" cy="604478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4D564C2-93AD-FA45-CE27-70A1EC48D03D}"/>
                </a:ext>
              </a:extLst>
            </p:cNvPr>
            <p:cNvSpPr/>
            <p:nvPr/>
          </p:nvSpPr>
          <p:spPr>
            <a:xfrm>
              <a:off x="1653417" y="2007974"/>
              <a:ext cx="2888343" cy="113211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Transmission System Components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118BB20-F465-1F6B-BBBD-1117D25E3B6F}"/>
                </a:ext>
              </a:extLst>
            </p:cNvPr>
            <p:cNvSpPr/>
            <p:nvPr/>
          </p:nvSpPr>
          <p:spPr>
            <a:xfrm>
              <a:off x="6941459" y="4757286"/>
              <a:ext cx="2676675" cy="66812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Virtual power plants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C68DE4F-41F0-E3C2-184A-A60E185414DD}"/>
                </a:ext>
              </a:extLst>
            </p:cNvPr>
            <p:cNvSpPr/>
            <p:nvPr/>
          </p:nvSpPr>
          <p:spPr>
            <a:xfrm>
              <a:off x="6440717" y="2007975"/>
              <a:ext cx="2888343" cy="113211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Distribution System Components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D5AC992-D0D1-675C-4797-30EF867D5C93}"/>
                </a:ext>
              </a:extLst>
            </p:cNvPr>
            <p:cNvSpPr/>
            <p:nvPr/>
          </p:nvSpPr>
          <p:spPr>
            <a:xfrm>
              <a:off x="2167465" y="3385520"/>
              <a:ext cx="3322563" cy="93738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Grid Enhancing Technologies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Advanced Conductors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6E5580-B031-F385-149F-D2AD7E1083FB}"/>
                </a:ext>
              </a:extLst>
            </p:cNvPr>
            <p:cNvSpPr/>
            <p:nvPr/>
          </p:nvSpPr>
          <p:spPr>
            <a:xfrm>
              <a:off x="2167465" y="4625404"/>
              <a:ext cx="3521528" cy="82185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Regional Transmission Planning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Grid-scale RE Project Planning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9D9BAF2-3313-17E7-3D27-C569EFA71AE6}"/>
                </a:ext>
              </a:extLst>
            </p:cNvPr>
            <p:cNvSpPr/>
            <p:nvPr/>
          </p:nvSpPr>
          <p:spPr>
            <a:xfrm>
              <a:off x="6941459" y="4014746"/>
              <a:ext cx="3987799" cy="6281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Distributed generation and storage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158BE60-664B-3165-D35B-9FC047F9B653}"/>
                </a:ext>
              </a:extLst>
            </p:cNvPr>
            <p:cNvSpPr/>
            <p:nvPr/>
          </p:nvSpPr>
          <p:spPr>
            <a:xfrm>
              <a:off x="6941460" y="5545747"/>
              <a:ext cx="3571722" cy="70152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Performance Based Regulation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F37B14E-C7E4-92AC-8129-E8DDEE8E7293}"/>
                </a:ext>
              </a:extLst>
            </p:cNvPr>
            <p:cNvSpPr/>
            <p:nvPr/>
          </p:nvSpPr>
          <p:spPr>
            <a:xfrm>
              <a:off x="6941459" y="3252192"/>
              <a:ext cx="3721703" cy="6281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Efficiency and Demand Response</a:t>
              </a:r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2A3B3F0E-4112-FBE0-3276-6B06F9A20C0C}"/>
                </a:ext>
              </a:extLst>
            </p:cNvPr>
            <p:cNvCxnSpPr>
              <a:cxnSpLocks/>
              <a:stCxn id="4" idx="1"/>
              <a:endCxn id="7" idx="1"/>
            </p:cNvCxnSpPr>
            <p:nvPr/>
          </p:nvCxnSpPr>
          <p:spPr>
            <a:xfrm rot="10800000" flipH="1" flipV="1">
              <a:off x="1653417" y="2574032"/>
              <a:ext cx="514048" cy="1280180"/>
            </a:xfrm>
            <a:prstGeom prst="bentConnector3">
              <a:avLst>
                <a:gd name="adj1" fmla="val -4447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58989DEE-9DD5-CDD1-B14B-98B6EACC882F}"/>
                </a:ext>
              </a:extLst>
            </p:cNvPr>
            <p:cNvCxnSpPr>
              <a:cxnSpLocks/>
              <a:stCxn id="4" idx="1"/>
              <a:endCxn id="8" idx="1"/>
            </p:cNvCxnSpPr>
            <p:nvPr/>
          </p:nvCxnSpPr>
          <p:spPr>
            <a:xfrm rot="10800000" flipH="1" flipV="1">
              <a:off x="1653417" y="2574031"/>
              <a:ext cx="514048" cy="2462301"/>
            </a:xfrm>
            <a:prstGeom prst="bentConnector3">
              <a:avLst>
                <a:gd name="adj1" fmla="val -4447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B4B48CC5-F6CD-5558-5055-8445A50F9BAA}"/>
                </a:ext>
              </a:extLst>
            </p:cNvPr>
            <p:cNvCxnSpPr>
              <a:cxnSpLocks/>
              <a:stCxn id="6" idx="1"/>
              <a:endCxn id="9" idx="1"/>
            </p:cNvCxnSpPr>
            <p:nvPr/>
          </p:nvCxnSpPr>
          <p:spPr>
            <a:xfrm rot="10800000" flipH="1" flipV="1">
              <a:off x="6440717" y="2574032"/>
              <a:ext cx="500742" cy="1754763"/>
            </a:xfrm>
            <a:prstGeom prst="bentConnector3">
              <a:avLst>
                <a:gd name="adj1" fmla="val -4565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A5D58B83-F73C-CCDC-D7CF-FC190D486E4F}"/>
                </a:ext>
              </a:extLst>
            </p:cNvPr>
            <p:cNvCxnSpPr>
              <a:cxnSpLocks/>
              <a:stCxn id="6" idx="1"/>
              <a:endCxn id="11" idx="1"/>
            </p:cNvCxnSpPr>
            <p:nvPr/>
          </p:nvCxnSpPr>
          <p:spPr>
            <a:xfrm rot="10800000" flipH="1" flipV="1">
              <a:off x="6440717" y="2574032"/>
              <a:ext cx="500742" cy="992209"/>
            </a:xfrm>
            <a:prstGeom prst="bentConnector3">
              <a:avLst>
                <a:gd name="adj1" fmla="val -4565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ACEF289E-1EE5-266B-9120-6317E3B82FFD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10800000" flipH="1" flipV="1">
              <a:off x="6440716" y="2574032"/>
              <a:ext cx="500743" cy="3322477"/>
            </a:xfrm>
            <a:prstGeom prst="bentConnector3">
              <a:avLst>
                <a:gd name="adj1" fmla="val -4565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43F640A4-37BC-F911-376E-BF28801F660F}"/>
                </a:ext>
              </a:extLst>
            </p:cNvPr>
            <p:cNvCxnSpPr>
              <a:cxnSpLocks/>
              <a:stCxn id="6" idx="1"/>
              <a:endCxn id="5" idx="1"/>
            </p:cNvCxnSpPr>
            <p:nvPr/>
          </p:nvCxnSpPr>
          <p:spPr>
            <a:xfrm rot="10800000" flipH="1" flipV="1">
              <a:off x="6440717" y="2574033"/>
              <a:ext cx="500742" cy="2517318"/>
            </a:xfrm>
            <a:prstGeom prst="bentConnector3">
              <a:avLst>
                <a:gd name="adj1" fmla="val -4565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F4616ED-0606-07A4-7D49-3212A8371192}"/>
                </a:ext>
              </a:extLst>
            </p:cNvPr>
            <p:cNvSpPr/>
            <p:nvPr/>
          </p:nvSpPr>
          <p:spPr>
            <a:xfrm>
              <a:off x="4117218" y="373112"/>
              <a:ext cx="2888343" cy="1132115"/>
            </a:xfrm>
            <a:prstGeom prst="roundRect">
              <a:avLst/>
            </a:prstGeom>
            <a:solidFill>
              <a:srgbClr val="7030A0">
                <a:tint val="66000"/>
                <a:satMod val="160000"/>
              </a:srgb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Electric System Transition Strategy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96C3B68-9F37-AEAD-5D60-218CAE32DB51}"/>
                </a:ext>
              </a:extLst>
            </p:cNvPr>
            <p:cNvSpPr/>
            <p:nvPr/>
          </p:nvSpPr>
          <p:spPr>
            <a:xfrm>
              <a:off x="2186820" y="5749763"/>
              <a:ext cx="3154439" cy="66812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Nested Grid Architecture</a:t>
              </a:r>
            </a:p>
          </p:txBody>
        </p: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88C37C84-29A8-85B5-76C7-FD380FCAD208}"/>
                </a:ext>
              </a:extLst>
            </p:cNvPr>
            <p:cNvCxnSpPr>
              <a:cxnSpLocks/>
              <a:stCxn id="4" idx="1"/>
              <a:endCxn id="44" idx="1"/>
            </p:cNvCxnSpPr>
            <p:nvPr/>
          </p:nvCxnSpPr>
          <p:spPr>
            <a:xfrm rot="10800000" flipH="1" flipV="1">
              <a:off x="1653416" y="2574032"/>
              <a:ext cx="533403" cy="3509796"/>
            </a:xfrm>
            <a:prstGeom prst="bentConnector3">
              <a:avLst>
                <a:gd name="adj1" fmla="val -42857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B6CBFC63-590E-1D15-F0D6-0094ADEBF87E}"/>
                </a:ext>
              </a:extLst>
            </p:cNvPr>
            <p:cNvCxnSpPr>
              <a:cxnSpLocks/>
              <a:stCxn id="3" idx="2"/>
              <a:endCxn id="4" idx="0"/>
            </p:cNvCxnSpPr>
            <p:nvPr/>
          </p:nvCxnSpPr>
          <p:spPr>
            <a:xfrm rot="5400000">
              <a:off x="4078117" y="524700"/>
              <a:ext cx="502747" cy="2463801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C60641E1-A213-BCB3-8864-96FF49325E6D}"/>
                </a:ext>
              </a:extLst>
            </p:cNvPr>
            <p:cNvCxnSpPr>
              <a:cxnSpLocks/>
              <a:stCxn id="6" idx="0"/>
              <a:endCxn id="3" idx="2"/>
            </p:cNvCxnSpPr>
            <p:nvPr/>
          </p:nvCxnSpPr>
          <p:spPr>
            <a:xfrm rot="16200000" flipV="1">
              <a:off x="6471766" y="594851"/>
              <a:ext cx="502748" cy="2323499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EBE1AC-8699-E7FB-D780-459D28DE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3" y="186272"/>
            <a:ext cx="2769810" cy="1657198"/>
          </a:xfrm>
        </p:spPr>
        <p:txBody>
          <a:bodyPr>
            <a:normAutofit/>
          </a:bodyPr>
          <a:lstStyle/>
          <a:p>
            <a:r>
              <a:rPr lang="en-US" b="1" dirty="0"/>
              <a:t>Strategic Overview</a:t>
            </a:r>
          </a:p>
        </p:txBody>
      </p:sp>
    </p:spTree>
    <p:extLst>
      <p:ext uri="{BB962C8B-B14F-4D97-AF65-F5344CB8AC3E}">
        <p14:creationId xmlns:p14="http://schemas.microsoft.com/office/powerpoint/2010/main" val="68024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BF829-3220-A8B0-EB81-CD65EF142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A484-CA03-5E55-F0AF-DC544929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038" y="215209"/>
            <a:ext cx="10241038" cy="70152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Transmission System Transition Strategy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BC7F45-953B-A409-4E15-39EE2B25D5BB}"/>
              </a:ext>
            </a:extLst>
          </p:cNvPr>
          <p:cNvGrpSpPr/>
          <p:nvPr/>
        </p:nvGrpSpPr>
        <p:grpSpPr>
          <a:xfrm>
            <a:off x="2080780" y="1097589"/>
            <a:ext cx="7812020" cy="5545202"/>
            <a:chOff x="2080780" y="1097589"/>
            <a:chExt cx="7812020" cy="554520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E7BADB6-4093-72BB-DA7B-00736D5DE907}"/>
                </a:ext>
              </a:extLst>
            </p:cNvPr>
            <p:cNvSpPr/>
            <p:nvPr/>
          </p:nvSpPr>
          <p:spPr>
            <a:xfrm>
              <a:off x="2080780" y="1097589"/>
              <a:ext cx="5266268" cy="113211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Transmission System Components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8275C2D-1492-1C72-FF8D-6E8C26541E52}"/>
                </a:ext>
              </a:extLst>
            </p:cNvPr>
            <p:cNvSpPr/>
            <p:nvPr/>
          </p:nvSpPr>
          <p:spPr>
            <a:xfrm>
              <a:off x="2528704" y="2647598"/>
              <a:ext cx="3322563" cy="93738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Grid Enhancing Technologies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Advanced Conductors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3DC7A6-D6E2-9544-6716-22A1EF89840F}"/>
                </a:ext>
              </a:extLst>
            </p:cNvPr>
            <p:cNvSpPr/>
            <p:nvPr/>
          </p:nvSpPr>
          <p:spPr>
            <a:xfrm>
              <a:off x="2528704" y="3980816"/>
              <a:ext cx="3521528" cy="88980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Regional Transmission Planning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Regional Project Planning</a:t>
              </a:r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9D484925-C7C9-A463-5AB4-89E758C8F435}"/>
                </a:ext>
              </a:extLst>
            </p:cNvPr>
            <p:cNvCxnSpPr>
              <a:cxnSpLocks/>
              <a:stCxn id="4" idx="1"/>
              <a:endCxn id="7" idx="1"/>
            </p:cNvCxnSpPr>
            <p:nvPr/>
          </p:nvCxnSpPr>
          <p:spPr>
            <a:xfrm rot="10800000" flipH="1" flipV="1">
              <a:off x="2080780" y="1663646"/>
              <a:ext cx="447924" cy="1452643"/>
            </a:xfrm>
            <a:prstGeom prst="bentConnector3">
              <a:avLst>
                <a:gd name="adj1" fmla="val -5103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B8AA6414-8BB7-A178-1805-888E8A1E7524}"/>
                </a:ext>
              </a:extLst>
            </p:cNvPr>
            <p:cNvCxnSpPr>
              <a:cxnSpLocks/>
              <a:stCxn id="4" idx="1"/>
              <a:endCxn id="8" idx="1"/>
            </p:cNvCxnSpPr>
            <p:nvPr/>
          </p:nvCxnSpPr>
          <p:spPr>
            <a:xfrm rot="10800000" flipH="1" flipV="1">
              <a:off x="2080780" y="1663646"/>
              <a:ext cx="447924" cy="2762071"/>
            </a:xfrm>
            <a:prstGeom prst="bentConnector3">
              <a:avLst>
                <a:gd name="adj1" fmla="val -5103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A005C00-9D7F-FD2D-6CB7-8F6F9E118903}"/>
                </a:ext>
              </a:extLst>
            </p:cNvPr>
            <p:cNvSpPr/>
            <p:nvPr/>
          </p:nvSpPr>
          <p:spPr>
            <a:xfrm>
              <a:off x="2528704" y="5631998"/>
              <a:ext cx="3108477" cy="60335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Nested Grid Architecture</a:t>
              </a:r>
            </a:p>
          </p:txBody>
        </p: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A9A8F15D-7B19-3DCD-ADB4-B370663C09CB}"/>
                </a:ext>
              </a:extLst>
            </p:cNvPr>
            <p:cNvCxnSpPr>
              <a:cxnSpLocks/>
              <a:stCxn id="4" idx="1"/>
              <a:endCxn id="5" idx="1"/>
            </p:cNvCxnSpPr>
            <p:nvPr/>
          </p:nvCxnSpPr>
          <p:spPr>
            <a:xfrm rot="10800000" flipH="1" flipV="1">
              <a:off x="2080780" y="1663647"/>
              <a:ext cx="447924" cy="4270030"/>
            </a:xfrm>
            <a:prstGeom prst="bentConnector3">
              <a:avLst>
                <a:gd name="adj1" fmla="val -5103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AF7649E4-C0DB-A129-7305-DE558AFDC50B}"/>
                </a:ext>
              </a:extLst>
            </p:cNvPr>
            <p:cNvSpPr/>
            <p:nvPr/>
          </p:nvSpPr>
          <p:spPr>
            <a:xfrm flipH="1">
              <a:off x="5637181" y="5330019"/>
              <a:ext cx="4255619" cy="1312772"/>
            </a:xfrm>
            <a:prstGeom prst="homePlat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/>
              <a:r>
                <a:rPr lang="en-US" dirty="0"/>
                <a:t>Commission a study to examine benefits of nested grid architecture relative to the existing large synchronized grid model</a:t>
              </a:r>
            </a:p>
          </p:txBody>
        </p:sp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92EB7604-7C42-D149-0F77-3A39FD208C02}"/>
                </a:ext>
              </a:extLst>
            </p:cNvPr>
            <p:cNvSpPr/>
            <p:nvPr/>
          </p:nvSpPr>
          <p:spPr>
            <a:xfrm flipH="1">
              <a:off x="5850234" y="2644369"/>
              <a:ext cx="3184498" cy="926333"/>
            </a:xfrm>
            <a:prstGeom prst="homePlat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/>
              <a:r>
                <a:rPr lang="en-US" dirty="0"/>
                <a:t>Implementation of GETs and Advanced Conductors</a:t>
              </a:r>
            </a:p>
          </p:txBody>
        </p:sp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762A25B5-34A5-D879-0C72-AA51B4669610}"/>
                </a:ext>
              </a:extLst>
            </p:cNvPr>
            <p:cNvSpPr/>
            <p:nvPr/>
          </p:nvSpPr>
          <p:spPr>
            <a:xfrm flipH="1">
              <a:off x="6050232" y="3640181"/>
              <a:ext cx="3369127" cy="1527372"/>
            </a:xfrm>
            <a:prstGeom prst="homePlat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/>
              <a:r>
                <a:rPr lang="en-US" dirty="0"/>
                <a:t>Develop regional planning structures for project development and transmission planning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54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64AC2-D33F-29CC-0052-925FBAE3A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370A-E2FB-F29E-BECC-EA5A30E7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038" y="215209"/>
            <a:ext cx="10241038" cy="70152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Transmission System Transition Strategy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465F1-1542-0751-F9DC-21DA1BA04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8" y="1199849"/>
            <a:ext cx="11403391" cy="399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6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B940-5338-84E8-23A2-3F6593D7F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10" y="234497"/>
            <a:ext cx="10515600" cy="776665"/>
          </a:xfrm>
        </p:spPr>
        <p:txBody>
          <a:bodyPr/>
          <a:lstStyle/>
          <a:p>
            <a:r>
              <a:rPr lang="en-US" dirty="0"/>
              <a:t>Illustration of Nested Grid Architecture-1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16B05-93C1-2A05-90AC-C014B860B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943" y="1223451"/>
            <a:ext cx="8960152" cy="52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5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DF9F8-E22A-880F-3BF7-3811D9808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6941-E943-5E92-E3B0-4BA51F94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885"/>
          </a:xfrm>
        </p:spPr>
        <p:txBody>
          <a:bodyPr/>
          <a:lstStyle/>
          <a:p>
            <a:r>
              <a:rPr lang="en-US" dirty="0"/>
              <a:t>Illustration of Nested Grid Architecture-2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08B4D5-27A6-1922-2689-616F76C0A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143" y="1195010"/>
            <a:ext cx="8969827" cy="54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49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10301</TotalTime>
  <Words>793</Words>
  <Application>Microsoft Office PowerPoint</Application>
  <PresentationFormat>Widescreen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Office Theme</vt:lpstr>
      <vt:lpstr>An Electric System Transition Strategy</vt:lpstr>
      <vt:lpstr>An Electric System Transition is Needed/Imminent</vt:lpstr>
      <vt:lpstr>Energy Efficiency Has been a Key to Affordability</vt:lpstr>
      <vt:lpstr>Improving System Utilization with Clean Energy</vt:lpstr>
      <vt:lpstr>Strategic Overview</vt:lpstr>
      <vt:lpstr>Transmission System Transition Strategy</vt:lpstr>
      <vt:lpstr>Transmission System Transition Strategy</vt:lpstr>
      <vt:lpstr>Illustration of Nested Grid Architecture-1</vt:lpstr>
      <vt:lpstr>Illustration of Nested Grid Architecture-2</vt:lpstr>
      <vt:lpstr>Distribution System Transition Strategy</vt:lpstr>
      <vt:lpstr>Distribution System Transition Strategy</vt:lpstr>
      <vt:lpstr>Questions and Discussion</vt:lpstr>
      <vt:lpstr>Back-up Slides</vt:lpstr>
      <vt:lpstr>VPP Issues</vt:lpstr>
      <vt:lpstr>Remove Barriers to Distributed Resources Through Innovative Utility Financing</vt:lpstr>
      <vt:lpstr>PowerPoint Presentation</vt:lpstr>
      <vt:lpstr>Solar Permitting Reform</vt:lpstr>
      <vt:lpstr>Balcony (Plug-In) Solar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Pascal DeLaquil</dc:creator>
  <cp:lastModifiedBy>Pascal DeLaquil</cp:lastModifiedBy>
  <cp:revision>110</cp:revision>
  <dcterms:created xsi:type="dcterms:W3CDTF">2026-02-19T03:43:33Z</dcterms:created>
  <dcterms:modified xsi:type="dcterms:W3CDTF">2026-05-11T23:55:32Z</dcterms:modified>
</cp:coreProperties>
</file>